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8"/>
  </p:notesMasterIdLst>
  <p:handoutMasterIdLst>
    <p:handoutMasterId r:id="rId49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98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9" r:id="rId45"/>
    <p:sldId id="300" r:id="rId46"/>
    <p:sldId id="297" r:id="rId47"/>
  </p:sldIdLst>
  <p:sldSz cx="10080625" cy="5670550"/>
  <p:notesSz cx="6858000" cy="9107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1"/>
    <p:restoredTop sz="94663"/>
  </p:normalViewPr>
  <p:slideViewPr>
    <p:cSldViewPr snapToGrid="0" snapToObjects="1">
      <p:cViewPr varScale="1">
        <p:scale>
          <a:sx n="104" d="100"/>
          <a:sy n="104" d="100"/>
        </p:scale>
        <p:origin x="58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504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1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504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1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52600"/>
            <a:ext cx="2975760" cy="45504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b" anchorCtr="1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52600"/>
            <a:ext cx="2975760" cy="45504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b" anchorCtr="1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4B855510-8C55-4EFF-8F7B-41D9DB377715}" type="slidenum">
              <a:rPr/>
              <a:t>‹N°›</a:t>
            </a:fld>
            <a:endParaRPr lang="en-US" sz="14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357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58000" cy="910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wrap="none" lIns="18000" tIns="18000" rIns="18000" bIns="1800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036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91080" tIns="45720" rIns="91080" bIns="4572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baseline="0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"/>
          </p:nvPr>
        </p:nvSpPr>
        <p:spPr>
          <a:xfrm>
            <a:off x="3885839" y="0"/>
            <a:ext cx="297036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91080" tIns="45720" rIns="91080" bIns="45720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baseline="0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1152360" y="682200"/>
            <a:ext cx="4553279" cy="34149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es Placeholder 5"/>
          <p:cNvSpPr txBox="1">
            <a:spLocks noGrp="1"/>
          </p:cNvSpPr>
          <p:nvPr>
            <p:ph type="body" sz="quarter" idx="3"/>
          </p:nvPr>
        </p:nvSpPr>
        <p:spPr>
          <a:xfrm>
            <a:off x="272880" y="4273560"/>
            <a:ext cx="6312240" cy="40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-360" y="8649720"/>
            <a:ext cx="2970360" cy="455760"/>
          </a:xfrm>
          <a:prstGeom prst="rect">
            <a:avLst/>
          </a:prstGeom>
          <a:noFill/>
          <a:ln>
            <a:noFill/>
          </a:ln>
        </p:spPr>
        <p:txBody>
          <a:bodyPr vert="horz" wrap="none" lIns="91080" tIns="45720" rIns="91080" bIns="45720" anchor="b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baseline="0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3885839" y="8649720"/>
            <a:ext cx="2970360" cy="455760"/>
          </a:xfrm>
          <a:prstGeom prst="rect">
            <a:avLst/>
          </a:prstGeom>
          <a:noFill/>
          <a:ln>
            <a:noFill/>
          </a:ln>
        </p:spPr>
        <p:txBody>
          <a:bodyPr vert="horz" wrap="none" lIns="91080" tIns="45720" rIns="91080" bIns="45720" anchor="b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1" i="0" baseline="0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fld id="{5006203C-7BD7-4A11-A84C-3912A98EF98B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1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25280" marR="0" indent="0" algn="l" hangingPunct="1">
      <a:lnSpc>
        <a:spcPct val="90000"/>
      </a:lnSpc>
      <a:spcBef>
        <a:spcPts val="312"/>
      </a:spcBef>
      <a:spcAft>
        <a:spcPts val="0"/>
      </a:spcAft>
      <a:tabLst>
        <a:tab pos="914039" algn="l"/>
        <a:tab pos="1828440" algn="l"/>
        <a:tab pos="2742840" algn="l"/>
        <a:tab pos="3657240" algn="l"/>
        <a:tab pos="4571640" algn="l"/>
        <a:tab pos="5486040" algn="l"/>
        <a:tab pos="6400440" algn="l"/>
        <a:tab pos="7314840" algn="l"/>
        <a:tab pos="8229240" algn="l"/>
        <a:tab pos="9143640" algn="l"/>
        <a:tab pos="10058040" algn="l"/>
      </a:tabLst>
      <a:defRPr lang="en-US" sz="1000" b="0" i="0" baseline="0">
        <a:ln>
          <a:noFill/>
        </a:ln>
        <a:solidFill>
          <a:srgbClr val="000000"/>
        </a:solidFill>
        <a:latin typeface="Arial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74882EF3-25AC-4FB5-BD42-4229A5D4153C}" type="slidenum">
              <a:rPr/>
              <a:t>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1125" y="301625"/>
            <a:ext cx="6635750" cy="37338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03999" y="4298760"/>
            <a:ext cx="5856479" cy="4133880"/>
          </a:xfrm>
        </p:spPr>
        <p:txBody>
          <a:bodyPr vert="horz"/>
          <a:lstStyle/>
          <a:p>
            <a:pPr marL="216000" indent="-216000" algn="r" rtl="0" hangingPunct="0">
              <a:tabLst/>
            </a:pPr>
            <a:endParaRPr lang="en-US" sz="2000">
              <a:latin typeface="Times New Roman" pitchFamily="18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53BB05AB-5DD2-47B8-99F4-7632A842E78C}" type="slidenum">
              <a:rPr/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03DE5C5F-346A-4783-BD18-A8238E1F9957}" type="slidenum">
              <a:rPr/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0CC7DF27-0899-4AF5-B9FA-ABD4C042CC82}" type="slidenum">
              <a:rPr/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3EA9389E-2E0E-4DAE-94BB-5B49CD4FE25B}" type="slidenum">
              <a:rPr/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71BAB8BD-1077-4CA1-8A13-A212F6BB22CE}" type="slidenum">
              <a:rPr/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397D1EFE-4AC1-468E-B6B5-3647738818C0}" type="slidenum">
              <a:rPr/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11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224BEB38-25A9-43E7-983A-3B5D1F5DEFDE}" type="slidenum">
              <a:rPr/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92969E9D-C614-4A9F-A2BC-46A9AC3E88E8}" type="slidenum">
              <a:rPr/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C6B5FB1B-4A4E-49C2-877F-B8987797CC24}" type="slidenum">
              <a:rPr/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F5A4AFA6-7F96-4404-B8AC-B748C66104AC}" type="slidenum">
              <a:rPr/>
              <a:t>19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397D1EFE-4AC1-468E-B6B5-3647738818C0}" type="slidenum">
              <a:rPr/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5CA4B2F5-5295-4717-975D-EE950D53679E}" type="slidenum">
              <a:rPr/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9137E89B-613E-406C-A843-5E40CEE45EEA}" type="slidenum">
              <a:rPr/>
              <a:t>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172172DA-03D0-4478-8EB4-DA7E3C360C7B}" type="slidenum">
              <a:rPr/>
              <a:t>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B846BDEC-00BC-4A7A-9C5D-854291003011}" type="slidenum">
              <a:rPr/>
              <a:t>23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DC8E0FA0-F6A5-4E88-9F4F-AB2231F088E4}" type="slidenum">
              <a:rPr/>
              <a:t>24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1A82AECF-8ABD-484E-B679-BBF5DDD22526}" type="slidenum">
              <a:rPr/>
              <a:t>25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08939F76-7FC9-4F06-9122-E3E225774A8D}" type="slidenum">
              <a:rPr/>
              <a:t>26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3F00E15B-123E-41D5-9808-2FFC0EB1CB8C}" type="slidenum">
              <a:rPr/>
              <a:t>27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35878C8F-285A-434E-B0D0-5D469BBF3995}" type="slidenum">
              <a:rPr/>
              <a:t>28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894A258D-A8E6-4C77-B8B8-9F54F46CEB3F}" type="slidenum">
              <a:rPr/>
              <a:t>29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3A94E2E4-22B3-46C4-BD60-1CCD6CC5DBAF}" type="slidenum">
              <a:rPr/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5CCA4D63-3D41-4C52-BDCC-6BCE4828D364}" type="slidenum">
              <a:rPr/>
              <a:t>30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AED1DF49-369A-4C73-82F9-D71D702F8C37}" type="slidenum">
              <a:rPr/>
              <a:t>31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0DCCA030-48AB-433F-BC9F-5A73359E8C4D}" type="slidenum">
              <a:rPr/>
              <a:t>32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2C3A2835-A248-4E33-97DF-217B66221704}" type="slidenum">
              <a:rPr/>
              <a:t>33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E4726DFD-C9F0-4406-A7DB-DE0FB5E3443C}" type="slidenum">
              <a:rPr/>
              <a:t>34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6F2146A7-0FCF-4F0A-A114-B4E8B0EA6D49}" type="slidenum">
              <a:rPr/>
              <a:t>35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2C6C1D17-0D0B-452A-AC8A-C6FB24972A0A}" type="slidenum">
              <a:rPr/>
              <a:t>36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14D5AEB9-EDE5-4881-8258-4417500174D2}" type="slidenum">
              <a:rPr/>
              <a:t>37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3F3DB452-C84F-4407-BA2E-0D8EFE0B9DED}" type="slidenum">
              <a:rPr/>
              <a:t>38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083DB471-994A-4E47-BBF0-9C0800CBB7A1}" type="slidenum">
              <a:rPr/>
              <a:t>39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9AEC5B31-DD65-48D0-8662-E728BD99DC32}" type="slidenum">
              <a:rPr/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397D1EFE-4AC1-468E-B6B5-3647738818C0}" type="slidenum">
              <a:rPr/>
              <a:t>40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847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397D1EFE-4AC1-468E-B6B5-3647738818C0}" type="slidenum">
              <a:rPr/>
              <a:t>41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24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302208B4-7F52-4C59-8A3A-9927D0D2B78B}" type="slidenum">
              <a:rPr/>
              <a:t>42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1125" y="301625"/>
            <a:ext cx="6635750" cy="37338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03999" y="4298760"/>
            <a:ext cx="5856479" cy="4133880"/>
          </a:xfrm>
        </p:spPr>
        <p:txBody>
          <a:bodyPr vert="horz">
            <a:spAutoFit/>
          </a:bodyPr>
          <a:lstStyle/>
          <a:p>
            <a:pPr marL="216000" indent="-216000" algn="r" rtl="0" hangingPunct="0">
              <a:tabLst/>
            </a:pPr>
            <a:endParaRPr lang="en-US" sz="2000">
              <a:latin typeface="Times New Roman" pitchFamily="18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2ECD4361-027C-4EA7-975F-37B3256D6DA4}" type="slidenum">
              <a:rPr/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856908DF-5D1D-4621-B1F9-9B95F05379AB}" type="slidenum">
              <a:rPr/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31D4E178-028B-460D-B890-EB6CF1EAB4A7}" type="slidenum">
              <a:rPr/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465F92E9-88BC-467C-B1E2-AB44F1635A9C}" type="slidenum">
              <a:rPr/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none" lIns="91080" tIns="45720" rIns="91080" bIns="45720" anchor="b" anchorCtr="0">
            <a:noAutofit/>
          </a:bodyPr>
          <a:lstStyle/>
          <a:p>
            <a:pPr lvl="0"/>
            <a:fld id="{5C068125-6EB4-4838-9FE4-70B8B420026E}" type="slidenum">
              <a:rPr/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82625"/>
            <a:ext cx="6067425" cy="34147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4263" y="188913"/>
            <a:ext cx="2393950" cy="4814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13" y="188913"/>
            <a:ext cx="7029450" cy="48148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3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8ED7EF-0B26-47CA-A028-2BEDCF6327A6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38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BE556A-37A4-424C-BF5F-69CE12B4F75F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7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D49D49-7CE3-4070-9CFC-581E450E4435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34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25563"/>
            <a:ext cx="4459287" cy="3741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325563"/>
            <a:ext cx="4460875" cy="3741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5D185A-245F-4F73-9965-37D190FF55B0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53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5DA19D-FACD-41E6-8586-3D232FC4161E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41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95A676-71DF-411F-9DE5-AE91C22CA80A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8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AF144C-074F-4506-814D-34692EA9B2F8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0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016D10-D239-4437-B9E2-11C50098D5D0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4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5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91E0CC-ED4C-48CE-BD54-5118ED73EF4C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83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6E1895-651A-46EE-A2B0-3BED6692E57E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57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4263" y="188913"/>
            <a:ext cx="2393950" cy="4878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13" y="188913"/>
            <a:ext cx="7029450" cy="48783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6FEA11-94DE-4B6D-8A98-6CA132DC7D5B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06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DF5F81-E92F-4AB4-BBF1-391603905BC5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19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100977-6245-4848-A0AC-CAC21A21B62C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6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E37101-ADDA-4460-80BB-576270BCA738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21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4662488"/>
            <a:ext cx="2276475" cy="827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8263" y="4662488"/>
            <a:ext cx="2276475" cy="827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AAD02D-E373-4310-BCAA-884271CE82CA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35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DB41A3-D0D6-4BCD-AA88-1DAEC3681A79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24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B05BDC-DADF-480B-80C1-E45B2B2B1751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79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4FB49F-C450-45E7-8BD5-34B46C1B5CA6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417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07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DB6264-F017-4622-8B0D-1497EAFFA752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79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BBF800-D115-4A82-99CE-2EE28F039498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4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21BEEE-6B5B-4999-87E5-8F30CFACD0B5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45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775" y="179388"/>
            <a:ext cx="2428875" cy="5310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79388"/>
            <a:ext cx="7138987" cy="53101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DF86CB-3080-4B41-9036-DC867E90753C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47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D967C3-E817-40D2-A054-15AC40F27E00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8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AB2B20-9C46-4C7F-BD4B-2DCED9A5BB28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50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52B60B-544D-4544-8F90-71B22B14C50A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00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25563"/>
            <a:ext cx="4459287" cy="3741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325563"/>
            <a:ext cx="4460875" cy="3741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DC09FA-ADC1-4645-AF4E-786F45D73545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4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2307F1-7F20-4819-9ECA-5F2702F7458E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43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8F5549-0072-442A-9AEA-7A18A204E86F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7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133475"/>
            <a:ext cx="4459287" cy="3870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133475"/>
            <a:ext cx="4460875" cy="3870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00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C8701B-4F0A-4E94-8452-0C6CBCA41677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28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27C1FA-8EF0-4917-B8C3-CF7FF9484057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15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268019-F60B-4A58-90FE-70F74F992069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70DE9A-6808-4636-BDA3-0E7370DC2A41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7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4263" y="188913"/>
            <a:ext cx="2393950" cy="4878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13" y="188913"/>
            <a:ext cx="7029450" cy="48783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A0775E-5A25-4150-841B-414A4E90C042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2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4C0557-AAE5-4843-A459-57CB4BF65289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82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84703C-EF9E-4ADA-BA16-2138430E764C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81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EDFC91-F689-413D-914F-65680A4E3D36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55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25563"/>
            <a:ext cx="4459287" cy="3741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325563"/>
            <a:ext cx="4460875" cy="3741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30FFD4-1E25-4EDB-A595-2FE8239BA76C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39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442522-A3FC-4135-B8A8-58B389BA854F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1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85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1F9C93-E3C1-423E-B254-43F220ACF426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427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64C4B1-0EA4-4A77-80E3-6934F72405B2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50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C0F79C-B59B-4310-945E-1CC1700E4C1F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45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A19BB4-C1B6-4BD8-A772-C269A69314CC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336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C2C00A-F203-4E76-87CC-E62CA78927D9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96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4263" y="188913"/>
            <a:ext cx="2393950" cy="4878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13" y="188913"/>
            <a:ext cx="7029450" cy="48783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53596D-06E2-4867-8B43-EC0B162FA9A3}" type="slidenum">
              <a:r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200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5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systemschanges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systemschanges.com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8560" cy="566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 txBox="1">
            <a:spLocks noGrp="1"/>
          </p:cNvSpPr>
          <p:nvPr>
            <p:ph type="dt" sz="half" idx="2"/>
          </p:nvPr>
        </p:nvSpPr>
        <p:spPr>
          <a:xfrm>
            <a:off x="5382720" y="5416920"/>
            <a:ext cx="1825920" cy="237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baseline="0">
                <a:solidFill>
                  <a:srgbClr val="FFFFFF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3"/>
          </p:nvPr>
        </p:nvSpPr>
        <p:spPr>
          <a:xfrm>
            <a:off x="1006559" y="5416560"/>
            <a:ext cx="3875760" cy="237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baseline="0">
                <a:solidFill>
                  <a:srgbClr val="FFFFFF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Title Placeholder 4"/>
          <p:cNvSpPr txBox="1">
            <a:spLocks noGrp="1"/>
          </p:cNvSpPr>
          <p:nvPr>
            <p:ph type="title"/>
          </p:nvPr>
        </p:nvSpPr>
        <p:spPr>
          <a:xfrm>
            <a:off x="252000" y="188640"/>
            <a:ext cx="9576000" cy="574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noAutofit/>
          </a:bodyPr>
          <a:lstStyle/>
          <a:p>
            <a:pPr lvl="0"/>
            <a:r>
              <a:rPr lang="en-US"/>
              <a:t>Cliquez pour modifier le format du texte du titre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503999" y="1134000"/>
            <a:ext cx="9072000" cy="38696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t" anchorCtr="0">
            <a:noAutofit/>
          </a:bodyPr>
          <a:lstStyle/>
          <a:p>
            <a:pPr lvl="0"/>
            <a:r>
              <a:rPr lang="en-US"/>
              <a:t>Cliquez pour modifier le format du texte de contour</a:t>
            </a:r>
          </a:p>
          <a:p>
            <a:pPr lvl="1"/>
            <a:r>
              <a:rPr lang="en-US"/>
              <a:t>Deuxième niveau d'ébauche</a:t>
            </a:r>
          </a:p>
          <a:p>
            <a:pPr lvl="2"/>
            <a:r>
              <a:rPr lang="en-US"/>
              <a:t>Troisième niveau d'ébauche</a:t>
            </a:r>
          </a:p>
          <a:p>
            <a:pPr lvl="3"/>
            <a:r>
              <a:rPr lang="en-US"/>
              <a:t>Quatrième niveau d'ébauche</a:t>
            </a:r>
          </a:p>
          <a:p>
            <a:pPr lvl="4"/>
            <a:r>
              <a:rPr lang="en-US"/>
              <a:t>Cinquième niveau d'ébauche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5680" y="5416920"/>
            <a:ext cx="1416959" cy="237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i="0" baseline="0">
              <a:solidFill>
                <a:srgbClr val="3D4866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560" y="5416920"/>
            <a:ext cx="4533480" cy="237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i="0" baseline="0">
              <a:solidFill>
                <a:srgbClr val="3D4866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000" y="5420520"/>
            <a:ext cx="741960" cy="126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1B3A27F1-431D-47CA-983C-CB1C885D2A2E}" type="slidenum">
              <a:rPr/>
              <a:t>‹N°›</a:t>
            </a:fld>
            <a:endParaRPr lang="en-US" sz="1000" b="0" i="0" baseline="0">
              <a:solidFill>
                <a:srgbClr val="3D4866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158320" y="5367600"/>
            <a:ext cx="1750679" cy="23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90">
                <a:solidFill>
                  <a:srgbClr val="3D4866"/>
                </a:solidFill>
                <a:latin typeface="Liberation Sans" pitchFamily="34"/>
              </a:defRPr>
            </a:pPr>
            <a:r>
              <a:rPr lang="en-US" sz="1000" b="0" i="0" kern="0" spc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  <a:hlinkClick r:id="rId14"/>
              </a:rPr>
              <a:t>systemschanges.com</a:t>
            </a:r>
            <a:r>
              <a:rPr lang="en-US" sz="1000" b="0" i="0" kern="0" spc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,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2400" b="0" i="0" baseline="0">
          <a:ln>
            <a:noFill/>
          </a:ln>
          <a:solidFill>
            <a:srgbClr val="3D4866"/>
          </a:solidFill>
          <a:latin typeface="Liberation Sans" pitchFamily="34"/>
          <a:ea typeface="Arial" pitchFamily="2"/>
          <a:cs typeface="Arial" pitchFamily="2"/>
        </a:defRPr>
      </a:lvl1pPr>
    </p:titleStyle>
    <p:bodyStyle>
      <a:lvl1pPr marL="228600" marR="0" lvl="0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9CB1C3"/>
        </a:buClr>
        <a:buSzPct val="45000"/>
        <a:buFont typeface="StarSymbol"/>
        <a:buChar char="●"/>
        <a:tabLst>
          <a:tab pos="914399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599" algn="l"/>
          <a:tab pos="9143999" algn="l"/>
          <a:tab pos="10058400" algn="l"/>
        </a:tabLst>
        <a:defRPr lang="en-US" sz="2400" b="0" i="0" baseline="0">
          <a:ln>
            <a:noFill/>
          </a:ln>
          <a:solidFill>
            <a:srgbClr val="3D4866"/>
          </a:solidFill>
          <a:latin typeface="Liberation Sans" pitchFamily="34"/>
          <a:ea typeface="Arial" pitchFamily="2"/>
          <a:cs typeface="Arial" pitchFamily="2"/>
        </a:defRPr>
      </a:lvl1pPr>
      <a:lvl2pPr marL="457200" marR="0" lvl="1" indent="-227160" algn="l" rtl="0" hangingPunct="1">
        <a:lnSpc>
          <a:spcPct val="100000"/>
        </a:lnSpc>
        <a:spcBef>
          <a:spcPts val="822"/>
        </a:spcBef>
        <a:spcAft>
          <a:spcPts val="0"/>
        </a:spcAft>
        <a:buSzPct val="45000"/>
        <a:buFont typeface="StarSymbol"/>
        <a:buChar char="●"/>
        <a:tabLst>
          <a:tab pos="1142999" algn="l"/>
          <a:tab pos="2057400" algn="l"/>
          <a:tab pos="2971800" algn="l"/>
          <a:tab pos="3886200" algn="l"/>
          <a:tab pos="4800600" algn="l"/>
          <a:tab pos="5715000" algn="l"/>
          <a:tab pos="6629400" algn="l"/>
          <a:tab pos="7543800" algn="l"/>
          <a:tab pos="8458199" algn="l"/>
          <a:tab pos="9372599" algn="l"/>
          <a:tab pos="10287000" algn="l"/>
        </a:tabLst>
        <a:defRPr lang="en-US" sz="2400" b="0" i="0" baseline="0">
          <a:ln>
            <a:noFill/>
          </a:ln>
          <a:solidFill>
            <a:srgbClr val="3D4866"/>
          </a:solidFill>
          <a:latin typeface="Liberation Sans" pitchFamily="34"/>
          <a:ea typeface="Arial" pitchFamily="2"/>
          <a:cs typeface="Arial" pitchFamily="2"/>
        </a:defRPr>
      </a:lvl2pPr>
      <a:lvl3pPr marL="682560" marR="0" lvl="2" indent="-223920" algn="l" rtl="0" hangingPunct="1">
        <a:lnSpc>
          <a:spcPct val="100000"/>
        </a:lnSpc>
        <a:spcBef>
          <a:spcPts val="822"/>
        </a:spcBef>
        <a:spcAft>
          <a:spcPts val="0"/>
        </a:spcAft>
        <a:buSzPct val="45000"/>
        <a:buFont typeface="StarSymbol"/>
        <a:buChar char="●"/>
        <a:tabLst>
          <a:tab pos="1368359" algn="l"/>
          <a:tab pos="2282760" algn="l"/>
          <a:tab pos="3197160" algn="l"/>
          <a:tab pos="4111560" algn="l"/>
          <a:tab pos="5025960" algn="l"/>
          <a:tab pos="5940360" algn="l"/>
          <a:tab pos="6854760" algn="l"/>
          <a:tab pos="7769160" algn="l"/>
          <a:tab pos="8683559" algn="l"/>
          <a:tab pos="9597959" algn="l"/>
          <a:tab pos="10512360" algn="l"/>
        </a:tabLst>
        <a:defRPr lang="en-US" sz="2400" b="0" i="0" baseline="0">
          <a:ln>
            <a:noFill/>
          </a:ln>
          <a:solidFill>
            <a:srgbClr val="3D4866"/>
          </a:solidFill>
          <a:latin typeface="Liberation Sans" pitchFamily="34"/>
          <a:ea typeface="Arial" pitchFamily="2"/>
          <a:cs typeface="Arial" pitchFamily="2"/>
        </a:defRPr>
      </a:lvl3pPr>
      <a:lvl4pPr marL="912599" marR="0" lvl="3" indent="-228600" algn="l" rtl="0" hangingPunct="1">
        <a:lnSpc>
          <a:spcPct val="100000"/>
        </a:lnSpc>
        <a:spcBef>
          <a:spcPts val="822"/>
        </a:spcBef>
        <a:spcAft>
          <a:spcPts val="0"/>
        </a:spcAft>
        <a:buSzPct val="45000"/>
        <a:buFont typeface="StarSymbol"/>
        <a:buChar char="●"/>
        <a:tabLst>
          <a:tab pos="1598398" algn="l"/>
          <a:tab pos="2512799" algn="l"/>
          <a:tab pos="3427199" algn="l"/>
          <a:tab pos="4341599" algn="l"/>
          <a:tab pos="5255999" algn="l"/>
          <a:tab pos="6170399" algn="l"/>
          <a:tab pos="7084799" algn="l"/>
          <a:tab pos="7999199" algn="l"/>
          <a:tab pos="8913598" algn="l"/>
          <a:tab pos="9827998" algn="l"/>
          <a:tab pos="10742399" algn="l"/>
        </a:tabLst>
        <a:defRPr lang="en-US" sz="2400" b="0" i="0" baseline="0">
          <a:ln>
            <a:noFill/>
          </a:ln>
          <a:solidFill>
            <a:srgbClr val="3D4866"/>
          </a:solidFill>
          <a:latin typeface="Liberation Sans" pitchFamily="34"/>
          <a:ea typeface="Arial" pitchFamily="2"/>
          <a:cs typeface="Arial" pitchFamily="2"/>
        </a:defRPr>
      </a:lvl4pPr>
      <a:lvl5pPr marL="1143000" marR="0" lvl="4" indent="-228600" algn="l" rtl="0" hangingPunct="1">
        <a:lnSpc>
          <a:spcPct val="100000"/>
        </a:lnSpc>
        <a:spcBef>
          <a:spcPts val="822"/>
        </a:spcBef>
        <a:spcAft>
          <a:spcPts val="0"/>
        </a:spcAft>
        <a:buSzPct val="45000"/>
        <a:buFont typeface="StarSymbol"/>
        <a:buChar char="●"/>
        <a:tabLst>
          <a:tab pos="1828799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3999" algn="l"/>
          <a:tab pos="10058399" algn="l"/>
          <a:tab pos="10972800" algn="l"/>
        </a:tabLst>
        <a:defRPr lang="en-US" sz="2400" b="0" i="0" baseline="0">
          <a:ln>
            <a:noFill/>
          </a:ln>
          <a:solidFill>
            <a:srgbClr val="3D4866"/>
          </a:solidFill>
          <a:latin typeface="Liberation Sans" pitchFamily="34"/>
          <a:ea typeface="Arial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5397120" y="5416560"/>
            <a:ext cx="2063520" cy="237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baseline="0">
                <a:solidFill>
                  <a:srgbClr val="3D4866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1150560" y="5416560"/>
            <a:ext cx="3808800" cy="237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baseline="0">
                <a:solidFill>
                  <a:srgbClr val="3D4866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Title Placeholder 3"/>
          <p:cNvSpPr txBox="1">
            <a:spLocks noGrp="1"/>
          </p:cNvSpPr>
          <p:nvPr>
            <p:ph type="title"/>
          </p:nvPr>
        </p:nvSpPr>
        <p:spPr>
          <a:xfrm>
            <a:off x="252000" y="188640"/>
            <a:ext cx="9576360" cy="574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>
            <a:noAutofit/>
          </a:bodyPr>
          <a:lstStyle/>
          <a:p>
            <a:pPr lvl="0"/>
            <a:r>
              <a:rPr lang="en-US"/>
              <a:t>Cliquez pour modifier le format du texte du titre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4"/>
          </p:nvPr>
        </p:nvSpPr>
        <p:spPr>
          <a:xfrm>
            <a:off x="252000" y="5420160"/>
            <a:ext cx="741960" cy="126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baseline="0">
                <a:solidFill>
                  <a:srgbClr val="3D4866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fld id="{3AC41E21-CE1B-4FE4-81AA-5B2C4C07025F}" type="slidenum">
              <a:rPr/>
              <a:t>‹N°›</a:t>
            </a:fld>
            <a:endParaRPr lang="en-US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503999" y="1326240"/>
            <a:ext cx="9071640" cy="3741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/>
          <a:p>
            <a:pPr lvl="0"/>
            <a:r>
              <a:rPr lang="en-US"/>
              <a:t>Cliquez pour modifier le format du texte de contour</a:t>
            </a:r>
          </a:p>
          <a:p>
            <a:pPr lvl="1"/>
            <a:r>
              <a:rPr lang="en-US"/>
              <a:t>Deuxième niveau d'ébauche</a:t>
            </a:r>
          </a:p>
          <a:p>
            <a:pPr lvl="2"/>
            <a:r>
              <a:rPr lang="en-US"/>
              <a:t>Troisième niveau d'ébauche</a:t>
            </a:r>
          </a:p>
          <a:p>
            <a:pPr lvl="3"/>
            <a:r>
              <a:rPr lang="en-US"/>
              <a:t>Quatrième niveau d'ébauche</a:t>
            </a:r>
          </a:p>
          <a:p>
            <a:pPr lvl="4"/>
            <a:r>
              <a:rPr lang="en-US"/>
              <a:t>Cinquième niveau d'ébauche</a:t>
            </a:r>
          </a:p>
          <a:p>
            <a:pPr lvl="5"/>
            <a:r>
              <a:rPr lang="en-US"/>
              <a:t>Sixième aperçu Niveau</a:t>
            </a:r>
          </a:p>
          <a:p>
            <a:pPr lvl="6"/>
            <a:r>
              <a:rPr lang="en-US"/>
              <a:t>Septième niveau d'ébauche</a:t>
            </a:r>
          </a:p>
          <a:p>
            <a:pPr lvl="7"/>
            <a:r>
              <a:rPr lang="en-US"/>
              <a:t>Huitième niveau d'ébauche</a:t>
            </a:r>
          </a:p>
          <a:p>
            <a:pPr lvl="8"/>
            <a:r>
              <a:rPr lang="en-US"/>
              <a:t>Neuvième niveau d'ébauche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8560" cy="566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374959" y="5331960"/>
            <a:ext cx="837720" cy="2948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8"/>
          <p:cNvSpPr/>
          <p:nvPr/>
        </p:nvSpPr>
        <p:spPr>
          <a:xfrm>
            <a:off x="8158320" y="5331600"/>
            <a:ext cx="1750679" cy="23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90">
                <a:solidFill>
                  <a:srgbClr val="3D4866"/>
                </a:solidFill>
                <a:latin typeface="Liberation Sans" pitchFamily="34"/>
              </a:defRPr>
            </a:pPr>
            <a:r>
              <a:rPr lang="en-US" sz="1000" b="0" i="0" kern="0" spc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  <a:hlinkClick r:id="rId14"/>
              </a:rPr>
              <a:t>systemschanges.com</a:t>
            </a:r>
            <a:r>
              <a:rPr lang="en-US" sz="1000" b="0" i="0" kern="0" spc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,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2800" b="0" i="0" baseline="0">
          <a:ln>
            <a:noFill/>
          </a:ln>
          <a:solidFill>
            <a:srgbClr val="3D4866"/>
          </a:solidFill>
          <a:latin typeface="Arial" pitchFamily="2"/>
          <a:ea typeface="Arial" pitchFamily="2"/>
          <a:cs typeface="Arial" pitchFamily="2"/>
        </a:defRPr>
      </a:lvl1pPr>
    </p:titleStyle>
    <p:bodyStyle>
      <a:lvl1pPr marL="228600" marR="0" lvl="0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914399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599" algn="l"/>
          <a:tab pos="9143999" algn="l"/>
          <a:tab pos="10058400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1pPr>
      <a:lvl2pPr marL="457200" marR="0" lvl="1" indent="-22716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142999" algn="l"/>
          <a:tab pos="2057400" algn="l"/>
          <a:tab pos="2971800" algn="l"/>
          <a:tab pos="3886200" algn="l"/>
          <a:tab pos="4800600" algn="l"/>
          <a:tab pos="5715000" algn="l"/>
          <a:tab pos="6629400" algn="l"/>
          <a:tab pos="7543800" algn="l"/>
          <a:tab pos="8458199" algn="l"/>
          <a:tab pos="9372599" algn="l"/>
          <a:tab pos="10287000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2pPr>
      <a:lvl3pPr marL="682560" marR="0" lvl="2" indent="-22392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368359" algn="l"/>
          <a:tab pos="2282760" algn="l"/>
          <a:tab pos="3197160" algn="l"/>
          <a:tab pos="4111560" algn="l"/>
          <a:tab pos="5025960" algn="l"/>
          <a:tab pos="5940360" algn="l"/>
          <a:tab pos="6854760" algn="l"/>
          <a:tab pos="7769160" algn="l"/>
          <a:tab pos="8683559" algn="l"/>
          <a:tab pos="9597959" algn="l"/>
          <a:tab pos="10512360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3pPr>
      <a:lvl4pPr marL="912599" marR="0" lvl="3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598398" algn="l"/>
          <a:tab pos="2512799" algn="l"/>
          <a:tab pos="3427199" algn="l"/>
          <a:tab pos="4341599" algn="l"/>
          <a:tab pos="5255999" algn="l"/>
          <a:tab pos="6170399" algn="l"/>
          <a:tab pos="7084799" algn="l"/>
          <a:tab pos="7999199" algn="l"/>
          <a:tab pos="8913598" algn="l"/>
          <a:tab pos="9827998" algn="l"/>
          <a:tab pos="10742399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4pPr>
      <a:lvl5pPr marL="1143000" marR="0" lvl="4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828799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3999" algn="l"/>
          <a:tab pos="10058399" algn="l"/>
          <a:tab pos="10972800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5pPr>
      <a:lvl6pPr marL="1143000" marR="0" lvl="5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828799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3999" algn="l"/>
          <a:tab pos="10058399" algn="l"/>
          <a:tab pos="10972800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6pPr>
      <a:lvl7pPr marL="1143000" marR="0" lvl="6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828799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3999" algn="l"/>
          <a:tab pos="10058399" algn="l"/>
          <a:tab pos="10972800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7pPr>
      <a:lvl8pPr marL="1143000" marR="0" lvl="7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828799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3999" algn="l"/>
          <a:tab pos="10058399" algn="l"/>
          <a:tab pos="10972800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8pPr>
      <a:lvl9pPr marL="1944000" marR="0" lvl="8" indent="-2160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2629799" algn="l"/>
          <a:tab pos="3544200" algn="l"/>
          <a:tab pos="4458600" algn="l"/>
          <a:tab pos="5373000" algn="l"/>
          <a:tab pos="6287400" algn="l"/>
          <a:tab pos="7201800" algn="l"/>
          <a:tab pos="8116200" algn="l"/>
          <a:tab pos="9030600" algn="l"/>
          <a:tab pos="9944999" algn="l"/>
          <a:tab pos="10859399" algn="l"/>
          <a:tab pos="11773800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8560" cy="566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991800" y="5829120"/>
            <a:ext cx="5556240" cy="2710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lvl1pPr marL="0" marR="0" lvl="0" indent="0" algn="l" rtl="0" hangingPunct="0">
              <a:buNone/>
              <a:tabLst/>
              <a:defRPr lang="en-US" sz="1000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Title Placeholder 3"/>
          <p:cNvSpPr txBox="1">
            <a:spLocks noGrp="1"/>
          </p:cNvSpPr>
          <p:nvPr>
            <p:ph type="title"/>
          </p:nvPr>
        </p:nvSpPr>
        <p:spPr>
          <a:xfrm>
            <a:off x="4647960" y="180000"/>
            <a:ext cx="5252040" cy="1278000"/>
          </a:xfrm>
          <a:prstGeom prst="rect">
            <a:avLst/>
          </a:prstGeom>
          <a:solidFill>
            <a:srgbClr val="808080">
              <a:alpha val="50000"/>
            </a:srgbClr>
          </a:solidFill>
          <a:ln>
            <a:noFill/>
          </a:ln>
        </p:spPr>
        <p:txBody>
          <a:bodyPr vert="horz" lIns="0" tIns="0" rIns="0" bIns="0" anchor="t">
            <a:noAutofit/>
          </a:bodyPr>
          <a:lstStyle/>
          <a:p>
            <a:pPr lvl="0"/>
            <a:r>
              <a:rPr lang="en-US"/>
              <a:t>Cliquez pour modifier le format du texte du titre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1"/>
          </p:nvPr>
        </p:nvSpPr>
        <p:spPr>
          <a:xfrm>
            <a:off x="180000" y="4662000"/>
            <a:ext cx="4705200" cy="827999"/>
          </a:xfrm>
          <a:prstGeom prst="rect">
            <a:avLst/>
          </a:prstGeom>
          <a:solidFill>
            <a:srgbClr val="808080">
              <a:alpha val="50000"/>
            </a:srgbClr>
          </a:solidFill>
          <a:ln>
            <a:noFill/>
          </a:ln>
        </p:spPr>
        <p:txBody>
          <a:bodyPr vert="horz" lIns="0" tIns="0" rIns="0" bIns="0" anchor="b" anchorCtr="0">
            <a:noAutofit/>
          </a:bodyPr>
          <a:lstStyle/>
          <a:p>
            <a:pPr lvl="0"/>
            <a:r>
              <a:rPr lang="en-US"/>
              <a:t>Sous-titre de la présentation</a:t>
            </a:r>
          </a:p>
          <a:p>
            <a:pPr lvl="1"/>
            <a:r>
              <a:rPr lang="en-US"/>
              <a:t>Sous-titre Deuxième ligne</a:t>
            </a:r>
          </a:p>
        </p:txBody>
      </p:sp>
      <p:sp>
        <p:nvSpPr>
          <p:cNvPr id="6" name="Date Placeholder 5"/>
          <p:cNvSpPr txBox="1">
            <a:spLocks noGrp="1"/>
          </p:cNvSpPr>
          <p:nvPr>
            <p:ph type="dt" sz="half" idx="2"/>
          </p:nvPr>
        </p:nvSpPr>
        <p:spPr>
          <a:xfrm>
            <a:off x="6746399" y="5829120"/>
            <a:ext cx="1833480" cy="2710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lvl1pPr marL="0" marR="0" lvl="0" indent="0" algn="r" rtl="0" hangingPunct="0">
              <a:buNone/>
              <a:tabLst/>
              <a:defRPr lang="en-US" sz="1000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0" y="5829120"/>
            <a:ext cx="794160" cy="2710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lvl1pPr marL="0" marR="0" lvl="0" indent="0" algn="r" rtl="0" hangingPunct="0">
              <a:buNone/>
              <a:tabLst/>
              <a:defRPr lang="en-US" sz="1000">
                <a:solidFill>
                  <a:srgbClr val="FFFFFF"/>
                </a:solidFill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fld id="{069239AF-7EC8-4F92-B8DC-19CF95D18185}" type="slidenum">
              <a:r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r" rtl="0" hangingPunct="0">
        <a:spcBef>
          <a:spcPts val="0"/>
        </a:spcBef>
        <a:spcAft>
          <a:spcPts val="0"/>
        </a:spcAft>
        <a:buNone/>
        <a:tabLst/>
        <a:defRPr lang="en-US" sz="2800" b="0" i="0">
          <a:ln>
            <a:noFill/>
          </a:ln>
          <a:solidFill>
            <a:srgbClr val="FFFFFF"/>
          </a:solidFill>
          <a:latin typeface="Lato Heavy" pitchFamily="2"/>
          <a:ea typeface="SimSun" pitchFamily="2"/>
          <a:cs typeface="Tahoma" pitchFamily="2"/>
        </a:defRPr>
      </a:lvl1pPr>
    </p:titleStyle>
    <p:bodyStyle>
      <a:lvl1pPr marL="432000" marR="0" lvl="0" indent="-324000" algn="l" rtl="0" hangingPunct="1">
        <a:lnSpc>
          <a:spcPct val="100000"/>
        </a:lnSpc>
        <a:spcBef>
          <a:spcPts val="0"/>
        </a:spcBef>
        <a:spcAft>
          <a:spcPts val="425"/>
        </a:spcAft>
        <a:buNone/>
        <a:tabLst/>
        <a:defRPr lang="en-US" sz="2000" b="0" i="0" kern="0" spc="0" baseline="0">
          <a:ln>
            <a:noFill/>
          </a:ln>
          <a:solidFill>
            <a:srgbClr val="FFFFFF"/>
          </a:solidFill>
          <a:latin typeface="Lato Heavy" pitchFamily="2"/>
          <a:ea typeface="Arial" pitchFamily="34"/>
          <a:cs typeface="Arial" pitchFamily="34"/>
        </a:defRPr>
      </a:lvl1pPr>
      <a:lvl2pPr marL="0" marR="0" lvl="1" indent="0" algn="l" rtl="0" hangingPunct="1">
        <a:lnSpc>
          <a:spcPct val="100000"/>
        </a:lnSpc>
        <a:spcBef>
          <a:spcPts val="0"/>
        </a:spcBef>
        <a:spcAft>
          <a:spcPts val="425"/>
        </a:spcAft>
        <a:buSzPct val="45000"/>
        <a:buFont typeface="StarSymbol"/>
        <a:buChar char="•"/>
        <a:tabLst/>
        <a:defRPr lang="en-US" sz="2000" b="0" i="0" kern="0" spc="0" baseline="0">
          <a:ln>
            <a:noFill/>
          </a:ln>
          <a:solidFill>
            <a:srgbClr val="FFFFFF"/>
          </a:solidFill>
          <a:latin typeface="Lato Heavy" pitchFamily="2"/>
          <a:ea typeface="Arial" pitchFamily="34"/>
          <a:cs typeface="Arial" pitchFamily="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 txBox="1">
            <a:spLocks noGrp="1"/>
          </p:cNvSpPr>
          <p:nvPr>
            <p:ph type="dt" sz="half" idx="2"/>
          </p:nvPr>
        </p:nvSpPr>
        <p:spPr>
          <a:xfrm>
            <a:off x="5397120" y="5416560"/>
            <a:ext cx="2063520" cy="237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baseline="0">
                <a:solidFill>
                  <a:srgbClr val="4C1900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3"/>
          </p:nvPr>
        </p:nvSpPr>
        <p:spPr>
          <a:xfrm>
            <a:off x="1150560" y="5416560"/>
            <a:ext cx="4008239" cy="237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baseline="0">
                <a:solidFill>
                  <a:srgbClr val="4C1900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Title Placeholder 4"/>
          <p:cNvSpPr txBox="1">
            <a:spLocks noGrp="1"/>
          </p:cNvSpPr>
          <p:nvPr>
            <p:ph type="title"/>
          </p:nvPr>
        </p:nvSpPr>
        <p:spPr>
          <a:xfrm>
            <a:off x="252000" y="188640"/>
            <a:ext cx="9576360" cy="574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>
            <a:noAutofit/>
          </a:bodyPr>
          <a:lstStyle/>
          <a:p>
            <a:pPr lvl="0"/>
            <a:r>
              <a:rPr lang="en-US"/>
              <a:t>Cliquez pour modifier le format du texte du titre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52000" y="5420160"/>
            <a:ext cx="741960" cy="126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baseline="0">
                <a:solidFill>
                  <a:srgbClr val="4C1900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fld id="{A93BDE22-EE98-45FE-9049-08A01C067ED8}" type="slidenum">
              <a:rPr/>
              <a:t>‹N°›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29200" y="5409000"/>
            <a:ext cx="1159200" cy="18000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1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i="0" kern="0" spc="0" baseline="0">
                <a:ln>
                  <a:noFill/>
                </a:ln>
                <a:solidFill>
                  <a:srgbClr val="4C1900"/>
                </a:solidFill>
                <a:latin typeface="Arial" pitchFamily="34"/>
                <a:ea typeface="Lucida Sans Unicode" pitchFamily="2"/>
                <a:cs typeface="Tahoma" pitchFamily="2"/>
              </a:rPr>
              <a:t>David Ing, 2020</a:t>
            </a:r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1"/>
          </p:nvPr>
        </p:nvSpPr>
        <p:spPr>
          <a:xfrm>
            <a:off x="503999" y="1326240"/>
            <a:ext cx="9071640" cy="3741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/>
          <a:p>
            <a:pPr lvl="0"/>
            <a:r>
              <a:rPr lang="en-US"/>
              <a:t>Cliquez pour modifier le format du texte de contour</a:t>
            </a:r>
          </a:p>
          <a:p>
            <a:pPr lvl="1"/>
            <a:r>
              <a:rPr lang="en-US"/>
              <a:t>Deuxième niveau d'ébauche</a:t>
            </a:r>
          </a:p>
          <a:p>
            <a:pPr lvl="2"/>
            <a:r>
              <a:rPr lang="en-US"/>
              <a:t>Troisième niveau d'ébauche</a:t>
            </a:r>
          </a:p>
          <a:p>
            <a:pPr lvl="3"/>
            <a:r>
              <a:rPr lang="en-US"/>
              <a:t>Quatrième niveau d'ébauche</a:t>
            </a:r>
          </a:p>
          <a:p>
            <a:pPr lvl="4"/>
            <a:r>
              <a:rPr lang="en-US"/>
              <a:t>Cinquième niveau d'ébauche</a:t>
            </a:r>
          </a:p>
          <a:p>
            <a:pPr lvl="5"/>
            <a:r>
              <a:rPr lang="en-US"/>
              <a:t>Sixième aperçu Niveau</a:t>
            </a:r>
          </a:p>
          <a:p>
            <a:pPr lvl="6"/>
            <a:r>
              <a:rPr lang="en-US"/>
              <a:t>Septième niveau d'ébauche</a:t>
            </a:r>
          </a:p>
          <a:p>
            <a:pPr lvl="7"/>
            <a:r>
              <a:rPr lang="en-US"/>
              <a:t>Huitième niveau d'ébauche</a:t>
            </a:r>
          </a:p>
          <a:p>
            <a:pPr lvl="8"/>
            <a:r>
              <a:rPr lang="en-US"/>
              <a:t>Neuvième niveau d'ébauche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7873200" y="5331600"/>
            <a:ext cx="837720" cy="2948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2800" b="0" i="0" baseline="0">
          <a:ln>
            <a:noFill/>
          </a:ln>
          <a:solidFill>
            <a:srgbClr val="4C1900"/>
          </a:solidFill>
          <a:latin typeface="Arial" pitchFamily="2"/>
          <a:ea typeface="Arial" pitchFamily="2"/>
          <a:cs typeface="Arial" pitchFamily="2"/>
        </a:defRPr>
      </a:lvl1pPr>
    </p:titleStyle>
    <p:bodyStyle>
      <a:lvl1pPr marL="228600" marR="0" lvl="0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914399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599" algn="l"/>
          <a:tab pos="9143999" algn="l"/>
          <a:tab pos="10058400" algn="l"/>
        </a:tabLst>
        <a:defRPr lang="en-US" sz="1660" b="0" i="0" baseline="0">
          <a:ln>
            <a:noFill/>
          </a:ln>
          <a:solidFill>
            <a:srgbClr val="000000"/>
          </a:solidFill>
          <a:latin typeface="Arial" pitchFamily="2"/>
          <a:ea typeface="Arial" pitchFamily="2"/>
          <a:cs typeface="Arial" pitchFamily="2"/>
        </a:defRPr>
      </a:lvl1pPr>
      <a:lvl2pPr marL="457200" marR="0" lvl="1" indent="-22716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142999" algn="l"/>
          <a:tab pos="2057400" algn="l"/>
          <a:tab pos="2971800" algn="l"/>
          <a:tab pos="3886200" algn="l"/>
          <a:tab pos="4800600" algn="l"/>
          <a:tab pos="5715000" algn="l"/>
          <a:tab pos="6629400" algn="l"/>
          <a:tab pos="7543800" algn="l"/>
          <a:tab pos="8458199" algn="l"/>
          <a:tab pos="9372599" algn="l"/>
          <a:tab pos="10287000" algn="l"/>
        </a:tabLst>
        <a:defRPr lang="en-US" sz="1660" b="0" i="0" baseline="0">
          <a:ln>
            <a:noFill/>
          </a:ln>
          <a:solidFill>
            <a:srgbClr val="000000"/>
          </a:solidFill>
          <a:latin typeface="Arial" pitchFamily="2"/>
          <a:ea typeface="Arial" pitchFamily="2"/>
          <a:cs typeface="Arial" pitchFamily="2"/>
        </a:defRPr>
      </a:lvl2pPr>
      <a:lvl3pPr marL="682560" marR="0" lvl="2" indent="-22392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368359" algn="l"/>
          <a:tab pos="2282760" algn="l"/>
          <a:tab pos="3197160" algn="l"/>
          <a:tab pos="4111560" algn="l"/>
          <a:tab pos="5025960" algn="l"/>
          <a:tab pos="5940360" algn="l"/>
          <a:tab pos="6854760" algn="l"/>
          <a:tab pos="7769160" algn="l"/>
          <a:tab pos="8683559" algn="l"/>
          <a:tab pos="9597959" algn="l"/>
          <a:tab pos="10512360" algn="l"/>
        </a:tabLst>
        <a:defRPr lang="en-US" sz="1660" b="0" i="0" baseline="0">
          <a:ln>
            <a:noFill/>
          </a:ln>
          <a:solidFill>
            <a:srgbClr val="000000"/>
          </a:solidFill>
          <a:latin typeface="Arial" pitchFamily="2"/>
          <a:ea typeface="Arial" pitchFamily="2"/>
          <a:cs typeface="Arial" pitchFamily="2"/>
        </a:defRPr>
      </a:lvl3pPr>
      <a:lvl4pPr marL="912599" marR="0" lvl="3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598398" algn="l"/>
          <a:tab pos="2512799" algn="l"/>
          <a:tab pos="3427199" algn="l"/>
          <a:tab pos="4341599" algn="l"/>
          <a:tab pos="5255999" algn="l"/>
          <a:tab pos="6170399" algn="l"/>
          <a:tab pos="7084799" algn="l"/>
          <a:tab pos="7999199" algn="l"/>
          <a:tab pos="8913598" algn="l"/>
          <a:tab pos="9827998" algn="l"/>
          <a:tab pos="10742399" algn="l"/>
        </a:tabLst>
        <a:defRPr lang="en-US" sz="1660" b="0" i="0" baseline="0">
          <a:ln>
            <a:noFill/>
          </a:ln>
          <a:solidFill>
            <a:srgbClr val="000000"/>
          </a:solidFill>
          <a:latin typeface="Arial" pitchFamily="2"/>
          <a:ea typeface="Arial" pitchFamily="2"/>
          <a:cs typeface="Arial" pitchFamily="2"/>
        </a:defRPr>
      </a:lvl4pPr>
      <a:lvl5pPr marL="1143000" marR="0" lvl="4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828799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3999" algn="l"/>
          <a:tab pos="10058399" algn="l"/>
          <a:tab pos="10972800" algn="l"/>
        </a:tabLst>
        <a:defRPr lang="en-US" sz="1660" b="0" i="0" baseline="0">
          <a:ln>
            <a:noFill/>
          </a:ln>
          <a:solidFill>
            <a:srgbClr val="000000"/>
          </a:solidFill>
          <a:latin typeface="Arial" pitchFamily="2"/>
          <a:ea typeface="Arial" pitchFamily="2"/>
          <a:cs typeface="Arial" pitchFamily="2"/>
        </a:defRPr>
      </a:lvl5pPr>
      <a:lvl6pPr marL="1143000" marR="0" lvl="5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828799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3999" algn="l"/>
          <a:tab pos="10058399" algn="l"/>
          <a:tab pos="10972800" algn="l"/>
        </a:tabLst>
        <a:defRPr lang="en-US" sz="1660" b="0" i="0" baseline="0">
          <a:ln>
            <a:noFill/>
          </a:ln>
          <a:solidFill>
            <a:srgbClr val="000000"/>
          </a:solidFill>
          <a:latin typeface="Arial" pitchFamily="2"/>
          <a:ea typeface="Arial" pitchFamily="2"/>
          <a:cs typeface="Arial" pitchFamily="2"/>
        </a:defRPr>
      </a:lvl6pPr>
      <a:lvl7pPr marL="1143000" marR="0" lvl="6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828799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3999" algn="l"/>
          <a:tab pos="10058399" algn="l"/>
          <a:tab pos="10972800" algn="l"/>
        </a:tabLst>
        <a:defRPr lang="en-US" sz="1660" b="0" i="0" baseline="0">
          <a:ln>
            <a:noFill/>
          </a:ln>
          <a:solidFill>
            <a:srgbClr val="000000"/>
          </a:solidFill>
          <a:latin typeface="Arial" pitchFamily="2"/>
          <a:ea typeface="Arial" pitchFamily="2"/>
          <a:cs typeface="Arial" pitchFamily="2"/>
        </a:defRPr>
      </a:lvl7pPr>
      <a:lvl8pPr marL="1143000" marR="0" lvl="7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828799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3999" algn="l"/>
          <a:tab pos="10058399" algn="l"/>
          <a:tab pos="10972800" algn="l"/>
        </a:tabLst>
        <a:defRPr lang="en-US" sz="1660" b="0" i="0" baseline="0">
          <a:ln>
            <a:noFill/>
          </a:ln>
          <a:solidFill>
            <a:srgbClr val="000000"/>
          </a:solidFill>
          <a:latin typeface="Arial" pitchFamily="2"/>
          <a:ea typeface="Arial" pitchFamily="2"/>
          <a:cs typeface="Arial" pitchFamily="2"/>
        </a:defRPr>
      </a:lvl8pPr>
      <a:lvl9pPr marL="1944000" marR="0" lvl="8" indent="-2160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2629799" algn="l"/>
          <a:tab pos="3544200" algn="l"/>
          <a:tab pos="4458600" algn="l"/>
          <a:tab pos="5373000" algn="l"/>
          <a:tab pos="6287400" algn="l"/>
          <a:tab pos="7201800" algn="l"/>
          <a:tab pos="8116200" algn="l"/>
          <a:tab pos="9030600" algn="l"/>
          <a:tab pos="9944999" algn="l"/>
          <a:tab pos="10859399" algn="l"/>
          <a:tab pos="11773800" algn="l"/>
        </a:tabLst>
        <a:defRPr lang="en-US" sz="1660" b="0" i="0" baseline="0">
          <a:ln>
            <a:noFill/>
          </a:ln>
          <a:solidFill>
            <a:srgbClr val="000000"/>
          </a:solidFill>
          <a:latin typeface="Arial" pitchFamily="2"/>
          <a:ea typeface="Arial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lum bright="8000" contrast="-10000"/>
            <a:alphaModFix amt="90000"/>
          </a:blip>
          <a:srcRect/>
          <a:stretch>
            <a:fillRect/>
          </a:stretch>
        </p:blipFill>
        <p:spPr>
          <a:xfrm>
            <a:off x="-4680" y="1440"/>
            <a:ext cx="10078560" cy="56689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 txBox="1">
            <a:spLocks noGrp="1"/>
          </p:cNvSpPr>
          <p:nvPr>
            <p:ph type="dt" sz="half" idx="2"/>
          </p:nvPr>
        </p:nvSpPr>
        <p:spPr>
          <a:xfrm>
            <a:off x="5397120" y="5416560"/>
            <a:ext cx="2063520" cy="237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baseline="0">
                <a:solidFill>
                  <a:srgbClr val="3D4866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3"/>
          </p:nvPr>
        </p:nvSpPr>
        <p:spPr>
          <a:xfrm>
            <a:off x="1150560" y="5416560"/>
            <a:ext cx="4800240" cy="237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baseline="0">
                <a:solidFill>
                  <a:srgbClr val="3D4866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Title Placeholder 4"/>
          <p:cNvSpPr txBox="1">
            <a:spLocks noGrp="1"/>
          </p:cNvSpPr>
          <p:nvPr>
            <p:ph type="title"/>
          </p:nvPr>
        </p:nvSpPr>
        <p:spPr>
          <a:xfrm>
            <a:off x="252000" y="188640"/>
            <a:ext cx="9576360" cy="574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>
            <a:noAutofit/>
          </a:bodyPr>
          <a:lstStyle/>
          <a:p>
            <a:pPr lvl="0"/>
            <a:r>
              <a:rPr lang="en-US"/>
              <a:t>Cliquez pour modifier le format du texte du titre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52000" y="5420160"/>
            <a:ext cx="741960" cy="126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baseline="0">
                <a:solidFill>
                  <a:srgbClr val="3D4866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fld id="{FD5D1BC2-DE4C-4E64-9582-331CFFBEB898}" type="slidenum">
              <a:rPr/>
              <a:t>‹N°›</a:t>
            </a:fld>
            <a:endParaRPr lang="en-US"/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1"/>
          </p:nvPr>
        </p:nvSpPr>
        <p:spPr>
          <a:xfrm>
            <a:off x="503999" y="1326240"/>
            <a:ext cx="9071640" cy="3741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/>
          <a:p>
            <a:pPr lvl="0"/>
            <a:r>
              <a:rPr lang="en-US"/>
              <a:t>Cliquez pour modifier le format du texte de contour</a:t>
            </a:r>
          </a:p>
          <a:p>
            <a:pPr lvl="1"/>
            <a:r>
              <a:rPr lang="en-US"/>
              <a:t>Deuxième niveau d'ébauche</a:t>
            </a:r>
          </a:p>
          <a:p>
            <a:pPr lvl="2"/>
            <a:r>
              <a:rPr lang="en-US"/>
              <a:t>Troisième niveau d'ébauche</a:t>
            </a:r>
          </a:p>
          <a:p>
            <a:pPr lvl="3"/>
            <a:r>
              <a:rPr lang="en-US"/>
              <a:t>Quatrième niveau d'ébauche</a:t>
            </a:r>
          </a:p>
          <a:p>
            <a:pPr lvl="4"/>
            <a:r>
              <a:rPr lang="en-US"/>
              <a:t>Cinquième niveau d'ébauche</a:t>
            </a:r>
          </a:p>
          <a:p>
            <a:pPr lvl="5"/>
            <a:r>
              <a:rPr lang="en-US"/>
              <a:t>Sixième aperçu Niveau</a:t>
            </a:r>
          </a:p>
          <a:p>
            <a:pPr lvl="6"/>
            <a:r>
              <a:rPr lang="en-US"/>
              <a:t>Septième niveau d'ébauche</a:t>
            </a:r>
          </a:p>
          <a:p>
            <a:pPr lvl="7"/>
            <a:r>
              <a:rPr lang="en-US"/>
              <a:t>Huitième niveau d'ébauche</a:t>
            </a:r>
          </a:p>
          <a:p>
            <a:pPr lvl="8"/>
            <a:r>
              <a:rPr lang="en-US"/>
              <a:t>Neuvième niveau d'ébauche</a:t>
            </a:r>
          </a:p>
        </p:txBody>
      </p:sp>
      <p:sp>
        <p:nvSpPr>
          <p:cNvPr id="8" name="Freeform 7"/>
          <p:cNvSpPr/>
          <p:nvPr/>
        </p:nvSpPr>
        <p:spPr>
          <a:xfrm>
            <a:off x="8788320" y="5367600"/>
            <a:ext cx="1064520" cy="23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90">
                <a:solidFill>
                  <a:srgbClr val="3D4866"/>
                </a:solidFill>
              </a:defRPr>
            </a:pPr>
            <a:r>
              <a:rPr lang="en-US" sz="1000" b="0" i="0" kern="0" spc="0" baseline="0">
                <a:ln>
                  <a:noFill/>
                </a:ln>
                <a:solidFill>
                  <a:srgbClr val="3D4866"/>
                </a:solidFill>
                <a:latin typeface="Arial" pitchFamily="2"/>
                <a:ea typeface="Arial" pitchFamily="2"/>
                <a:cs typeface="Arial" pitchFamily="2"/>
              </a:rPr>
              <a:t>David Ing, 2018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7950599" y="5331600"/>
            <a:ext cx="837720" cy="2948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2800" b="0" i="0" baseline="0">
          <a:ln>
            <a:noFill/>
          </a:ln>
          <a:solidFill>
            <a:srgbClr val="3D4866"/>
          </a:solidFill>
          <a:latin typeface="Arial" pitchFamily="2"/>
          <a:ea typeface="Arial" pitchFamily="2"/>
          <a:cs typeface="Arial" pitchFamily="2"/>
        </a:defRPr>
      </a:lvl1pPr>
    </p:titleStyle>
    <p:bodyStyle>
      <a:lvl1pPr marL="228600" marR="0" lvl="0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914399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599" algn="l"/>
          <a:tab pos="9143999" algn="l"/>
          <a:tab pos="10058400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1pPr>
      <a:lvl2pPr marL="457200" marR="0" lvl="1" indent="-22716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142999" algn="l"/>
          <a:tab pos="2057400" algn="l"/>
          <a:tab pos="2971800" algn="l"/>
          <a:tab pos="3886200" algn="l"/>
          <a:tab pos="4800600" algn="l"/>
          <a:tab pos="5715000" algn="l"/>
          <a:tab pos="6629400" algn="l"/>
          <a:tab pos="7543800" algn="l"/>
          <a:tab pos="8458199" algn="l"/>
          <a:tab pos="9372599" algn="l"/>
          <a:tab pos="10287000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2pPr>
      <a:lvl3pPr marL="682560" marR="0" lvl="2" indent="-22392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368359" algn="l"/>
          <a:tab pos="2282760" algn="l"/>
          <a:tab pos="3197160" algn="l"/>
          <a:tab pos="4111560" algn="l"/>
          <a:tab pos="5025960" algn="l"/>
          <a:tab pos="5940360" algn="l"/>
          <a:tab pos="6854760" algn="l"/>
          <a:tab pos="7769160" algn="l"/>
          <a:tab pos="8683559" algn="l"/>
          <a:tab pos="9597959" algn="l"/>
          <a:tab pos="10512360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3pPr>
      <a:lvl4pPr marL="912599" marR="0" lvl="3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598398" algn="l"/>
          <a:tab pos="2512799" algn="l"/>
          <a:tab pos="3427199" algn="l"/>
          <a:tab pos="4341599" algn="l"/>
          <a:tab pos="5255999" algn="l"/>
          <a:tab pos="6170399" algn="l"/>
          <a:tab pos="7084799" algn="l"/>
          <a:tab pos="7999199" algn="l"/>
          <a:tab pos="8913598" algn="l"/>
          <a:tab pos="9827998" algn="l"/>
          <a:tab pos="10742399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4pPr>
      <a:lvl5pPr marL="1143000" marR="0" lvl="4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828799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3999" algn="l"/>
          <a:tab pos="10058399" algn="l"/>
          <a:tab pos="10972800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5pPr>
      <a:lvl6pPr marL="1143000" marR="0" lvl="5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828799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3999" algn="l"/>
          <a:tab pos="10058399" algn="l"/>
          <a:tab pos="10972800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6pPr>
      <a:lvl7pPr marL="1143000" marR="0" lvl="6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828799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3999" algn="l"/>
          <a:tab pos="10058399" algn="l"/>
          <a:tab pos="10972800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7pPr>
      <a:lvl8pPr marL="1143000" marR="0" lvl="7" indent="-2286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1828799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3999" algn="l"/>
          <a:tab pos="10058399" algn="l"/>
          <a:tab pos="10972800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8pPr>
      <a:lvl9pPr marL="1944000" marR="0" lvl="8" indent="-216000" algn="l" rtl="0" hangingPunct="1">
        <a:lnSpc>
          <a:spcPct val="100000"/>
        </a:lnSpc>
        <a:spcBef>
          <a:spcPts val="822"/>
        </a:spcBef>
        <a:spcAft>
          <a:spcPts val="0"/>
        </a:spcAft>
        <a:buClr>
          <a:srgbClr val="355E00"/>
        </a:buClr>
        <a:buSzPct val="45000"/>
        <a:buFont typeface="StarSymbol"/>
        <a:buChar char=""/>
        <a:tabLst>
          <a:tab pos="2629799" algn="l"/>
          <a:tab pos="3544200" algn="l"/>
          <a:tab pos="4458600" algn="l"/>
          <a:tab pos="5373000" algn="l"/>
          <a:tab pos="6287400" algn="l"/>
          <a:tab pos="7201800" algn="l"/>
          <a:tab pos="8116200" algn="l"/>
          <a:tab pos="9030600" algn="l"/>
          <a:tab pos="9944999" algn="l"/>
          <a:tab pos="10859399" algn="l"/>
          <a:tab pos="11773800" algn="l"/>
        </a:tabLst>
        <a:defRPr lang="en-US" sz="1660" b="0" i="0" baseline="0">
          <a:ln>
            <a:noFill/>
          </a:ln>
          <a:solidFill>
            <a:srgbClr val="755627"/>
          </a:solidFill>
          <a:latin typeface="Arial" pitchFamily="2"/>
          <a:ea typeface="Arial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for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flickr.com/photos/mdcassano/3396635342/" TargetMode="External"/><Relationship Id="rId4" Type="http://schemas.openxmlformats.org/officeDocument/2006/relationships/hyperlink" Target="https://systemschanges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bbble.com/shots/5203380-Sunset-Sunri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dcassano/3396635342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1-4471-7475-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diagram-showing-process-photosynthesis-cellular-respiration_13831379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www.doitpoms.ac.uk/tlplib/wood/structure_wood_pt2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ckr.com/photos/61798879@N00/32056143457" TargetMode="Externa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dirty="0" err="1"/>
              <a:t>Penser</a:t>
            </a:r>
            <a:r>
              <a:rPr lang="en-US"/>
              <a:t> les systèmes à travers les changements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8E414F-2529-4E3C-933D-644FA3EC1D22}" type="slidenum">
              <a:rPr/>
              <a:t>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320" y="180000"/>
            <a:ext cx="9748080" cy="2223566"/>
          </a:xfrm>
        </p:spPr>
        <p:txBody>
          <a:bodyPr/>
          <a:lstStyle/>
          <a:p>
            <a:pPr lvl="0"/>
            <a:r>
              <a:rPr lang="en-US" sz="4200" b="1">
                <a:latin typeface="Lato" pitchFamily="2"/>
              </a:rPr>
              <a:t>La pensée </a:t>
            </a:r>
            <a:r>
              <a:rPr lang="en-US" sz="4200" b="1" err="1">
                <a:latin typeface="Lato" pitchFamily="2"/>
              </a:rPr>
              <a:t>systémique</a:t>
            </a:r>
            <a:r>
              <a:rPr lang="en-US" sz="4200" b="1">
                <a:latin typeface="Lato" pitchFamily="2"/>
              </a:rPr>
              <a:t> </a:t>
            </a:r>
            <a:r>
              <a:rPr lang="en-US" sz="4200" b="1" err="1">
                <a:latin typeface="Lato" pitchFamily="2"/>
              </a:rPr>
              <a:t>à</a:t>
            </a:r>
            <a:r>
              <a:rPr lang="en-US" sz="4200" b="1">
                <a:latin typeface="Lato" pitchFamily="2"/>
              </a:rPr>
              <a:t> travers les </a:t>
            </a:r>
            <a:r>
              <a:rPr lang="en-US" sz="4200" b="1" err="1">
                <a:latin typeface="Lato" pitchFamily="2"/>
              </a:rPr>
              <a:t>changements</a:t>
            </a:r>
            <a:r>
              <a:rPr lang="en-US" sz="4200" b="1">
                <a:latin typeface="Lato" pitchFamily="2"/>
              </a:rPr>
              <a:t> :</a:t>
            </a:r>
            <a:br>
              <a:rPr lang="en-US" sz="4400" b="1">
                <a:latin typeface="Lato" pitchFamily="2"/>
              </a:rPr>
            </a:br>
            <a:r>
              <a:rPr lang="en-US" b="1">
                <a:latin typeface="Lato" pitchFamily="2"/>
              </a:rPr>
              <a:t>Un guide </a:t>
            </a:r>
            <a:r>
              <a:rPr lang="en-US" b="1" err="1">
                <a:latin typeface="Lato" pitchFamily="2"/>
              </a:rPr>
              <a:t>d'apprentissage</a:t>
            </a:r>
            <a:r>
              <a:rPr lang="en-US" b="1">
                <a:latin typeface="Lato" pitchFamily="2"/>
              </a:rPr>
              <a:t> par </a:t>
            </a:r>
            <a:r>
              <a:rPr lang="en-US" b="1" err="1">
                <a:latin typeface="Lato" pitchFamily="2"/>
              </a:rPr>
              <a:t>l'action</a:t>
            </a:r>
            <a:r>
              <a:rPr lang="en-US" b="1">
                <a:latin typeface="Lato" pitchFamily="2"/>
              </a:rPr>
              <a:t> pour le Service numérique </a:t>
            </a:r>
            <a:r>
              <a:rPr lang="en-US" b="1" err="1">
                <a:latin typeface="Lato" pitchFamily="2"/>
              </a:rPr>
              <a:t>canadien</a:t>
            </a:r>
            <a:endParaRPr lang="en-US" b="1">
              <a:latin typeface="Lato" pitchFamily="2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8000" y="3164554"/>
            <a:ext cx="4939559" cy="2223566"/>
          </a:xfrm>
        </p:spPr>
        <p:txBody>
          <a:bodyPr/>
          <a:lstStyle/>
          <a:p>
            <a:pPr marL="0" lvl="0" indent="0" hangingPunct="0">
              <a:spcAft>
                <a:spcPts val="0"/>
              </a:spcAft>
            </a:pPr>
            <a:r>
              <a:rPr lang="en-US" sz="2400" b="1">
                <a:latin typeface="Lato" pitchFamily="2"/>
              </a:rPr>
              <a:t>Code for Canada</a:t>
            </a:r>
          </a:p>
          <a:p>
            <a:pPr marL="0" lvl="0" indent="0" hangingPunct="0">
              <a:spcAft>
                <a:spcPts val="0"/>
              </a:spcAft>
            </a:pPr>
            <a:r>
              <a:rPr lang="en-US" sz="1800">
                <a:latin typeface="Lato" pitchFamily="2"/>
                <a:hlinkClick r:id="rId3"/>
              </a:rPr>
              <a:t>https://codefor.ca</a:t>
            </a:r>
          </a:p>
          <a:p>
            <a:pPr marL="0" lvl="0" indent="0" hangingPunct="0">
              <a:spcAft>
                <a:spcPts val="0"/>
              </a:spcAft>
            </a:pPr>
            <a:r>
              <a:rPr lang="en-US" sz="2400" b="1">
                <a:latin typeface="Lato" pitchFamily="2"/>
              </a:rPr>
              <a:t>Systems Changes Learning Circle</a:t>
            </a:r>
          </a:p>
          <a:p>
            <a:pPr marL="0" lvl="0" indent="0" hangingPunct="0">
              <a:spcAft>
                <a:spcPts val="0"/>
              </a:spcAft>
            </a:pPr>
            <a:r>
              <a:rPr lang="en-US" sz="1800">
                <a:latin typeface="Lato" pitchFamily="2"/>
              </a:rPr>
              <a:t>http://</a:t>
            </a:r>
            <a:r>
              <a:rPr lang="en-US" sz="1800" err="1">
                <a:latin typeface="Lato" pitchFamily="2"/>
              </a:rPr>
              <a:t>systemschanges.com</a:t>
            </a:r>
            <a:endParaRPr lang="en-US" sz="1800">
              <a:latin typeface="Lato" pitchFamily="2"/>
            </a:endParaRPr>
          </a:p>
          <a:p>
            <a:pPr marL="0" lvl="0" indent="0" hangingPunct="0">
              <a:spcAft>
                <a:spcPts val="0"/>
              </a:spcAft>
            </a:pPr>
            <a:endParaRPr lang="en-US" sz="1000" b="1">
              <a:latin typeface="Lato" pitchFamily="2"/>
            </a:endParaRPr>
          </a:p>
          <a:p>
            <a:pPr marL="0" lvl="0" indent="0" hangingPunct="0">
              <a:spcAft>
                <a:spcPts val="0"/>
              </a:spcAft>
            </a:pPr>
            <a:r>
              <a:rPr lang="en-US" sz="1800">
                <a:latin typeface="Lato" pitchFamily="2"/>
              </a:rPr>
              <a:t>Mars 2022</a:t>
            </a:r>
          </a:p>
        </p:txBody>
      </p:sp>
      <p:sp>
        <p:nvSpPr>
          <p:cNvPr id="4" name="Freeform 3"/>
          <p:cNvSpPr/>
          <p:nvPr/>
        </p:nvSpPr>
        <p:spPr>
          <a:xfrm>
            <a:off x="8158680" y="5367600"/>
            <a:ext cx="1750679" cy="23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90">
                <a:solidFill>
                  <a:srgbClr val="FFFFFF"/>
                </a:solidFill>
              </a:defRPr>
            </a:pPr>
            <a:r>
              <a:rPr lang="en-US" sz="1000" b="0" i="0" kern="0" spc="0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Arial" pitchFamily="2"/>
                <a:cs typeface="Arial" pitchFamily="2"/>
                <a:hlinkClick r:id="rId4"/>
              </a:rPr>
              <a:t>systemschanges.com</a:t>
            </a:r>
            <a:r>
              <a:rPr lang="en-US" sz="1000" b="0" i="0" kern="0" spc="0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Arial" pitchFamily="2"/>
                <a:cs typeface="Arial" pitchFamily="2"/>
              </a:rPr>
              <a:t>, 2022</a:t>
            </a:r>
          </a:p>
        </p:txBody>
      </p:sp>
      <p:sp>
        <p:nvSpPr>
          <p:cNvPr id="5" name="Freeform 4"/>
          <p:cNvSpPr/>
          <p:nvPr/>
        </p:nvSpPr>
        <p:spPr>
          <a:xfrm>
            <a:off x="3410640" y="5400000"/>
            <a:ext cx="3799080" cy="24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36000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2835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90">
                <a:solidFill>
                  <a:srgbClr val="FFFFFF"/>
                </a:solidFill>
                <a:latin typeface="Lato" pitchFamily="2"/>
              </a:defRPr>
            </a:pPr>
            <a:r>
              <a:rPr lang="en-US" sz="1000" b="0" i="0" kern="0" spc="0" baseline="0">
                <a:ln>
                  <a:noFill/>
                </a:ln>
                <a:solidFill>
                  <a:srgbClr val="FFFFFF"/>
                </a:solidFill>
                <a:latin typeface="Lato" pitchFamily="2"/>
                <a:ea typeface="Arial" pitchFamily="2"/>
                <a:cs typeface="Arial" pitchFamily="2"/>
              </a:rPr>
              <a:t>Image CC-BY Mike Cassano (2009) </a:t>
            </a:r>
            <a:r>
              <a:rPr lang="en-US" sz="1000" b="0" i="1" kern="0" spc="0" baseline="0">
                <a:ln>
                  <a:noFill/>
                </a:ln>
                <a:solidFill>
                  <a:srgbClr val="FFFFFF"/>
                </a:solidFill>
                <a:latin typeface="Lato" pitchFamily="2"/>
                <a:ea typeface="Arial" pitchFamily="2"/>
                <a:cs typeface="Arial" pitchFamily="2"/>
                <a:hlinkClick r:id="rId5"/>
              </a:rPr>
              <a:t>Nid-de-poule le plus intéressant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to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39"/>
            <a:ext cx="9576000" cy="1944957"/>
          </a:xfrm>
        </p:spPr>
        <p:txBody>
          <a:bodyPr/>
          <a:lstStyle/>
          <a:p>
            <a:pPr lvl="0"/>
            <a:r>
              <a:rPr lang="en-US" sz="1400" i="1"/>
              <a:t>B. La pensée </a:t>
            </a:r>
            <a:r>
              <a:rPr lang="en-US" sz="1400" i="1" err="1"/>
              <a:t>systémique</a:t>
            </a:r>
            <a:r>
              <a:rPr lang="en-US" sz="1400" i="1"/>
              <a:t> </a:t>
            </a:r>
            <a:r>
              <a:rPr lang="en-US" sz="1400" i="1" err="1"/>
              <a:t>comme</a:t>
            </a:r>
            <a:r>
              <a:rPr lang="en-US" sz="1400" i="1"/>
              <a:t> </a:t>
            </a:r>
            <a:r>
              <a:rPr lang="en-US" sz="1400" i="1" err="1"/>
              <a:t>apprentissage</a:t>
            </a:r>
            <a:r>
              <a:rPr lang="en-US" sz="1400" i="1"/>
              <a:t> </a:t>
            </a:r>
            <a:r>
              <a:rPr lang="en-US" sz="1400" i="1" err="1"/>
              <a:t>en</a:t>
            </a:r>
            <a:r>
              <a:rPr lang="en-US" sz="1400" i="1"/>
              <a:t> matière de </a:t>
            </a:r>
            <a:r>
              <a:rPr lang="en-US" sz="1400" i="1" err="1"/>
              <a:t>changements</a:t>
            </a:r>
            <a:r>
              <a:rPr lang="en-US" sz="1400" i="1"/>
              <a:t> </a:t>
            </a:r>
            <a:r>
              <a:rPr lang="en-US" sz="1400" i="1" err="1"/>
              <a:t>systémiques</a:t>
            </a:r>
            <a:r>
              <a:rPr lang="en-US" sz="1400" i="1"/>
              <a:t> (p. 6a de 7) ...</a:t>
            </a:r>
            <a:br>
              <a:rPr lang="en-US"/>
            </a:br>
            <a:r>
              <a:rPr lang="en-US" sz="2000"/>
              <a:t>Le </a:t>
            </a:r>
            <a:r>
              <a:rPr lang="en-US" sz="2000" err="1"/>
              <a:t>trito-apprentissage</a:t>
            </a:r>
            <a:r>
              <a:rPr lang="en-US" sz="2000"/>
              <a:t> </a:t>
            </a:r>
            <a:r>
              <a:rPr lang="en-US" sz="2000" err="1"/>
              <a:t>s'adapte</a:t>
            </a:r>
            <a:r>
              <a:rPr lang="en-US" sz="2000"/>
              <a:t> </a:t>
            </a:r>
            <a:r>
              <a:rPr lang="en-US" sz="2000" err="1"/>
              <a:t>à</a:t>
            </a:r>
            <a:r>
              <a:rPr lang="en-US" sz="2000"/>
              <a:t> des </a:t>
            </a:r>
            <a:r>
              <a:rPr lang="en-US" sz="2000" err="1"/>
              <a:t>contextes</a:t>
            </a:r>
            <a:r>
              <a:rPr lang="en-US" sz="2000"/>
              <a:t> </a:t>
            </a:r>
            <a:r>
              <a:rPr lang="en-US" sz="2000" err="1"/>
              <a:t>turbulents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négociant dans des </a:t>
            </a:r>
            <a:r>
              <a:rPr lang="en-US" sz="2000" err="1"/>
              <a:t>mondes</a:t>
            </a:r>
            <a:r>
              <a:rPr lang="en-US" sz="2000"/>
              <a:t> </a:t>
            </a:r>
            <a:r>
              <a:rPr lang="en-US" sz="2000" err="1"/>
              <a:t>où</a:t>
            </a:r>
            <a:r>
              <a:rPr lang="en-US" sz="2000"/>
              <a:t> le proto-</a:t>
            </a:r>
            <a:r>
              <a:rPr lang="en-US" sz="2000" err="1"/>
              <a:t>apprentissage</a:t>
            </a:r>
            <a:r>
              <a:rPr lang="en-US" sz="2000"/>
              <a:t> et le </a:t>
            </a:r>
            <a:r>
              <a:rPr lang="en-US" sz="2000" err="1"/>
              <a:t>deutéro-apprentissage</a:t>
            </a:r>
            <a:r>
              <a:rPr lang="en-US" sz="2000"/>
              <a:t> </a:t>
            </a:r>
            <a:r>
              <a:rPr lang="en-US" sz="2000" err="1"/>
              <a:t>sont</a:t>
            </a:r>
            <a:r>
              <a:rPr lang="en-US" sz="2000"/>
              <a:t> </a:t>
            </a:r>
            <a:r>
              <a:rPr lang="en-US" sz="2000" err="1"/>
              <a:t>défaillants</a:t>
            </a:r>
            <a:endParaRPr lang="en-US">
              <a:highlight>
                <a:srgbClr val="FFFF00"/>
              </a:highligh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93419"/>
              </p:ext>
            </p:extLst>
          </p:nvPr>
        </p:nvGraphicFramePr>
        <p:xfrm>
          <a:off x="226440" y="1051560"/>
          <a:ext cx="8668856" cy="4125360"/>
        </p:xfrm>
        <a:graphic>
          <a:graphicData uri="http://schemas.openxmlformats.org/drawingml/2006/table">
            <a:tbl>
              <a:tblPr firstRow="1" bandRow="1"/>
              <a:tblGrid>
                <a:gridCol w="764640">
                  <a:extLst>
                    <a:ext uri="{9D8B030D-6E8A-4147-A177-3AD203B41FA5}">
                      <a16:colId xmlns:a16="http://schemas.microsoft.com/office/drawing/2014/main" val="1006327415"/>
                    </a:ext>
                  </a:extLst>
                </a:gridCol>
                <a:gridCol w="818280">
                  <a:extLst>
                    <a:ext uri="{9D8B030D-6E8A-4147-A177-3AD203B41FA5}">
                      <a16:colId xmlns:a16="http://schemas.microsoft.com/office/drawing/2014/main" val="1959709117"/>
                    </a:ext>
                  </a:extLst>
                </a:gridCol>
                <a:gridCol w="739876">
                  <a:extLst>
                    <a:ext uri="{9D8B030D-6E8A-4147-A177-3AD203B41FA5}">
                      <a16:colId xmlns:a16="http://schemas.microsoft.com/office/drawing/2014/main" val="2914976905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414288361"/>
                    </a:ext>
                  </a:extLst>
                </a:gridCol>
                <a:gridCol w="246380">
                  <a:extLst>
                    <a:ext uri="{9D8B030D-6E8A-4147-A177-3AD203B41FA5}">
                      <a16:colId xmlns:a16="http://schemas.microsoft.com/office/drawing/2014/main" val="980397300"/>
                    </a:ext>
                  </a:extLst>
                </a:gridCol>
                <a:gridCol w="635400">
                  <a:extLst>
                    <a:ext uri="{9D8B030D-6E8A-4147-A177-3AD203B41FA5}">
                      <a16:colId xmlns:a16="http://schemas.microsoft.com/office/drawing/2014/main" val="256466735"/>
                    </a:ext>
                  </a:extLst>
                </a:gridCol>
                <a:gridCol w="2758680">
                  <a:extLst>
                    <a:ext uri="{9D8B030D-6E8A-4147-A177-3AD203B41FA5}">
                      <a16:colId xmlns:a16="http://schemas.microsoft.com/office/drawing/2014/main" val="2665836634"/>
                    </a:ext>
                  </a:extLst>
                </a:gridCol>
                <a:gridCol w="2588760">
                  <a:extLst>
                    <a:ext uri="{9D8B030D-6E8A-4147-A177-3AD203B41FA5}">
                      <a16:colId xmlns:a16="http://schemas.microsoft.com/office/drawing/2014/main" val="856266508"/>
                    </a:ext>
                  </a:extLst>
                </a:gridCol>
              </a:tblGrid>
              <a:tr h="605880"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8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i="1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4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Processus</a:t>
                      </a:r>
                      <a:r>
                        <a:rPr lang="en-US" sz="14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de discrimination du </a:t>
                      </a:r>
                      <a:r>
                        <a:rPr lang="en-US" sz="14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changement</a:t>
                      </a:r>
                      <a:r>
                        <a:rPr lang="en-US" sz="14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4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contexte</a:t>
                      </a:r>
                      <a:r>
                        <a:rPr lang="en-US" sz="14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i="1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4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Exemple / métaphore (les groupes apprennent à cuisiner)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186366"/>
                  </a:ext>
                </a:extLst>
              </a:tr>
              <a:tr h="1117800"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b="1">
                          <a:solidFill>
                            <a:srgbClr val="B74180"/>
                          </a:solidFill>
                        </a:defRPr>
                      </a:pPr>
                      <a:r>
                        <a:rPr lang="en-US" sz="1800" b="1" i="0" baseline="0">
                          <a:ln>
                            <a:noFill/>
                          </a:ln>
                          <a:solidFill>
                            <a:srgbClr val="B74180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6E334F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6E334F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574735"/>
                  </a:ext>
                </a:extLst>
              </a:tr>
              <a:tr h="1117800"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b="1">
                          <a:solidFill>
                            <a:srgbClr val="4A63AE"/>
                          </a:solidFill>
                        </a:defRPr>
                      </a:pPr>
                      <a:r>
                        <a:rPr lang="en-US" sz="1800" b="1" i="0" baseline="0">
                          <a:ln>
                            <a:noFill/>
                          </a:ln>
                          <a:solidFill>
                            <a:srgbClr val="4A63AE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b="1">
                          <a:solidFill>
                            <a:srgbClr val="4A63AE"/>
                          </a:solidFill>
                        </a:defRPr>
                      </a:pPr>
                      <a:endParaRPr lang="en-US" sz="2400" b="1" i="0" baseline="0">
                        <a:ln>
                          <a:noFill/>
                        </a:ln>
                        <a:solidFill>
                          <a:srgbClr val="4A63AE"/>
                        </a:solidFill>
                        <a:latin typeface="Arial" pitchFamily="2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3D4866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3D4866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45321"/>
                  </a:ext>
                </a:extLst>
              </a:tr>
              <a:tr h="1117800">
                <a:tc gridSpan="3"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b="1">
                          <a:solidFill>
                            <a:srgbClr val="C07E36"/>
                          </a:solidFill>
                        </a:defRPr>
                      </a:pPr>
                      <a:r>
                        <a:rPr lang="en-US" sz="18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Proto-</a:t>
                      </a:r>
                      <a:r>
                        <a:rPr lang="en-US" sz="1800" b="1" i="0" baseline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apprentissage</a:t>
                      </a:r>
                      <a:endParaRPr lang="en-US" sz="1800" b="1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Arial" pitchFamily="2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b="1">
                          <a:solidFill>
                            <a:srgbClr val="C07E36"/>
                          </a:solidFill>
                        </a:defRPr>
                      </a:pPr>
                      <a:r>
                        <a:rPr lang="en-US" sz="14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1400" b="1" i="0" baseline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Apprentissage</a:t>
                      </a:r>
                      <a:r>
                        <a:rPr lang="en-US" sz="14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8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4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Modification de la </a:t>
                      </a:r>
                      <a:r>
                        <a:rPr lang="en-US" sz="14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réponse</a:t>
                      </a:r>
                      <a:r>
                        <a:rPr lang="en-US" sz="14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4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corrigeant</a:t>
                      </a:r>
                      <a:r>
                        <a:rPr lang="en-US" sz="14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4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erreurs</a:t>
                      </a:r>
                      <a:r>
                        <a:rPr lang="en-US" sz="14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parmi</a:t>
                      </a:r>
                      <a:r>
                        <a:rPr lang="en-US" sz="14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un ensemble </a:t>
                      </a:r>
                      <a:r>
                        <a:rPr lang="en-US" sz="14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d'alternatives</a:t>
                      </a:r>
                      <a:endParaRPr lang="en-US" sz="14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Arial" pitchFamily="2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4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Formation sur la manipulation des services </a:t>
                      </a:r>
                      <a:r>
                        <a:rPr lang="en-US" sz="14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alimentaires</a:t>
                      </a:r>
                      <a:r>
                        <a:rPr lang="en-US" sz="14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pour la </a:t>
                      </a:r>
                      <a:r>
                        <a:rPr lang="en-US" sz="14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cohérence</a:t>
                      </a:r>
                      <a:r>
                        <a:rPr lang="en-US" sz="14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et la </a:t>
                      </a:r>
                      <a:r>
                        <a:rPr lang="en-US" sz="14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sécurité</a:t>
                      </a:r>
                      <a:r>
                        <a:rPr lang="en-US" sz="14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(par </a:t>
                      </a:r>
                      <a:r>
                        <a:rPr lang="en-US" sz="14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exemple</a:t>
                      </a:r>
                      <a:r>
                        <a:rPr lang="en-US" sz="14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, les cuisines des </a:t>
                      </a:r>
                      <a:r>
                        <a:rPr lang="en-US" sz="14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cafétérias</a:t>
                      </a:r>
                      <a:r>
                        <a:rPr lang="en-US" sz="14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801332"/>
                  </a:ext>
                </a:extLst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 flipV="1">
            <a:off x="2457450" y="4391638"/>
            <a:ext cx="1042988" cy="457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00" fill="none">
                <a:moveTo>
                  <a:pt x="0" y="0"/>
                </a:moveTo>
                <a:lnTo>
                  <a:pt x="6600" y="0"/>
                </a:lnTo>
              </a:path>
            </a:pathLst>
          </a:custGeom>
          <a:noFill/>
          <a:ln w="25400">
            <a:solidFill>
              <a:srgbClr val="C07E36"/>
            </a:solidFill>
            <a:prstDash val="solid"/>
            <a:tailEnd type="arrow"/>
          </a:ln>
        </p:spPr>
        <p:txBody>
          <a:bodyPr wrap="none" lIns="0" tIns="0" rIns="0" bIns="0" anchor="ctr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Text Frame1_1_2_4_ 11"/>
          <p:cNvSpPr txBox="1"/>
          <p:nvPr/>
        </p:nvSpPr>
        <p:spPr>
          <a:xfrm>
            <a:off x="229680" y="5097600"/>
            <a:ext cx="9490320" cy="302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Bateson, Gregory. 1972. </a:t>
            </a:r>
            <a:r>
              <a:rPr lang="en-US" sz="100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« 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Les </a:t>
            </a:r>
            <a:r>
              <a:rPr lang="en-US" sz="10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catégories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logiques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de </a:t>
            </a:r>
            <a:r>
              <a:rPr lang="en-US" sz="10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l'apprentissage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et de la communication </a:t>
            </a:r>
            <a:r>
              <a:rPr lang="en-US" sz="100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»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. Dans </a:t>
            </a:r>
            <a:r>
              <a:rPr lang="en-US" sz="1000" b="0" i="1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Steps to an Ecology of Mind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, 279-308. Northvale, NJ : Jason Aronson.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93CDA8-F6F1-3848-93CE-36FF4C518184}"/>
              </a:ext>
            </a:extLst>
          </p:cNvPr>
          <p:cNvSpPr txBox="1"/>
          <p:nvPr/>
        </p:nvSpPr>
        <p:spPr>
          <a:xfrm>
            <a:off x="5020235" y="-1183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514D6C1-638E-F645-908A-BDB27553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/>
              <a:t>La pensée </a:t>
            </a:r>
            <a:r>
              <a:rPr lang="en-US" err="1"/>
              <a:t>systèmique</a:t>
            </a:r>
            <a:r>
              <a:rPr lang="en-US"/>
              <a:t> </a:t>
            </a:r>
            <a:r>
              <a:rPr lang="en-US" err="1"/>
              <a:t>à</a:t>
            </a:r>
            <a:r>
              <a:rPr lang="en-US"/>
              <a:t> travers les </a:t>
            </a:r>
            <a:r>
              <a:rPr lang="en-US" err="1"/>
              <a:t>changements</a:t>
            </a:r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utero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B. La pensée </a:t>
            </a:r>
            <a:r>
              <a:rPr lang="en-US" sz="1400" i="1" dirty="0" err="1"/>
              <a:t>systémique</a:t>
            </a:r>
            <a:r>
              <a:rPr lang="en-US" sz="1400" i="1" dirty="0"/>
              <a:t> </a:t>
            </a:r>
            <a:r>
              <a:rPr lang="en-US" sz="1400" i="1" dirty="0" err="1"/>
              <a:t>comme</a:t>
            </a:r>
            <a:r>
              <a:rPr lang="en-US" sz="1400" i="1" dirty="0"/>
              <a:t> </a:t>
            </a:r>
            <a:r>
              <a:rPr lang="en-US" sz="1400" i="1" dirty="0" err="1"/>
              <a:t>apprentissage</a:t>
            </a:r>
            <a:r>
              <a:rPr lang="en-US" sz="1400" i="1" dirty="0"/>
              <a:t> </a:t>
            </a:r>
            <a:r>
              <a:rPr lang="en-US" sz="1400" i="1" dirty="0" err="1"/>
              <a:t>en</a:t>
            </a:r>
            <a:r>
              <a:rPr lang="en-US" sz="1400" i="1" dirty="0"/>
              <a:t> matière de </a:t>
            </a:r>
            <a:r>
              <a:rPr lang="en-US" sz="1400" i="1" dirty="0" err="1"/>
              <a:t>changements</a:t>
            </a:r>
            <a:r>
              <a:rPr lang="en-US" sz="1400" i="1" dirty="0"/>
              <a:t> </a:t>
            </a:r>
            <a:r>
              <a:rPr lang="en-US" sz="1400" i="1" dirty="0" err="1"/>
              <a:t>systémiques</a:t>
            </a:r>
            <a:r>
              <a:rPr lang="en-US" sz="1400" i="1" dirty="0"/>
              <a:t> (p. 6b de 7) ...</a:t>
            </a:r>
            <a:br>
              <a:rPr lang="en-US" dirty="0"/>
            </a:br>
            <a:r>
              <a:rPr lang="en-US" sz="2000" dirty="0"/>
              <a:t>Le </a:t>
            </a:r>
            <a:r>
              <a:rPr lang="en-US" sz="2000" dirty="0" err="1"/>
              <a:t>trito-apprentissage</a:t>
            </a:r>
            <a:r>
              <a:rPr lang="en-US" sz="2000" dirty="0"/>
              <a:t> </a:t>
            </a:r>
            <a:r>
              <a:rPr lang="en-US" sz="2000" dirty="0" err="1"/>
              <a:t>s'adapte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des </a:t>
            </a:r>
            <a:r>
              <a:rPr lang="en-US" sz="2000" dirty="0" err="1"/>
              <a:t>contextes</a:t>
            </a:r>
            <a:r>
              <a:rPr lang="en-US" sz="2000" dirty="0"/>
              <a:t> </a:t>
            </a:r>
            <a:r>
              <a:rPr lang="en-US" sz="2000" dirty="0" err="1"/>
              <a:t>turbulents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négociant dans des </a:t>
            </a:r>
            <a:r>
              <a:rPr lang="en-US" sz="2000" dirty="0" err="1"/>
              <a:t>mondes</a:t>
            </a:r>
            <a:r>
              <a:rPr lang="en-US" sz="2000" dirty="0"/>
              <a:t> </a:t>
            </a:r>
            <a:r>
              <a:rPr lang="en-US" sz="2000" dirty="0" err="1"/>
              <a:t>où</a:t>
            </a:r>
            <a:r>
              <a:rPr lang="en-US" sz="2000" dirty="0"/>
              <a:t> le proto-</a:t>
            </a:r>
            <a:r>
              <a:rPr lang="en-US" sz="2000" dirty="0" err="1"/>
              <a:t>apprentissage</a:t>
            </a:r>
            <a:r>
              <a:rPr lang="en-US" sz="2000" dirty="0"/>
              <a:t> et le </a:t>
            </a:r>
            <a:r>
              <a:rPr lang="en-US" sz="2000" dirty="0" err="1"/>
              <a:t>deutéro-apprentissage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défaillants</a:t>
            </a:r>
            <a:r>
              <a:rPr lang="en-US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105585"/>
              </p:ext>
            </p:extLst>
          </p:nvPr>
        </p:nvGraphicFramePr>
        <p:xfrm>
          <a:off x="226440" y="1051560"/>
          <a:ext cx="9458279" cy="4399480"/>
        </p:xfrm>
        <a:graphic>
          <a:graphicData uri="http://schemas.openxmlformats.org/drawingml/2006/table">
            <a:tbl>
              <a:tblPr firstRow="1" bandRow="1"/>
              <a:tblGrid>
                <a:gridCol w="764640">
                  <a:extLst>
                    <a:ext uri="{9D8B030D-6E8A-4147-A177-3AD203B41FA5}">
                      <a16:colId xmlns:a16="http://schemas.microsoft.com/office/drawing/2014/main" val="3254876459"/>
                    </a:ext>
                  </a:extLst>
                </a:gridCol>
                <a:gridCol w="818280">
                  <a:extLst>
                    <a:ext uri="{9D8B030D-6E8A-4147-A177-3AD203B41FA5}">
                      <a16:colId xmlns:a16="http://schemas.microsoft.com/office/drawing/2014/main" val="997867511"/>
                    </a:ext>
                  </a:extLst>
                </a:gridCol>
                <a:gridCol w="1074600">
                  <a:extLst>
                    <a:ext uri="{9D8B030D-6E8A-4147-A177-3AD203B41FA5}">
                      <a16:colId xmlns:a16="http://schemas.microsoft.com/office/drawing/2014/main" val="2908765390"/>
                    </a:ext>
                  </a:extLst>
                </a:gridCol>
                <a:gridCol w="817919">
                  <a:extLst>
                    <a:ext uri="{9D8B030D-6E8A-4147-A177-3AD203B41FA5}">
                      <a16:colId xmlns:a16="http://schemas.microsoft.com/office/drawing/2014/main" val="2587027568"/>
                    </a:ext>
                  </a:extLst>
                </a:gridCol>
                <a:gridCol w="635400">
                  <a:extLst>
                    <a:ext uri="{9D8B030D-6E8A-4147-A177-3AD203B41FA5}">
                      <a16:colId xmlns:a16="http://schemas.microsoft.com/office/drawing/2014/main" val="1438719356"/>
                    </a:ext>
                  </a:extLst>
                </a:gridCol>
                <a:gridCol w="2758680">
                  <a:extLst>
                    <a:ext uri="{9D8B030D-6E8A-4147-A177-3AD203B41FA5}">
                      <a16:colId xmlns:a16="http://schemas.microsoft.com/office/drawing/2014/main" val="3944176053"/>
                    </a:ext>
                  </a:extLst>
                </a:gridCol>
                <a:gridCol w="2588760">
                  <a:extLst>
                    <a:ext uri="{9D8B030D-6E8A-4147-A177-3AD203B41FA5}">
                      <a16:colId xmlns:a16="http://schemas.microsoft.com/office/drawing/2014/main" val="1637935167"/>
                    </a:ext>
                  </a:extLst>
                </a:gridCol>
              </a:tblGrid>
              <a:tr h="605880"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i="1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4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Processus de discrimination du changement de contexte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i="1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4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Exemple / métaphore (les groupes apprennent à cuisiner)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771656"/>
                  </a:ext>
                </a:extLst>
              </a:tr>
              <a:tr h="1117800"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b="1">
                          <a:solidFill>
                            <a:srgbClr val="B74180"/>
                          </a:solidFill>
                        </a:defRPr>
                      </a:pPr>
                      <a:r>
                        <a:rPr lang="en-US" sz="1800" b="1" i="0" baseline="0">
                          <a:ln>
                            <a:noFill/>
                          </a:ln>
                          <a:solidFill>
                            <a:srgbClr val="B74180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6E334F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6E334F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444646"/>
                  </a:ext>
                </a:extLst>
              </a:tr>
              <a:tr h="1117800"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b="1">
                          <a:solidFill>
                            <a:srgbClr val="4A63AE"/>
                          </a:solidFill>
                        </a:defRPr>
                      </a:pPr>
                      <a:r>
                        <a:rPr lang="en-US" sz="1800" b="1" i="0" baseline="0">
                          <a:ln>
                            <a:noFill/>
                          </a:ln>
                          <a:solidFill>
                            <a:srgbClr val="4A63AE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Deutéro-apprentissage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b="1">
                          <a:solidFill>
                            <a:srgbClr val="4A63AE"/>
                          </a:solidFill>
                        </a:defRPr>
                      </a:pPr>
                      <a:r>
                        <a:rPr lang="en-US" sz="1400" b="1" i="0" baseline="0">
                          <a:ln>
                            <a:noFill/>
                          </a:ln>
                          <a:solidFill>
                            <a:srgbClr val="4A63AE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(Apprentissage 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3D4866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Changement de réponse en corrigeant l'ensemble des alternatives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3D4866"/>
                          </a:solidFill>
                        </a:defRPr>
                      </a:pP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Maîtrise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d’une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série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de traditions de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préparation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des aliments </a:t>
                      </a:r>
                      <a:b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</a:b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(par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exemple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, le Culinary Institute of America)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069547"/>
                  </a:ext>
                </a:extLst>
              </a:tr>
              <a:tr h="1117800">
                <a:tc gridSpan="2"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b="1">
                          <a:solidFill>
                            <a:srgbClr val="C07E36"/>
                          </a:solidFill>
                        </a:defRPr>
                      </a:pPr>
                      <a:r>
                        <a:rPr lang="en-US" sz="18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Proto-</a:t>
                      </a:r>
                      <a:r>
                        <a:rPr lang="en-US" sz="1800" b="1" i="0" baseline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apprentissage</a:t>
                      </a:r>
                      <a:endParaRPr lang="en-US" sz="1800" b="1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Arial" pitchFamily="2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b="1">
                          <a:solidFill>
                            <a:srgbClr val="C07E36"/>
                          </a:solidFill>
                        </a:defRPr>
                      </a:pPr>
                      <a:r>
                        <a:rPr lang="en-US" sz="14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1400" b="1" i="0" baseline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Apprentissage</a:t>
                      </a:r>
                      <a:r>
                        <a:rPr lang="en-US" sz="14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Modification de la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réponse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corrigeant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erreurs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parmi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un ensemble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d'alternatives</a:t>
                      </a:r>
                      <a:endParaRPr lang="en-US" sz="1400" b="0" i="0" baseline="0">
                        <a:ln>
                          <a:noFill/>
                        </a:ln>
                        <a:solidFill>
                          <a:srgbClr val="755627"/>
                        </a:solidFill>
                        <a:latin typeface="Arial" pitchFamily="2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Formation sur la manipulation des services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alimentaires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pour la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cohérence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et la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sécurité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(par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exemple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, les cuisines des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cafétérias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72560"/>
                  </a:ext>
                </a:extLst>
              </a:tr>
            </a:tbl>
          </a:graphicData>
        </a:graphic>
      </p:graphicFrame>
      <p:sp>
        <p:nvSpPr>
          <p:cNvPr id="4" name="Straight Connector 3"/>
          <p:cNvSpPr/>
          <p:nvPr/>
        </p:nvSpPr>
        <p:spPr>
          <a:xfrm>
            <a:off x="1800360" y="4391640"/>
            <a:ext cx="2375999" cy="0"/>
          </a:xfrm>
          <a:prstGeom prst="line">
            <a:avLst/>
          </a:prstGeom>
          <a:noFill/>
          <a:ln w="25400">
            <a:solidFill>
              <a:srgbClr val="C07E36"/>
            </a:solidFill>
            <a:prstDash val="solid"/>
            <a:tailEnd type="arrow"/>
          </a:ln>
        </p:spPr>
        <p:txBody>
          <a:bodyPr wrap="none" lIns="0" tIns="0" rIns="0" bIns="0" anchor="ctr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44360" y="3203640"/>
            <a:ext cx="1331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00" fill="none">
                <a:moveTo>
                  <a:pt x="0" y="0"/>
                </a:moveTo>
                <a:lnTo>
                  <a:pt x="3700" y="0"/>
                </a:lnTo>
              </a:path>
            </a:pathLst>
          </a:custGeom>
          <a:noFill/>
          <a:ln w="25400">
            <a:solidFill>
              <a:srgbClr val="4A63AE"/>
            </a:solidFill>
            <a:prstDash val="solid"/>
            <a:tailEnd type="arrow"/>
          </a:ln>
        </p:spPr>
        <p:txBody>
          <a:bodyPr wrap="none" lIns="0" tIns="0" rIns="0" bIns="0" anchor="ctr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680C269-DB96-A84F-BA50-DAF87D31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/>
              <a:t>La pensée </a:t>
            </a:r>
            <a:r>
              <a:rPr lang="en-US" err="1"/>
              <a:t>systèmique</a:t>
            </a:r>
            <a:r>
              <a:rPr lang="en-US"/>
              <a:t> </a:t>
            </a:r>
            <a:r>
              <a:rPr lang="en-US" err="1"/>
              <a:t>à</a:t>
            </a:r>
            <a:r>
              <a:rPr lang="en-US"/>
              <a:t> travers les </a:t>
            </a:r>
            <a:r>
              <a:rPr lang="en-US" err="1"/>
              <a:t>changements</a:t>
            </a:r>
            <a:endParaRPr lang="en-US"/>
          </a:p>
        </p:txBody>
      </p:sp>
      <p:sp>
        <p:nvSpPr>
          <p:cNvPr id="10" name="Text Frame1_1_2_4_ 11">
            <a:extLst>
              <a:ext uri="{FF2B5EF4-FFF2-40B4-BE49-F238E27FC236}">
                <a16:creationId xmlns:a16="http://schemas.microsoft.com/office/drawing/2014/main" id="{60707204-65F6-C04C-BDDE-B9ED3394DEFE}"/>
              </a:ext>
            </a:extLst>
          </p:cNvPr>
          <p:cNvSpPr txBox="1"/>
          <p:nvPr/>
        </p:nvSpPr>
        <p:spPr>
          <a:xfrm>
            <a:off x="226440" y="5299840"/>
            <a:ext cx="9490320" cy="302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Bateson, Gregory. 1972. </a:t>
            </a: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« 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Les </a:t>
            </a:r>
            <a:r>
              <a:rPr lang="en-US" sz="10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catégories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logiques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de </a:t>
            </a:r>
            <a:r>
              <a:rPr lang="en-US" sz="10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l'apprentissage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et de la communication </a:t>
            </a: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»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. Dans </a:t>
            </a:r>
            <a:r>
              <a:rPr lang="en-US" sz="1000" b="0" i="1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Steps to an Ecology of Mind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, 279-308. Northvale, NJ : Jason Aronson.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ito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Penser les systèmes à travers les changements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B. La pensée </a:t>
            </a:r>
            <a:r>
              <a:rPr lang="en-US" sz="1400" i="1" dirty="0" err="1"/>
              <a:t>systémique</a:t>
            </a:r>
            <a:r>
              <a:rPr lang="en-US" sz="1400" i="1" dirty="0"/>
              <a:t> </a:t>
            </a:r>
            <a:r>
              <a:rPr lang="en-US" sz="1400" i="1" dirty="0" err="1"/>
              <a:t>comme</a:t>
            </a:r>
            <a:r>
              <a:rPr lang="en-US" sz="1400" i="1" dirty="0"/>
              <a:t> </a:t>
            </a:r>
            <a:r>
              <a:rPr lang="en-US" sz="1400" i="1" dirty="0" err="1"/>
              <a:t>apprentissage</a:t>
            </a:r>
            <a:r>
              <a:rPr lang="en-US" sz="1400" i="1" dirty="0"/>
              <a:t> </a:t>
            </a:r>
            <a:r>
              <a:rPr lang="en-US" sz="1400" i="1" dirty="0" err="1"/>
              <a:t>en</a:t>
            </a:r>
            <a:r>
              <a:rPr lang="en-US" sz="1400" i="1" dirty="0"/>
              <a:t> matière de </a:t>
            </a:r>
            <a:r>
              <a:rPr lang="en-US" sz="1400" i="1" dirty="0" err="1"/>
              <a:t>changements</a:t>
            </a:r>
            <a:r>
              <a:rPr lang="en-US" sz="1400" i="1" dirty="0"/>
              <a:t> </a:t>
            </a:r>
            <a:r>
              <a:rPr lang="en-US" sz="1400" i="1" dirty="0" err="1"/>
              <a:t>systémiques</a:t>
            </a:r>
            <a:r>
              <a:rPr lang="en-US" sz="1400" i="1" dirty="0"/>
              <a:t> (p. 6c de 7) ...</a:t>
            </a:r>
            <a:br>
              <a:rPr lang="en-US" dirty="0"/>
            </a:br>
            <a:r>
              <a:rPr lang="en-US" sz="2000" dirty="0"/>
              <a:t>Le </a:t>
            </a:r>
            <a:r>
              <a:rPr lang="en-US" sz="2000" dirty="0" err="1"/>
              <a:t>trito-apprentissage</a:t>
            </a:r>
            <a:r>
              <a:rPr lang="en-US" sz="2000" dirty="0"/>
              <a:t> </a:t>
            </a:r>
            <a:r>
              <a:rPr lang="en-US" sz="2000" dirty="0" err="1"/>
              <a:t>s'adapte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des </a:t>
            </a:r>
            <a:r>
              <a:rPr lang="en-US" sz="2000" dirty="0" err="1"/>
              <a:t>contextes</a:t>
            </a:r>
            <a:r>
              <a:rPr lang="en-US" sz="2000" dirty="0"/>
              <a:t> </a:t>
            </a:r>
            <a:r>
              <a:rPr lang="en-US" sz="2000" dirty="0" err="1"/>
              <a:t>turbulents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négociant dans des </a:t>
            </a:r>
            <a:r>
              <a:rPr lang="en-US" sz="2000" dirty="0" err="1"/>
              <a:t>mondes</a:t>
            </a:r>
            <a:r>
              <a:rPr lang="en-US" sz="2000" dirty="0"/>
              <a:t> </a:t>
            </a:r>
            <a:r>
              <a:rPr lang="en-US" sz="2000" dirty="0" err="1"/>
              <a:t>où</a:t>
            </a:r>
            <a:r>
              <a:rPr lang="en-US" sz="2000" dirty="0"/>
              <a:t> le proto-</a:t>
            </a:r>
            <a:r>
              <a:rPr lang="en-US" sz="2000" dirty="0" err="1"/>
              <a:t>apprentissage</a:t>
            </a:r>
            <a:r>
              <a:rPr lang="en-US" sz="2000" dirty="0"/>
              <a:t> et le </a:t>
            </a:r>
            <a:r>
              <a:rPr lang="en-US" sz="2000" dirty="0" err="1"/>
              <a:t>deutéro-apprentissage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défaillants</a:t>
            </a:r>
            <a:r>
              <a:rPr lang="en-US" sz="2000" dirty="0"/>
              <a:t>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61805"/>
              </p:ext>
            </p:extLst>
          </p:nvPr>
        </p:nvGraphicFramePr>
        <p:xfrm>
          <a:off x="226440" y="1051560"/>
          <a:ext cx="9458279" cy="4399480"/>
        </p:xfrm>
        <a:graphic>
          <a:graphicData uri="http://schemas.openxmlformats.org/drawingml/2006/table">
            <a:tbl>
              <a:tblPr firstRow="1" bandRow="1"/>
              <a:tblGrid>
                <a:gridCol w="764640">
                  <a:extLst>
                    <a:ext uri="{9D8B030D-6E8A-4147-A177-3AD203B41FA5}">
                      <a16:colId xmlns:a16="http://schemas.microsoft.com/office/drawing/2014/main" val="2788581683"/>
                    </a:ext>
                  </a:extLst>
                </a:gridCol>
                <a:gridCol w="818280">
                  <a:extLst>
                    <a:ext uri="{9D8B030D-6E8A-4147-A177-3AD203B41FA5}">
                      <a16:colId xmlns:a16="http://schemas.microsoft.com/office/drawing/2014/main" val="4219541214"/>
                    </a:ext>
                  </a:extLst>
                </a:gridCol>
                <a:gridCol w="1074600">
                  <a:extLst>
                    <a:ext uri="{9D8B030D-6E8A-4147-A177-3AD203B41FA5}">
                      <a16:colId xmlns:a16="http://schemas.microsoft.com/office/drawing/2014/main" val="3138170528"/>
                    </a:ext>
                  </a:extLst>
                </a:gridCol>
                <a:gridCol w="817919">
                  <a:extLst>
                    <a:ext uri="{9D8B030D-6E8A-4147-A177-3AD203B41FA5}">
                      <a16:colId xmlns:a16="http://schemas.microsoft.com/office/drawing/2014/main" val="1363197387"/>
                    </a:ext>
                  </a:extLst>
                </a:gridCol>
                <a:gridCol w="635400">
                  <a:extLst>
                    <a:ext uri="{9D8B030D-6E8A-4147-A177-3AD203B41FA5}">
                      <a16:colId xmlns:a16="http://schemas.microsoft.com/office/drawing/2014/main" val="3715321244"/>
                    </a:ext>
                  </a:extLst>
                </a:gridCol>
                <a:gridCol w="2758680">
                  <a:extLst>
                    <a:ext uri="{9D8B030D-6E8A-4147-A177-3AD203B41FA5}">
                      <a16:colId xmlns:a16="http://schemas.microsoft.com/office/drawing/2014/main" val="2843193338"/>
                    </a:ext>
                  </a:extLst>
                </a:gridCol>
                <a:gridCol w="2588760">
                  <a:extLst>
                    <a:ext uri="{9D8B030D-6E8A-4147-A177-3AD203B41FA5}">
                      <a16:colId xmlns:a16="http://schemas.microsoft.com/office/drawing/2014/main" val="146460705"/>
                    </a:ext>
                  </a:extLst>
                </a:gridCol>
              </a:tblGrid>
              <a:tr h="605880"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i="1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4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Processus de discrimination du changement de contexte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i="1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4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Exemple</a:t>
                      </a:r>
                      <a:r>
                        <a:rPr lang="en-US" sz="14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/ </a:t>
                      </a:r>
                      <a:r>
                        <a:rPr lang="en-US" sz="14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métaphore</a:t>
                      </a:r>
                      <a:r>
                        <a:rPr lang="en-US" sz="14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(les </a:t>
                      </a:r>
                      <a:r>
                        <a:rPr lang="en-US" sz="14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groupes</a:t>
                      </a:r>
                      <a:r>
                        <a:rPr lang="en-US" sz="14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apprennent</a:t>
                      </a:r>
                      <a:r>
                        <a:rPr lang="en-US" sz="14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4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cuisiner</a:t>
                      </a:r>
                      <a:r>
                        <a:rPr lang="en-US" sz="14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40338"/>
                  </a:ext>
                </a:extLst>
              </a:tr>
              <a:tr h="1117800"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b="1">
                          <a:solidFill>
                            <a:srgbClr val="B74180"/>
                          </a:solidFill>
                        </a:defRPr>
                      </a:pPr>
                      <a:r>
                        <a:rPr lang="en-US" sz="1800" b="1" i="0" baseline="0">
                          <a:ln>
                            <a:noFill/>
                          </a:ln>
                          <a:solidFill>
                            <a:srgbClr val="B74180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Trito-apprentissage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b="1">
                          <a:solidFill>
                            <a:srgbClr val="B74180"/>
                          </a:solidFill>
                        </a:defRPr>
                      </a:pPr>
                      <a:r>
                        <a:rPr lang="en-US" sz="1400" b="1" i="0" baseline="0">
                          <a:ln>
                            <a:noFill/>
                          </a:ln>
                          <a:solidFill>
                            <a:srgbClr val="B74180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(Apprentissage 3)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6E334F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Modification de la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réponse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corrigeant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contextes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(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c'est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-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-dire les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systèmes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d'ensembles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d'alternatives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6E334F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Participation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des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défis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culinaires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télévisés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équipe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individuellement</a:t>
                      </a:r>
                      <a:b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</a:b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(par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exemple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6E334F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, Hell's Kitchen)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952409"/>
                  </a:ext>
                </a:extLst>
              </a:tr>
              <a:tr h="1117800"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b="1">
                          <a:solidFill>
                            <a:srgbClr val="4A63AE"/>
                          </a:solidFill>
                        </a:defRPr>
                      </a:pPr>
                      <a:r>
                        <a:rPr lang="en-US" sz="1800" b="1" i="0" baseline="0">
                          <a:ln>
                            <a:noFill/>
                          </a:ln>
                          <a:solidFill>
                            <a:srgbClr val="4A63AE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Deutéro-apprentissage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b="1">
                          <a:solidFill>
                            <a:srgbClr val="4A63AE"/>
                          </a:solidFill>
                        </a:defRPr>
                      </a:pPr>
                      <a:r>
                        <a:rPr lang="en-US" sz="1400" b="1" i="0" baseline="0">
                          <a:ln>
                            <a:noFill/>
                          </a:ln>
                          <a:solidFill>
                            <a:srgbClr val="4A63AE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(Apprentissage 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3D4866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Modification de la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réponse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corrigeant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l'ensemble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des alternatives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3D4866"/>
                          </a:solidFill>
                        </a:defRPr>
                      </a:pP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Maîtrise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d’une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série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de traditions de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préparation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des aliments </a:t>
                      </a:r>
                      <a:b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</a:b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(par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exemple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, le Culinary Institute of America)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12382"/>
                  </a:ext>
                </a:extLst>
              </a:tr>
              <a:tr h="1117800">
                <a:tc gridSpan="2"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b="1">
                          <a:solidFill>
                            <a:srgbClr val="C07E36"/>
                          </a:solidFill>
                        </a:defRPr>
                      </a:pPr>
                      <a:r>
                        <a:rPr lang="en-US" sz="18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Proto-apprentissage</a:t>
                      </a:r>
                    </a:p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 b="1">
                          <a:solidFill>
                            <a:srgbClr val="C07E36"/>
                          </a:solidFill>
                        </a:defRPr>
                      </a:pPr>
                      <a:r>
                        <a:rPr lang="en-US" sz="14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(Apprentissage 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Modification de la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réponse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corrigeant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erreurs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parmi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un ensemble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d'alternatives</a:t>
                      </a:r>
                      <a:endParaRPr lang="en-US" sz="1400" b="0" i="0" baseline="0">
                        <a:ln>
                          <a:noFill/>
                        </a:ln>
                        <a:solidFill>
                          <a:srgbClr val="755627"/>
                        </a:solidFill>
                        <a:latin typeface="Arial" pitchFamily="2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None/>
                        <a:tabLst/>
                        <a:defRPr sz="18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Formation sur la manipulation des services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alimentaires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pour la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cohérence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et la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sécurité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(par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exemple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, les cuisines des </a:t>
                      </a:r>
                      <a:r>
                        <a:rPr lang="en-US" sz="14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cafétérias</a:t>
                      </a: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001784"/>
                  </a:ext>
                </a:extLst>
              </a:tr>
            </a:tbl>
          </a:graphicData>
        </a:graphic>
      </p:graphicFrame>
      <p:sp>
        <p:nvSpPr>
          <p:cNvPr id="4" name="Straight Connector 3"/>
          <p:cNvSpPr/>
          <p:nvPr/>
        </p:nvSpPr>
        <p:spPr>
          <a:xfrm>
            <a:off x="1800360" y="4391640"/>
            <a:ext cx="2375999" cy="0"/>
          </a:xfrm>
          <a:prstGeom prst="line">
            <a:avLst/>
          </a:prstGeom>
          <a:noFill/>
          <a:ln w="25400">
            <a:solidFill>
              <a:srgbClr val="C07E36"/>
            </a:solidFill>
            <a:prstDash val="solid"/>
            <a:tailEnd type="arrow"/>
          </a:ln>
        </p:spPr>
        <p:txBody>
          <a:bodyPr wrap="none" lIns="0" tIns="0" rIns="0" bIns="0" anchor="ctr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2844360" y="3203640"/>
            <a:ext cx="1331999" cy="0"/>
          </a:xfrm>
          <a:prstGeom prst="line">
            <a:avLst/>
          </a:prstGeom>
          <a:noFill/>
          <a:ln w="25400">
            <a:solidFill>
              <a:srgbClr val="4A63AE"/>
            </a:solidFill>
            <a:prstDash val="solid"/>
            <a:tailEnd type="arrow"/>
          </a:ln>
        </p:spPr>
        <p:txBody>
          <a:bodyPr wrap="none" lIns="0" tIns="0" rIns="0" bIns="0" anchor="ctr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600360" y="2051640"/>
            <a:ext cx="5756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00" fill="none">
                <a:moveTo>
                  <a:pt x="0" y="0"/>
                </a:moveTo>
                <a:lnTo>
                  <a:pt x="1600" y="0"/>
                </a:lnTo>
              </a:path>
            </a:pathLst>
          </a:custGeom>
          <a:noFill/>
          <a:ln w="25400">
            <a:solidFill>
              <a:srgbClr val="B74180"/>
            </a:solidFill>
            <a:prstDash val="solid"/>
            <a:tailEnd type="arrow"/>
          </a:ln>
        </p:spPr>
        <p:txBody>
          <a:bodyPr wrap="none" lIns="0" tIns="0" rIns="0" bIns="0" anchor="ctr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Text Frame1_1_2_4_ 11">
            <a:extLst>
              <a:ext uri="{FF2B5EF4-FFF2-40B4-BE49-F238E27FC236}">
                <a16:creationId xmlns:a16="http://schemas.microsoft.com/office/drawing/2014/main" id="{630D3583-D467-DE42-A663-2BFDAD590B7A}"/>
              </a:ext>
            </a:extLst>
          </p:cNvPr>
          <p:cNvSpPr txBox="1"/>
          <p:nvPr/>
        </p:nvSpPr>
        <p:spPr>
          <a:xfrm>
            <a:off x="210419" y="5265360"/>
            <a:ext cx="9490320" cy="302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Bateson, Gregory. 1972. </a:t>
            </a: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« 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Les </a:t>
            </a:r>
            <a:r>
              <a:rPr lang="en-US" sz="10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catégories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logiques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de </a:t>
            </a:r>
            <a:r>
              <a:rPr lang="en-US" sz="10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l'apprentissage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et de la communication </a:t>
            </a: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»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. Dans </a:t>
            </a:r>
            <a:r>
              <a:rPr lang="en-US" sz="1000" b="0" i="1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Steps to an Ecology of Mind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, 279-308. Northvale, NJ : Jason Aronson.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ystematic change, systemic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Penser les systèmes à travers les changements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1111680"/>
          </a:xfrm>
        </p:spPr>
        <p:txBody>
          <a:bodyPr/>
          <a:lstStyle/>
          <a:p>
            <a:pPr lvl="0"/>
            <a:r>
              <a:rPr lang="en-US" sz="1400" i="1" dirty="0"/>
              <a:t>B. La pensée </a:t>
            </a:r>
            <a:r>
              <a:rPr lang="en-US" sz="1400" i="1" dirty="0" err="1"/>
              <a:t>systémique</a:t>
            </a:r>
            <a:r>
              <a:rPr lang="en-US" sz="1400" i="1" dirty="0"/>
              <a:t> </a:t>
            </a:r>
            <a:r>
              <a:rPr lang="en-US" sz="1400" i="1" dirty="0" err="1"/>
              <a:t>comme</a:t>
            </a:r>
            <a:r>
              <a:rPr lang="en-US" sz="1400" i="1" dirty="0"/>
              <a:t> </a:t>
            </a:r>
            <a:r>
              <a:rPr lang="en-US" sz="1400" i="1" dirty="0" err="1"/>
              <a:t>apprentissage</a:t>
            </a:r>
            <a:r>
              <a:rPr lang="en-US" sz="1400" i="1" dirty="0"/>
              <a:t> </a:t>
            </a:r>
            <a:r>
              <a:rPr lang="en-US" sz="1400" i="1" dirty="0" err="1"/>
              <a:t>en</a:t>
            </a:r>
            <a:r>
              <a:rPr lang="en-US" sz="1400" i="1" dirty="0"/>
              <a:t> matière de </a:t>
            </a:r>
            <a:r>
              <a:rPr lang="en-US" sz="1400" i="1" dirty="0" err="1"/>
              <a:t>changements</a:t>
            </a:r>
            <a:r>
              <a:rPr lang="en-US" sz="1400" i="1" dirty="0"/>
              <a:t> </a:t>
            </a:r>
            <a:r>
              <a:rPr lang="en-US" sz="1400" i="1" dirty="0" err="1"/>
              <a:t>systémiques</a:t>
            </a:r>
            <a:r>
              <a:rPr lang="en-US" sz="1400" i="1" dirty="0"/>
              <a:t> (p. 7 de 7) ...</a:t>
            </a:r>
            <a:br>
              <a:rPr lang="en-US" dirty="0"/>
            </a:br>
            <a:r>
              <a:rPr lang="en-US" dirty="0"/>
              <a:t>Les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vivants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subir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) un </a:t>
            </a:r>
            <a:r>
              <a:rPr lang="en-US" dirty="0" err="1"/>
              <a:t>changement</a:t>
            </a:r>
            <a:r>
              <a:rPr lang="en-US" dirty="0"/>
              <a:t> </a:t>
            </a:r>
            <a:r>
              <a:rPr lang="en-US" dirty="0" err="1"/>
              <a:t>systématique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(ii) un </a:t>
            </a:r>
            <a:r>
              <a:rPr lang="en-US" dirty="0" err="1"/>
              <a:t>changement</a:t>
            </a:r>
            <a:r>
              <a:rPr lang="en-US" dirty="0"/>
              <a:t> </a:t>
            </a:r>
            <a:r>
              <a:rPr lang="en-US" dirty="0" err="1"/>
              <a:t>systémique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73017"/>
              </p:ext>
            </p:extLst>
          </p:nvPr>
        </p:nvGraphicFramePr>
        <p:xfrm>
          <a:off x="492120" y="1504440"/>
          <a:ext cx="8963998" cy="3546720"/>
        </p:xfrm>
        <a:graphic>
          <a:graphicData uri="http://schemas.openxmlformats.org/drawingml/2006/table">
            <a:tbl>
              <a:tblPr firstRow="1" bandRow="1"/>
              <a:tblGrid>
                <a:gridCol w="4052879">
                  <a:extLst>
                    <a:ext uri="{9D8B030D-6E8A-4147-A177-3AD203B41FA5}">
                      <a16:colId xmlns:a16="http://schemas.microsoft.com/office/drawing/2014/main" val="1356815958"/>
                    </a:ext>
                  </a:extLst>
                </a:gridCol>
                <a:gridCol w="437399">
                  <a:extLst>
                    <a:ext uri="{9D8B030D-6E8A-4147-A177-3AD203B41FA5}">
                      <a16:colId xmlns:a16="http://schemas.microsoft.com/office/drawing/2014/main" val="327512921"/>
                    </a:ext>
                  </a:extLst>
                </a:gridCol>
                <a:gridCol w="4473720">
                  <a:extLst>
                    <a:ext uri="{9D8B030D-6E8A-4147-A177-3AD203B41FA5}">
                      <a16:colId xmlns:a16="http://schemas.microsoft.com/office/drawing/2014/main" val="1758094047"/>
                    </a:ext>
                  </a:extLst>
                </a:gridCol>
              </a:tblGrid>
              <a:tr h="49032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000" b="0" i="1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Systématique</a:t>
                      </a:r>
                      <a:endParaRPr lang="en-US" sz="2000" b="0" i="1" baseline="0" dirty="0">
                        <a:ln>
                          <a:noFill/>
                        </a:ln>
                        <a:solidFill>
                          <a:srgbClr val="C07E36"/>
                        </a:solidFill>
                        <a:latin typeface="Arial" pitchFamily="2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 i="1">
                          <a:solidFill>
                            <a:srgbClr val="C07E36"/>
                          </a:solidFill>
                        </a:defRPr>
                      </a:pPr>
                      <a:r>
                        <a:rPr lang="en-US" sz="2000" b="0" i="1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Systémique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161771"/>
                  </a:ext>
                </a:extLst>
              </a:tr>
              <a:tr h="1283040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20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Changement</a:t>
                      </a:r>
                      <a:r>
                        <a:rPr lang="en-US" sz="20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somatique</a:t>
                      </a:r>
                      <a:endParaRPr lang="en-US" sz="2000" b="0" i="0" baseline="0">
                        <a:ln>
                          <a:noFill/>
                        </a:ln>
                        <a:solidFill>
                          <a:srgbClr val="755627"/>
                        </a:solidFill>
                        <a:latin typeface="Arial" pitchFamily="2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20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(</a:t>
                      </a:r>
                      <a:r>
                        <a:rPr lang="en-US" sz="20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adaptatif</a:t>
                      </a:r>
                      <a:r>
                        <a:rPr lang="en-US" sz="20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20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cellulaire</a:t>
                      </a:r>
                      <a:r>
                        <a:rPr lang="en-US" sz="20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)</a:t>
                      </a:r>
                      <a:br>
                        <a:rPr lang="en-US" sz="20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</a:br>
                      <a:r>
                        <a:rPr lang="en-US" sz="20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Changement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génotypique</a:t>
                      </a:r>
                      <a:endParaRPr lang="en-US" sz="20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Arial" pitchFamily="2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générationnel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) </a:t>
                      </a:r>
                      <a:b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</a:br>
                      <a:endParaRPr lang="en-US" sz="20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Arial" pitchFamily="2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63487"/>
                  </a:ext>
                </a:extLst>
              </a:tr>
              <a:tr h="1283040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Non vivant, </a:t>
                      </a:r>
                      <a:b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</a:b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producteur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d’effets</a:t>
                      </a:r>
                      <a:b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</a:b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allopoïétique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Vivant, </a:t>
                      </a:r>
                      <a:b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</a:b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générateur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systèmes</a:t>
                      </a:r>
                      <a:b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</a:b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autopoïétiques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559837"/>
                  </a:ext>
                </a:extLst>
              </a:tr>
              <a:tr h="490320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Réactif</a:t>
                      </a:r>
                      <a:endParaRPr lang="en-US" sz="20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Arial" pitchFamily="2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4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Co-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responsable</a:t>
                      </a:r>
                      <a:endParaRPr lang="en-US" sz="20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Arial" pitchFamily="2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99083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ub + 4 spok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Penser les systèmes à travers les changements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C. Les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</a:t>
            </a:r>
            <a:r>
              <a:rPr lang="en-US" sz="1400" i="1" dirty="0" err="1"/>
              <a:t>comme</a:t>
            </a:r>
            <a:r>
              <a:rPr lang="en-US" sz="1400" i="1" dirty="0"/>
              <a:t> </a:t>
            </a:r>
            <a:r>
              <a:rPr lang="en-US" sz="1400" i="1" dirty="0" err="1"/>
              <a:t>moyeu</a:t>
            </a:r>
            <a:r>
              <a:rPr lang="en-US" sz="1400" i="1" dirty="0"/>
              <a:t> </a:t>
            </a:r>
            <a:r>
              <a:rPr lang="en-US" sz="1400" i="1" dirty="0" err="1"/>
              <a:t>à</a:t>
            </a:r>
            <a:r>
              <a:rPr lang="en-US" sz="1400" i="1" dirty="0"/>
              <a:t> 4 rayons (p. 1 de 1) ...</a:t>
            </a:r>
            <a:br>
              <a:rPr lang="en-US" dirty="0"/>
            </a:br>
            <a:r>
              <a:rPr lang="en-US" sz="1800" dirty="0" err="1"/>
              <a:t>L'apprentissage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matière de </a:t>
            </a:r>
            <a:r>
              <a:rPr lang="en-US" sz="1800" dirty="0" err="1"/>
              <a:t>changements</a:t>
            </a:r>
            <a:r>
              <a:rPr lang="en-US" sz="1800" dirty="0"/>
              <a:t> </a:t>
            </a:r>
            <a:r>
              <a:rPr lang="en-US" sz="1800" dirty="0" err="1"/>
              <a:t>systémiques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centré</a:t>
            </a:r>
            <a:r>
              <a:rPr lang="en-US" sz="1800" dirty="0"/>
              <a:t> sur un </a:t>
            </a:r>
            <a:r>
              <a:rPr lang="en-US" sz="1800" dirty="0" err="1"/>
              <a:t>centre</a:t>
            </a:r>
            <a:r>
              <a:rPr lang="en-US" sz="1800" dirty="0"/>
              <a:t> de </a:t>
            </a:r>
            <a:r>
              <a:rPr lang="en-US" sz="1800" i="1" dirty="0" err="1"/>
              <a:t>connaissances</a:t>
            </a:r>
            <a:r>
              <a:rPr lang="en-US" sz="1800" i="1" dirty="0"/>
              <a:t> internes</a:t>
            </a:r>
            <a:r>
              <a:rPr lang="en-US" sz="1800" dirty="0"/>
              <a:t>, </a:t>
            </a:r>
            <a:r>
              <a:rPr lang="en-US" sz="1800" dirty="0" err="1"/>
              <a:t>apprécié</a:t>
            </a:r>
            <a:r>
              <a:rPr lang="en-US" sz="1800" dirty="0"/>
              <a:t> </a:t>
            </a:r>
            <a:r>
              <a:rPr lang="en-US" sz="1800" dirty="0" err="1"/>
              <a:t>à</a:t>
            </a:r>
            <a:r>
              <a:rPr lang="en-US" sz="1800" dirty="0"/>
              <a:t> travers un cycle </a:t>
            </a:r>
            <a:r>
              <a:rPr lang="en-US" sz="1800" dirty="0" err="1"/>
              <a:t>d'apprentissage</a:t>
            </a:r>
            <a:r>
              <a:rPr lang="en-US" sz="1800" dirty="0"/>
              <a:t> </a:t>
            </a:r>
            <a:r>
              <a:rPr lang="en-US" sz="1800" dirty="0" err="1"/>
              <a:t>à</a:t>
            </a:r>
            <a:r>
              <a:rPr lang="en-US" sz="1800" dirty="0"/>
              <a:t> quatre rayons.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3072600" y="2820960"/>
            <a:ext cx="1605960" cy="910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  <a:effectLst>
            <a:outerShdw dist="50912" dir="2700000" algn="tl">
              <a:srgbClr val="808080"/>
            </a:outerShdw>
          </a:effectLst>
        </p:spPr>
        <p:txBody>
          <a:bodyPr vert="horz" wrap="none" lIns="95760" tIns="50760" rIns="95760" bIns="5076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B74180"/>
                </a:solidFill>
                <a:latin typeface="Liberation Sans" pitchFamily="34"/>
              </a:defRPr>
            </a:pPr>
            <a:r>
              <a:rPr lang="en-US" sz="1600" b="1" i="0" baseline="0">
                <a:ln>
                  <a:noFill/>
                </a:ln>
                <a:solidFill>
                  <a:srgbClr val="B74180"/>
                </a:solidFill>
                <a:latin typeface="Liberation Sans" pitchFamily="34"/>
                <a:ea typeface="Arial" pitchFamily="2"/>
                <a:cs typeface="Arial" pitchFamily="2"/>
              </a:rPr>
              <a:t>Connaître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B74180"/>
                </a:solidFill>
                <a:latin typeface="Liberation Sans" pitchFamily="34"/>
              </a:defRPr>
            </a:pPr>
            <a:r>
              <a:rPr lang="en-US" sz="1600" b="1" i="0" baseline="0">
                <a:ln>
                  <a:noFill/>
                </a:ln>
                <a:solidFill>
                  <a:srgbClr val="B74180"/>
                </a:solidFill>
                <a:latin typeface="Liberation Sans" pitchFamily="34"/>
                <a:ea typeface="Arial" pitchFamily="2"/>
                <a:cs typeface="Arial" pitchFamily="2"/>
              </a:rPr>
              <a:t>de l'intérieur</a:t>
            </a:r>
          </a:p>
        </p:txBody>
      </p:sp>
      <p:sp>
        <p:nvSpPr>
          <p:cNvPr id="4" name="Freeform 3"/>
          <p:cNvSpPr/>
          <p:nvPr/>
        </p:nvSpPr>
        <p:spPr>
          <a:xfrm>
            <a:off x="3065039" y="1164600"/>
            <a:ext cx="1606320" cy="909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 cap="flat">
            <a:solidFill>
              <a:srgbClr val="000000"/>
            </a:solidFill>
            <a:custDash>
              <a:ds d="800000" sp="800000"/>
            </a:custDash>
          </a:ln>
        </p:spPr>
        <p:txBody>
          <a:bodyPr vert="horz" wrap="none" lIns="95760" tIns="50760" rIns="95760" bIns="5076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Reconnaître</a:t>
            </a:r>
            <a:br>
              <a:rPr lang="en-US" sz="1600" b="0" i="0" baseline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600" b="0" i="0" baseline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les influences</a:t>
            </a:r>
            <a:br>
              <a:rPr lang="en-US" sz="1600" b="0" i="0" baseline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600" b="0" i="0" baseline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contextuelles</a:t>
            </a:r>
            <a:endParaRPr lang="en-US" sz="1600" b="0" i="0" baseline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065400" y="437760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 cap="flat">
            <a:solidFill>
              <a:srgbClr val="000000"/>
            </a:solidFill>
            <a:custDash>
              <a:ds d="800000" sp="800000"/>
            </a:custDash>
          </a:ln>
          <a:effectLst>
            <a:outerShdw dist="53966" dir="2700000" algn="tl">
              <a:srgbClr val="808080"/>
            </a:outerShdw>
          </a:effectLst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Pronostiquer</a:t>
            </a:r>
            <a: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les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probabilités</a:t>
            </a:r>
            <a:endParaRPr lang="en-US" sz="1600" b="0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3720" y="282060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  <a:effectLst>
            <a:outerShdw dist="50912" dir="2700000" algn="tl">
              <a:srgbClr val="808080"/>
            </a:outerShdw>
          </a:effectLst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Réorganiser</a:t>
            </a:r>
            <a: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le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rythme</a:t>
            </a:r>
            <a:endParaRPr lang="en-US" sz="1600" b="0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cxnSp>
        <p:nvCxnSpPr>
          <p:cNvPr id="7" name="Straight Arrow Connector 6"/>
          <p:cNvCxnSpPr>
            <a:stCxn id="4" idx="8"/>
            <a:endCxn id="3" idx="4"/>
          </p:cNvCxnSpPr>
          <p:nvPr/>
        </p:nvCxnSpPr>
        <p:spPr>
          <a:xfrm>
            <a:off x="3868199" y="2073600"/>
            <a:ext cx="7381" cy="74736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8" name="Straight Arrow Connector 7"/>
          <p:cNvCxnSpPr>
            <a:stCxn id="11" idx="6"/>
            <a:endCxn id="3" idx="10"/>
          </p:cNvCxnSpPr>
          <p:nvPr/>
        </p:nvCxnSpPr>
        <p:spPr>
          <a:xfrm flipH="1">
            <a:off x="4678560" y="3275999"/>
            <a:ext cx="1096920" cy="181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9" name="Straight Arrow Connector 8"/>
          <p:cNvCxnSpPr>
            <a:stCxn id="6" idx="10"/>
            <a:endCxn id="3" idx="6"/>
          </p:cNvCxnSpPr>
          <p:nvPr/>
        </p:nvCxnSpPr>
        <p:spPr>
          <a:xfrm>
            <a:off x="1939320" y="3275999"/>
            <a:ext cx="1133280" cy="181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0" name="Straight Arrow Connector 9"/>
          <p:cNvCxnSpPr>
            <a:stCxn id="5" idx="4"/>
            <a:endCxn id="3" idx="8"/>
          </p:cNvCxnSpPr>
          <p:nvPr/>
        </p:nvCxnSpPr>
        <p:spPr>
          <a:xfrm flipV="1">
            <a:off x="3868200" y="3731400"/>
            <a:ext cx="7380" cy="646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1" name="Freeform 10"/>
          <p:cNvSpPr/>
          <p:nvPr/>
        </p:nvSpPr>
        <p:spPr>
          <a:xfrm>
            <a:off x="5775480" y="282060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Diagnostiquer</a:t>
            </a:r>
            <a:r>
              <a:rPr lang="en-US" sz="1600" b="0" i="0" baseline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les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troubles</a:t>
            </a:r>
            <a:br>
              <a:rPr lang="en-US" sz="1600" b="0" i="0" baseline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600" err="1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rythmiques</a:t>
            </a:r>
            <a:endParaRPr lang="en-US" sz="1600" b="0" i="0" baseline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1960" y="2194200"/>
            <a:ext cx="851759" cy="37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18000" tIns="18000" rIns="18000" bIns="18000" anchor="ctr" anchorCtr="1" compatLnSpc="0">
            <a:no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100"/>
            </a:pPr>
            <a:r>
              <a:rPr lang="en-US" sz="1100" dirty="0" err="1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constitué</a:t>
            </a:r>
            <a:r>
              <a:rPr lang="en-US" sz="1100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1960" y="2950200"/>
            <a:ext cx="743759" cy="5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18000" tIns="18000" rIns="18000" bIns="18000" anchor="ctr" anchorCtr="1" compatLnSpc="0">
            <a:no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100"/>
            </a:pPr>
            <a:r>
              <a:rPr lang="en-US" sz="1100" dirty="0" err="1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constitué</a:t>
            </a:r>
            <a:endParaRPr lang="en-US" sz="1100" dirty="0"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  <a:p>
            <a:pPr lvl="0"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100"/>
            </a:pPr>
            <a:r>
              <a:rPr lang="en-US" sz="1100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9960" y="2950200"/>
            <a:ext cx="743759" cy="5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18000" tIns="18000" rIns="18000" bIns="18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100"/>
            </a:pPr>
            <a:r>
              <a:rPr lang="en-US" sz="1100" dirty="0" err="1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constitué</a:t>
            </a:r>
            <a:r>
              <a:rPr lang="en-US" sz="1100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100"/>
            </a:pPr>
            <a:r>
              <a:rPr lang="en-US" sz="1100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de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253720" y="1092600"/>
            <a:ext cx="1450800" cy="4222799"/>
            <a:chOff x="8253720" y="1092600"/>
            <a:chExt cx="1450800" cy="4222799"/>
          </a:xfrm>
        </p:grpSpPr>
        <p:sp>
          <p:nvSpPr>
            <p:cNvPr id="16" name="TextBox 15"/>
            <p:cNvSpPr txBox="1"/>
            <p:nvPr/>
          </p:nvSpPr>
          <p:spPr>
            <a:xfrm>
              <a:off x="8253720" y="1092600"/>
              <a:ext cx="1450800" cy="4222799"/>
            </a:xfrm>
            <a:prstGeom prst="rect">
              <a:avLst/>
            </a:prstGeom>
            <a:solidFill>
              <a:srgbClr val="DDDDDD"/>
            </a:solidFill>
            <a:ln w="0" cap="flat">
              <a:solidFill>
                <a:srgbClr val="000000"/>
              </a:solidFill>
              <a:custDash>
                <a:ds d="100000" sp="100000"/>
              </a:custDash>
            </a:ln>
          </p:spPr>
          <p:txBody>
            <a:bodyPr vert="horz" wrap="none" lIns="18000" tIns="18000" rIns="18000" bIns="18000" anchor="t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 i="1" baseline="0" err="1">
                  <a:ln>
                    <a:noFill/>
                  </a:ln>
                  <a:solidFill>
                    <a:srgbClr val="C07E36"/>
                  </a:solidFill>
                  <a:latin typeface="Liberation Sans" pitchFamily="34"/>
                  <a:ea typeface="Arial" pitchFamily="2"/>
                  <a:cs typeface="Arial" pitchFamily="2"/>
                </a:rPr>
                <a:t>Légende</a:t>
              </a:r>
              <a:r>
                <a:rPr lang="en-US" sz="1200" b="1" i="1" baseline="0">
                  <a:ln>
                    <a:noFill/>
                  </a:ln>
                  <a:solidFill>
                    <a:srgbClr val="C07E36"/>
                  </a:solidFill>
                  <a:latin typeface="Liberation Sans" pitchFamily="34"/>
                  <a:ea typeface="Arial" pitchFamily="2"/>
                  <a:cs typeface="Arial" pitchFamily="2"/>
                </a:rPr>
                <a:t> : </a:t>
              </a:r>
              <a:br>
                <a:rPr lang="en-US" sz="1200" b="1" i="0" baseline="0">
                  <a:ln>
                    <a:noFill/>
                  </a:ln>
                  <a:solidFill>
                    <a:srgbClr val="C07E36"/>
                  </a:solidFill>
                  <a:latin typeface="Liberation Sans" pitchFamily="34"/>
                  <a:ea typeface="Arial" pitchFamily="2"/>
                  <a:cs typeface="Arial" pitchFamily="2"/>
                </a:rPr>
              </a:br>
              <a:r>
                <a:rPr lang="en-US" sz="1200" b="1" i="0" baseline="0" err="1">
                  <a:ln>
                    <a:noFill/>
                  </a:ln>
                  <a:solidFill>
                    <a:srgbClr val="C07E36"/>
                  </a:solidFill>
                  <a:latin typeface="Liberation Sans" pitchFamily="34"/>
                  <a:ea typeface="Arial" pitchFamily="2"/>
                  <a:cs typeface="Arial" pitchFamily="2"/>
                </a:rPr>
                <a:t>Méthodologie</a:t>
              </a:r>
              <a:r>
                <a:rPr lang="en-US" sz="1200" b="1" i="0" baseline="0">
                  <a:ln>
                    <a:noFill/>
                  </a:ln>
                  <a:solidFill>
                    <a:srgbClr val="C07E36"/>
                  </a:solidFill>
                  <a:latin typeface="Liberation Sans" pitchFamily="34"/>
                  <a:ea typeface="Arial" pitchFamily="2"/>
                  <a:cs typeface="Arial" pitchFamily="2"/>
                </a:rPr>
                <a:t> du </a:t>
              </a:r>
              <a:r>
                <a:rPr lang="en-US" sz="1200" b="1" i="0" baseline="0" err="1">
                  <a:ln>
                    <a:noFill/>
                  </a:ln>
                  <a:solidFill>
                    <a:srgbClr val="C07E36"/>
                  </a:solidFill>
                  <a:latin typeface="Liberation Sans" pitchFamily="34"/>
                  <a:ea typeface="Arial" pitchFamily="2"/>
                  <a:cs typeface="Arial" pitchFamily="2"/>
                </a:rPr>
                <a:t>processus</a:t>
              </a:r>
              <a:r>
                <a:rPr lang="en-US" sz="1200" b="1" i="0" baseline="0">
                  <a:ln>
                    <a:noFill/>
                  </a:ln>
                  <a:solidFill>
                    <a:srgbClr val="C07E36"/>
                  </a:solidFill>
                  <a:latin typeface="Liberation Sans" pitchFamily="34"/>
                  <a:ea typeface="Arial" pitchFamily="2"/>
                  <a:cs typeface="Arial" pitchFamily="2"/>
                </a:rPr>
                <a:t> </a:t>
              </a:r>
              <a:r>
                <a:rPr lang="en-US" sz="1200" b="1" i="0" baseline="0" err="1">
                  <a:ln>
                    <a:noFill/>
                  </a:ln>
                  <a:solidFill>
                    <a:srgbClr val="C07E36"/>
                  </a:solidFill>
                  <a:latin typeface="Liberation Sans" pitchFamily="34"/>
                  <a:ea typeface="Arial" pitchFamily="2"/>
                  <a:cs typeface="Arial" pitchFamily="2"/>
                </a:rPr>
                <a:t>objet</a:t>
              </a:r>
              <a:endParaRPr lang="en-US" sz="1200" b="1" i="0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8318160" y="1704600"/>
              <a:ext cx="1317600" cy="78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prstDash val="solid"/>
            </a:ln>
            <a:effectLst>
              <a:outerShdw dist="50912" dir="2700000" algn="tl">
                <a:srgbClr val="808080"/>
              </a:outerShdw>
            </a:effectLst>
          </p:spPr>
          <p:txBody>
            <a:bodyPr vert="horz" wrap="none" lIns="95760" tIns="50760" rIns="95760" bIns="50760" anchor="ctr" anchorCtr="0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100" b="0">
                  <a:solidFill>
                    <a:srgbClr val="000000"/>
                  </a:solidFill>
                  <a:latin typeface="Liberation Sans" pitchFamily="34"/>
                </a:defRPr>
              </a:pPr>
              <a:r>
                <a:rPr lang="en-US" sz="1100" b="0" i="0" baseline="0">
                  <a:ln>
                    <a:noFill/>
                  </a:ln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Essence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100" b="0">
                  <a:solidFill>
                    <a:srgbClr val="000000"/>
                  </a:solidFill>
                  <a:latin typeface="Liberation Sans" pitchFamily="34"/>
                </a:defRPr>
              </a:pPr>
              <a:r>
                <a:rPr lang="en-US" sz="1100"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p</a:t>
              </a:r>
              <a:r>
                <a:rPr lang="en-US" sz="1100" b="0" i="0" baseline="0">
                  <a:ln>
                    <a:noFill/>
                  </a:ln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hysique;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100" b="0">
                  <a:solidFill>
                    <a:srgbClr val="000000"/>
                  </a:solidFill>
                  <a:latin typeface="Liberation Sans" pitchFamily="34"/>
                </a:defRPr>
              </a:pPr>
              <a:r>
                <a:rPr lang="en-US" sz="1100" b="0" i="0" baseline="0" err="1">
                  <a:ln>
                    <a:noFill/>
                  </a:ln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Origine</a:t>
              </a:r>
              <a:endParaRPr lang="en-US" sz="1100" b="0" i="0" baseline="0">
                <a:ln>
                  <a:noFill/>
                </a:ln>
                <a:solidFill>
                  <a:srgbClr val="000000"/>
                </a:solidFill>
                <a:latin typeface="Liberation Sans" pitchFamily="34"/>
                <a:ea typeface="Arial" pitchFamily="2"/>
                <a:cs typeface="Arial" pitchFamily="2"/>
              </a:endParaRP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100" b="0">
                  <a:solidFill>
                    <a:srgbClr val="000000"/>
                  </a:solidFill>
                  <a:latin typeface="Liberation Sans" pitchFamily="34"/>
                </a:defRPr>
              </a:pPr>
              <a:r>
                <a:rPr lang="en-US" sz="1100" err="1"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s</a:t>
              </a:r>
              <a:r>
                <a:rPr lang="en-US" sz="1100" b="0" i="0" baseline="0" err="1">
                  <a:ln>
                    <a:noFill/>
                  </a:ln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ystémique</a:t>
              </a:r>
              <a:endParaRPr lang="en-US" sz="1100" b="0" i="0" baseline="0">
                <a:ln>
                  <a:noFill/>
                </a:ln>
                <a:solidFill>
                  <a:srgbClr val="000000"/>
                </a:solidFill>
                <a:latin typeface="Liberation Sans" pitchFamily="34"/>
                <a:ea typeface="Arial" pitchFamily="2"/>
                <a:cs typeface="Arial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8314560" y="2607480"/>
              <a:ext cx="1324800" cy="78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prstDash val="solid"/>
            </a:ln>
          </p:spPr>
          <p:txBody>
            <a:bodyPr vert="horz" wrap="none" lIns="95760" tIns="50760" rIns="95760" bIns="50760" anchor="ctr" anchorCtr="0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100" b="0">
                  <a:solidFill>
                    <a:srgbClr val="000000"/>
                  </a:solidFill>
                  <a:latin typeface="Liberation Sans" pitchFamily="34"/>
                </a:defRPr>
              </a:pPr>
              <a:r>
                <a:rPr lang="en-US" sz="1100" b="0" i="0" baseline="0">
                  <a:ln>
                    <a:noFill/>
                  </a:ln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Essence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100" b="0">
                  <a:solidFill>
                    <a:srgbClr val="000000"/>
                  </a:solidFill>
                  <a:latin typeface="Liberation Sans" pitchFamily="34"/>
                </a:defRPr>
              </a:pPr>
              <a:r>
                <a:rPr lang="en-US" sz="1100"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i</a:t>
              </a:r>
              <a:r>
                <a:rPr lang="en-US" sz="1100" b="0" i="0" baseline="0">
                  <a:ln>
                    <a:noFill/>
                  </a:ln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nformative;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100" b="0">
                  <a:solidFill>
                    <a:srgbClr val="000000"/>
                  </a:solidFill>
                  <a:latin typeface="Liberation Sans" pitchFamily="34"/>
                </a:defRPr>
              </a:pPr>
              <a:r>
                <a:rPr lang="en-US" sz="1100" b="0" i="0" baseline="0" err="1">
                  <a:ln>
                    <a:noFill/>
                  </a:ln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Origine</a:t>
              </a:r>
              <a:endParaRPr lang="en-US" sz="1100" b="0" i="0" baseline="0">
                <a:ln>
                  <a:noFill/>
                </a:ln>
                <a:solidFill>
                  <a:srgbClr val="000000"/>
                </a:solidFill>
                <a:latin typeface="Liberation Sans" pitchFamily="34"/>
                <a:ea typeface="Arial" pitchFamily="2"/>
                <a:cs typeface="Arial" pitchFamily="2"/>
              </a:endParaRP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100" b="0">
                  <a:solidFill>
                    <a:srgbClr val="000000"/>
                  </a:solidFill>
                  <a:latin typeface="Liberation Sans" pitchFamily="34"/>
                </a:defRPr>
              </a:pPr>
              <a:r>
                <a:rPr lang="en-US" sz="1100" err="1"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s</a:t>
              </a:r>
              <a:r>
                <a:rPr lang="en-US" sz="1100" b="0" i="0" baseline="0" err="1">
                  <a:ln>
                    <a:noFill/>
                  </a:ln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ystémique</a:t>
              </a:r>
              <a:endParaRPr lang="en-US" sz="1100" b="0" i="0" baseline="0">
                <a:ln>
                  <a:noFill/>
                </a:ln>
                <a:solidFill>
                  <a:srgbClr val="000000"/>
                </a:solidFill>
                <a:latin typeface="Liberation Sans" pitchFamily="34"/>
                <a:ea typeface="Arial" pitchFamily="2"/>
                <a:cs typeface="Arial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8315280" y="3474000"/>
              <a:ext cx="1323360" cy="786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FF"/>
            </a:solidFill>
            <a:ln w="12600" cap="flat">
              <a:solidFill>
                <a:srgbClr val="000000"/>
              </a:solidFill>
              <a:custDash>
                <a:ds d="800000" sp="800000"/>
              </a:custDash>
            </a:ln>
            <a:effectLst>
              <a:outerShdw dist="50912" dir="2700000" algn="tl">
                <a:srgbClr val="808080"/>
              </a:outerShdw>
            </a:effectLst>
          </p:spPr>
          <p:txBody>
            <a:bodyPr vert="horz" wrap="none" lIns="95760" tIns="50760" rIns="95760" bIns="50760" anchor="ctr" anchorCtr="0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100" b="0">
                  <a:solidFill>
                    <a:srgbClr val="000000"/>
                  </a:solidFill>
                  <a:latin typeface="Liberation Sans" pitchFamily="34"/>
                </a:defRPr>
              </a:pPr>
              <a:r>
                <a:rPr lang="en-US" sz="1100" b="0" i="0" baseline="0">
                  <a:ln>
                    <a:noFill/>
                  </a:ln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Essence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100" b="0">
                  <a:solidFill>
                    <a:srgbClr val="000000"/>
                  </a:solidFill>
                  <a:latin typeface="Liberation Sans" pitchFamily="34"/>
                </a:defRPr>
              </a:pPr>
              <a:r>
                <a:rPr lang="en-US" sz="1100"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p</a:t>
              </a:r>
              <a:r>
                <a:rPr lang="en-US" sz="1100" b="0" i="0" baseline="0">
                  <a:ln>
                    <a:noFill/>
                  </a:ln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hysique;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100" b="0">
                  <a:solidFill>
                    <a:srgbClr val="000000"/>
                  </a:solidFill>
                  <a:latin typeface="Liberation Sans" pitchFamily="34"/>
                </a:defRPr>
              </a:pPr>
              <a:r>
                <a:rPr lang="en-US" sz="1100" b="0" i="0" baseline="0" err="1">
                  <a:ln>
                    <a:noFill/>
                  </a:ln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Origine</a:t>
              </a:r>
              <a:endParaRPr lang="en-US" sz="1100" b="0" i="0" baseline="0">
                <a:ln>
                  <a:noFill/>
                </a:ln>
                <a:solidFill>
                  <a:srgbClr val="000000"/>
                </a:solidFill>
                <a:latin typeface="Liberation Sans" pitchFamily="34"/>
                <a:ea typeface="Arial" pitchFamily="2"/>
                <a:cs typeface="Arial" pitchFamily="2"/>
              </a:endParaRP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100" b="0">
                  <a:solidFill>
                    <a:srgbClr val="000000"/>
                  </a:solidFill>
                  <a:latin typeface="Liberation Sans" pitchFamily="34"/>
                </a:defRPr>
              </a:pPr>
              <a:r>
                <a:rPr lang="en-US" sz="1100" err="1"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e</a:t>
              </a:r>
              <a:r>
                <a:rPr lang="en-US" sz="1100" b="0" i="0" baseline="0" err="1">
                  <a:ln>
                    <a:noFill/>
                  </a:ln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nvironnementale</a:t>
              </a:r>
              <a:endParaRPr lang="en-US" sz="1100" b="0" i="0" baseline="0">
                <a:ln>
                  <a:noFill/>
                </a:ln>
                <a:solidFill>
                  <a:srgbClr val="000000"/>
                </a:solidFill>
                <a:latin typeface="Liberation Sans" pitchFamily="34"/>
                <a:ea typeface="Arial" pitchFamily="2"/>
                <a:cs typeface="Arial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8314560" y="4376880"/>
              <a:ext cx="1324800" cy="78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FF"/>
            </a:solidFill>
            <a:ln w="12600" cap="flat">
              <a:solidFill>
                <a:srgbClr val="000000"/>
              </a:solidFill>
              <a:custDash>
                <a:ds d="800000" sp="800000"/>
              </a:custDash>
            </a:ln>
          </p:spPr>
          <p:txBody>
            <a:bodyPr vert="horz" wrap="none" lIns="95760" tIns="50760" rIns="95760" bIns="50760" anchor="ctr" anchorCtr="0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100" b="0">
                  <a:solidFill>
                    <a:srgbClr val="000000"/>
                  </a:solidFill>
                  <a:latin typeface="Liberation Sans" pitchFamily="34"/>
                </a:defRPr>
              </a:pPr>
              <a:r>
                <a:rPr lang="en-US" sz="1100" b="0" i="0" baseline="0">
                  <a:ln>
                    <a:noFill/>
                  </a:ln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Essence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100" b="0">
                  <a:solidFill>
                    <a:srgbClr val="000000"/>
                  </a:solidFill>
                  <a:latin typeface="Liberation Sans" pitchFamily="34"/>
                </a:defRPr>
              </a:pPr>
              <a:r>
                <a:rPr lang="en-US" sz="1100"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i</a:t>
              </a:r>
              <a:r>
                <a:rPr lang="en-US" sz="1100" b="0" i="0" baseline="0">
                  <a:ln>
                    <a:noFill/>
                  </a:ln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nformative;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100" b="0">
                  <a:solidFill>
                    <a:srgbClr val="000000"/>
                  </a:solidFill>
                  <a:latin typeface="Liberation Sans" pitchFamily="34"/>
                </a:defRPr>
              </a:pPr>
              <a:r>
                <a:rPr lang="en-US" sz="1100" b="0" i="0" baseline="0" err="1">
                  <a:ln>
                    <a:noFill/>
                  </a:ln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Origine</a:t>
              </a:r>
              <a:endParaRPr lang="en-US" sz="1100" b="0" i="0" baseline="0">
                <a:ln>
                  <a:noFill/>
                </a:ln>
                <a:solidFill>
                  <a:srgbClr val="000000"/>
                </a:solidFill>
                <a:latin typeface="Liberation Sans" pitchFamily="34"/>
                <a:ea typeface="Arial" pitchFamily="2"/>
                <a:cs typeface="Arial" pitchFamily="2"/>
              </a:endParaRP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100" b="0">
                  <a:solidFill>
                    <a:srgbClr val="000000"/>
                  </a:solidFill>
                  <a:latin typeface="Liberation Sans" pitchFamily="34"/>
                </a:defRPr>
              </a:pPr>
              <a:r>
                <a:rPr lang="en-US" sz="1100" err="1"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e</a:t>
              </a:r>
              <a:r>
                <a:rPr lang="en-US" sz="1100" b="0" i="0" baseline="0" err="1">
                  <a:ln>
                    <a:noFill/>
                  </a:ln>
                  <a:solidFill>
                    <a:srgbClr val="000000"/>
                  </a:solidFill>
                  <a:latin typeface="Liberation Sans" pitchFamily="34"/>
                  <a:ea typeface="Arial" pitchFamily="2"/>
                  <a:cs typeface="Arial" pitchFamily="2"/>
                </a:rPr>
                <a:t>nvironnementale</a:t>
              </a:r>
              <a:endParaRPr lang="en-US" sz="1100" b="0" i="0" baseline="0">
                <a:ln>
                  <a:noFill/>
                </a:ln>
                <a:solidFill>
                  <a:srgbClr val="000000"/>
                </a:solidFill>
                <a:latin typeface="Liberation Sans" pitchFamily="34"/>
                <a:ea typeface="Arial" pitchFamily="2"/>
                <a:cs typeface="Arial" pitchFamily="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41960" y="3922200"/>
            <a:ext cx="851759" cy="37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18000" tIns="18000" rIns="18000" bIns="18000" anchor="ctr" anchorCtr="1" compatLnSpc="0">
            <a:no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100"/>
            </a:pPr>
            <a:r>
              <a:rPr lang="en-US" sz="1100" dirty="0" err="1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constitué</a:t>
            </a:r>
            <a:r>
              <a:rPr lang="en-US" sz="1100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de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Penser les systèmes à travers les changements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1024199"/>
          </a:xfrm>
        </p:spPr>
        <p:txBody>
          <a:bodyPr/>
          <a:lstStyle/>
          <a:p>
            <a:pPr lvl="0"/>
            <a:r>
              <a:rPr lang="en-US" sz="3200"/>
              <a:t>Ordre du jour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71B3C0-2AF6-9549-B991-B52998D692A3}"/>
              </a:ext>
            </a:extLst>
          </p:cNvPr>
          <p:cNvSpPr/>
          <p:nvPr/>
        </p:nvSpPr>
        <p:spPr>
          <a:xfrm>
            <a:off x="2832410" y="1212839"/>
            <a:ext cx="4861931" cy="3492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14796"/>
              </p:ext>
            </p:extLst>
          </p:nvPr>
        </p:nvGraphicFramePr>
        <p:xfrm>
          <a:off x="252000" y="802339"/>
          <a:ext cx="9528476" cy="4267200"/>
        </p:xfrm>
        <a:graphic>
          <a:graphicData uri="http://schemas.openxmlformats.org/drawingml/2006/table">
            <a:tbl>
              <a:tblPr firstRow="1" bandRow="1"/>
              <a:tblGrid>
                <a:gridCol w="1965906">
                  <a:extLst>
                    <a:ext uri="{9D8B030D-6E8A-4147-A177-3AD203B41FA5}">
                      <a16:colId xmlns:a16="http://schemas.microsoft.com/office/drawing/2014/main" val="408155363"/>
                    </a:ext>
                  </a:extLst>
                </a:gridCol>
                <a:gridCol w="595133">
                  <a:extLst>
                    <a:ext uri="{9D8B030D-6E8A-4147-A177-3AD203B41FA5}">
                      <a16:colId xmlns:a16="http://schemas.microsoft.com/office/drawing/2014/main" val="1202507772"/>
                    </a:ext>
                  </a:extLst>
                </a:gridCol>
                <a:gridCol w="1816920">
                  <a:extLst>
                    <a:ext uri="{9D8B030D-6E8A-4147-A177-3AD203B41FA5}">
                      <a16:colId xmlns:a16="http://schemas.microsoft.com/office/drawing/2014/main" val="1221783199"/>
                    </a:ext>
                  </a:extLst>
                </a:gridCol>
                <a:gridCol w="564480">
                  <a:extLst>
                    <a:ext uri="{9D8B030D-6E8A-4147-A177-3AD203B41FA5}">
                      <a16:colId xmlns:a16="http://schemas.microsoft.com/office/drawing/2014/main" val="1278201243"/>
                    </a:ext>
                  </a:extLst>
                </a:gridCol>
                <a:gridCol w="635040">
                  <a:extLst>
                    <a:ext uri="{9D8B030D-6E8A-4147-A177-3AD203B41FA5}">
                      <a16:colId xmlns:a16="http://schemas.microsoft.com/office/drawing/2014/main" val="3156593410"/>
                    </a:ext>
                  </a:extLst>
                </a:gridCol>
                <a:gridCol w="1860839">
                  <a:extLst>
                    <a:ext uri="{9D8B030D-6E8A-4147-A177-3AD203B41FA5}">
                      <a16:colId xmlns:a16="http://schemas.microsoft.com/office/drawing/2014/main" val="3333130520"/>
                    </a:ext>
                  </a:extLst>
                </a:gridCol>
                <a:gridCol w="687959">
                  <a:extLst>
                    <a:ext uri="{9D8B030D-6E8A-4147-A177-3AD203B41FA5}">
                      <a16:colId xmlns:a16="http://schemas.microsoft.com/office/drawing/2014/main" val="1143030512"/>
                    </a:ext>
                  </a:extLst>
                </a:gridCol>
                <a:gridCol w="1402199">
                  <a:extLst>
                    <a:ext uri="{9D8B030D-6E8A-4147-A177-3AD203B41FA5}">
                      <a16:colId xmlns:a16="http://schemas.microsoft.com/office/drawing/2014/main" val="2504323594"/>
                    </a:ext>
                  </a:extLst>
                </a:gridCol>
              </a:tblGrid>
              <a:tr h="268361"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:60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:60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:80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:10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:60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:30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741497"/>
                  </a:ext>
                </a:extLst>
              </a:tr>
              <a:tr h="534600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Présentation</a:t>
                      </a: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II.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Atelier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III.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Atelier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IV.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Exposés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626331"/>
                  </a:ext>
                </a:extLst>
              </a:tr>
              <a:tr h="2719440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Bienvenue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1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La pensée </a:t>
                      </a:r>
                      <a:r>
                        <a:rPr lang="en-US" sz="1600" b="0" i="1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systémique</a:t>
                      </a:r>
                      <a:r>
                        <a:rPr lang="en-US" sz="1600" b="0" i="1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1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</a:t>
                      </a:r>
                      <a:r>
                        <a:rPr lang="en-US" sz="1600" b="0" i="1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1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apprentissage</a:t>
                      </a:r>
                      <a:r>
                        <a:rPr lang="en-US" sz="1600" b="0" i="1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1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600" b="0" i="1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matière de </a:t>
                      </a:r>
                      <a:r>
                        <a:rPr lang="en-US" sz="1600" b="0" i="1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changements</a:t>
                      </a:r>
                      <a:r>
                        <a:rPr lang="en-US" sz="1600" b="0" i="1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1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systémiques</a:t>
                      </a:r>
                      <a:endParaRPr lang="en-US" sz="1600" b="0" i="1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Les pratiques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d'apprentissage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par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l'action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moyeu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4 rayons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Réunion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groupes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Connaître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l'intérieur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Influences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contextuelles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Diagnostiquer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troubles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rythmiques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:10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:30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Pronostiquer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probabilités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Réorganiser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rythme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Réfléchir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sur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progrès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processus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pré-rétrospective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Échange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d’informations</a:t>
                      </a:r>
                      <a:b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(:10 par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équipe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612912"/>
                  </a:ext>
                </a:extLst>
              </a:tr>
              <a:tr h="565920">
                <a:tc gridSpan="8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D. </a:t>
                      </a:r>
                      <a:r>
                        <a:rPr lang="en-US" sz="16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Rétrospective</a:t>
                      </a:r>
                      <a:r>
                        <a:rPr lang="en-US" sz="16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post-atelier 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(devoirs)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Résumé (1 page) des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voies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envisagées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non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prises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actions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négocier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76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84912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nowing from wi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D.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Connaître</a:t>
            </a:r>
            <a:r>
              <a:rPr lang="en-US" sz="1400" i="1" dirty="0"/>
              <a:t> de </a:t>
            </a:r>
            <a:r>
              <a:rPr lang="en-US" sz="1400" i="1" dirty="0" err="1"/>
              <a:t>l'intérieur</a:t>
            </a:r>
            <a:r>
              <a:rPr lang="en-US" sz="1400" i="1" dirty="0"/>
              <a:t> (p. 1 de 4) ...</a:t>
            </a:r>
            <a:br>
              <a:rPr lang="en-US" dirty="0"/>
            </a:br>
            <a:r>
              <a:rPr lang="en-US" sz="2000" i="1" dirty="0" err="1"/>
              <a:t>Connaître</a:t>
            </a:r>
            <a:r>
              <a:rPr lang="en-US" sz="2000" i="1" dirty="0"/>
              <a:t> de </a:t>
            </a:r>
            <a:r>
              <a:rPr lang="en-US" sz="2000" i="1" dirty="0" err="1"/>
              <a:t>l'intérieur</a:t>
            </a:r>
            <a:r>
              <a:rPr lang="en-US" sz="2000" i="1" dirty="0"/>
              <a:t> </a:t>
            </a:r>
            <a:r>
              <a:rPr lang="en-US" sz="2000" dirty="0" err="1"/>
              <a:t>incarne</a:t>
            </a:r>
            <a:r>
              <a:rPr lang="en-US" sz="2000" dirty="0"/>
              <a:t> un </a:t>
            </a:r>
            <a:r>
              <a:rPr lang="en-US" sz="2000" dirty="0" err="1"/>
              <a:t>devenir</a:t>
            </a:r>
            <a:r>
              <a:rPr lang="en-US" sz="2000" dirty="0"/>
              <a:t> dans les </a:t>
            </a:r>
            <a:r>
              <a:rPr lang="en-US" sz="2000" dirty="0" err="1"/>
              <a:t>changements</a:t>
            </a:r>
            <a:r>
              <a:rPr lang="en-US" sz="2000" dirty="0"/>
              <a:t> </a:t>
            </a:r>
            <a:r>
              <a:rPr lang="en-US" sz="2000" dirty="0" err="1"/>
              <a:t>rythmiques</a:t>
            </a:r>
            <a:r>
              <a:rPr lang="en-US" sz="2000" dirty="0"/>
              <a:t> d'un </a:t>
            </a:r>
            <a:r>
              <a:rPr lang="en-US" sz="2000" dirty="0" err="1"/>
              <a:t>système</a:t>
            </a:r>
            <a:r>
              <a:rPr lang="en-US" sz="2000" dirty="0"/>
              <a:t> </a:t>
            </a:r>
            <a:r>
              <a:rPr lang="en-US" sz="2000" dirty="0" err="1"/>
              <a:t>d'intérêt</a:t>
            </a:r>
            <a:r>
              <a:rPr lang="en-US" sz="2000" dirty="0"/>
              <a:t>, dans la </a:t>
            </a:r>
            <a:r>
              <a:rPr lang="en-US" sz="2000" dirty="0" err="1"/>
              <a:t>synthèse</a:t>
            </a:r>
            <a:r>
              <a:rPr lang="en-US" sz="2000" dirty="0"/>
              <a:t> des </a:t>
            </a:r>
            <a:r>
              <a:rPr lang="en-US" sz="2000" dirty="0" err="1"/>
              <a:t>processus</a:t>
            </a:r>
            <a:r>
              <a:rPr lang="en-US" sz="2000" dirty="0"/>
              <a:t> </a:t>
            </a:r>
            <a:r>
              <a:rPr lang="en-US" sz="2000" dirty="0" err="1"/>
              <a:t>dyadiques</a:t>
            </a:r>
            <a:r>
              <a:rPr lang="en-US" sz="2000" dirty="0"/>
              <a:t> co-</a:t>
            </a:r>
            <a:r>
              <a:rPr lang="en-US" sz="2000" dirty="0" err="1"/>
              <a:t>répondants</a:t>
            </a:r>
            <a:r>
              <a:rPr lang="en-US" sz="2000" dirty="0"/>
              <a:t>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30441"/>
              </p:ext>
            </p:extLst>
          </p:nvPr>
        </p:nvGraphicFramePr>
        <p:xfrm>
          <a:off x="214200" y="1204559"/>
          <a:ext cx="3898079" cy="4175579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3032244475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2812631828"/>
                    </a:ext>
                  </a:extLst>
                </a:gridCol>
              </a:tblGrid>
              <a:tr h="33703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d'orientation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47705"/>
                  </a:ext>
                </a:extLst>
              </a:tr>
              <a:tr h="842576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(s) 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changement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(s) 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rythmique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(s) 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est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/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le(s) plus 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présent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(s) pour 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vous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98904"/>
                  </a:ext>
                </a:extLst>
              </a:tr>
              <a:tr h="1348122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est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votre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système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d'intérêt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qui </a:t>
                      </a:r>
                      <a:b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peut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doit 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connaître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et </a:t>
                      </a:r>
                      <a:b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(ii) 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peut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s'adapter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et/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apprendre</a:t>
                      </a: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772525"/>
                  </a:ext>
                </a:extLst>
              </a:tr>
              <a:tr h="143237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deux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processus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dyadiques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qui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continuent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synthétiser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pour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soutenir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la vie?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100000"/>
                        <a:buFont typeface="Liberation Sans" pitchFamily="32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Yang == travail, dissipation, expansion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100000"/>
                        <a:buFont typeface="Liberation Sans" pitchFamily="32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2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Yin == repos, </a:t>
                      </a:r>
                      <a:r>
                        <a:rPr lang="en-US" sz="12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matérialisation</a:t>
                      </a:r>
                      <a:r>
                        <a:rPr lang="en-US" sz="12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contraction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967373"/>
                  </a:ext>
                </a:extLst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>
            <a:off x="6424200" y="2749680"/>
            <a:ext cx="1605960" cy="910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  <a:effectLst>
            <a:outerShdw dist="50912" dir="2700000" algn="tl">
              <a:srgbClr val="808080"/>
            </a:outerShdw>
          </a:effectLst>
        </p:spPr>
        <p:txBody>
          <a:bodyPr vert="horz" wrap="none" lIns="95760" tIns="50760" rIns="95760" bIns="5076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B74180"/>
                </a:solidFill>
                <a:latin typeface="Liberation Sans" pitchFamily="34"/>
              </a:defRPr>
            </a:pPr>
            <a:r>
              <a:rPr lang="en-US" sz="1600" b="1" i="0" baseline="0">
                <a:ln>
                  <a:noFill/>
                </a:ln>
                <a:solidFill>
                  <a:srgbClr val="B74180"/>
                </a:solidFill>
                <a:latin typeface="Liberation Sans" pitchFamily="34"/>
                <a:ea typeface="Arial" pitchFamily="2"/>
                <a:cs typeface="Arial" pitchFamily="2"/>
              </a:rPr>
              <a:t>Connaître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B74180"/>
                </a:solidFill>
                <a:latin typeface="Liberation Sans" pitchFamily="34"/>
              </a:defRPr>
            </a:pPr>
            <a:r>
              <a:rPr lang="en-US" sz="1600" b="1" i="0" baseline="0">
                <a:ln>
                  <a:noFill/>
                </a:ln>
                <a:solidFill>
                  <a:srgbClr val="B74180"/>
                </a:solidFill>
                <a:latin typeface="Liberation Sans" pitchFamily="34"/>
                <a:ea typeface="Arial" pitchFamily="2"/>
                <a:cs typeface="Arial" pitchFamily="2"/>
              </a:rPr>
              <a:t>de l'intérieur</a:t>
            </a:r>
          </a:p>
        </p:txBody>
      </p:sp>
      <p:sp>
        <p:nvSpPr>
          <p:cNvPr id="5" name="Freeform 4"/>
          <p:cNvSpPr/>
          <p:nvPr/>
        </p:nvSpPr>
        <p:spPr>
          <a:xfrm>
            <a:off x="6416640" y="1633320"/>
            <a:ext cx="1606320" cy="909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 cap="flat">
            <a:solidFill>
              <a:srgbClr val="000000"/>
            </a:solidFill>
            <a:custDash>
              <a:ds d="800000" sp="800000"/>
            </a:custDash>
          </a:ln>
        </p:spPr>
        <p:txBody>
          <a:bodyPr vert="horz" wrap="none" lIns="95760" tIns="50760" rIns="95760" bIns="5076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Reconnaître</a:t>
            </a:r>
            <a:b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le contexte</a:t>
            </a:r>
            <a:b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influences</a:t>
            </a:r>
          </a:p>
        </p:txBody>
      </p:sp>
      <p:sp>
        <p:nvSpPr>
          <p:cNvPr id="6" name="Freeform 5"/>
          <p:cNvSpPr/>
          <p:nvPr/>
        </p:nvSpPr>
        <p:spPr>
          <a:xfrm>
            <a:off x="6417000" y="3874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 cap="flat">
            <a:solidFill>
              <a:srgbClr val="000000"/>
            </a:solidFill>
            <a:custDash>
              <a:ds d="800000" sp="800000"/>
            </a:custDash>
          </a:ln>
          <a:effectLst>
            <a:outerShdw dist="53966" dir="2700000" algn="tl">
              <a:srgbClr val="808080"/>
            </a:outerShdw>
          </a:effectLst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Pronostic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probabilités</a:t>
            </a:r>
          </a:p>
        </p:txBody>
      </p:sp>
      <p:sp>
        <p:nvSpPr>
          <p:cNvPr id="7" name="Freeform 6"/>
          <p:cNvSpPr/>
          <p:nvPr/>
        </p:nvSpPr>
        <p:spPr>
          <a:xfrm>
            <a:off x="4585319" y="2749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  <a:effectLst>
            <a:outerShdw dist="50912" dir="2700000" algn="tl">
              <a:srgbClr val="808080"/>
            </a:outerShdw>
          </a:effectLst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Réordonnancement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stimulation</a:t>
            </a:r>
          </a:p>
        </p:txBody>
      </p:sp>
      <p:cxnSp>
        <p:nvCxnSpPr>
          <p:cNvPr id="8" name="Straight Arrow Connector 7"/>
          <p:cNvCxnSpPr>
            <a:stCxn id="5" idx="8"/>
            <a:endCxn id="4" idx="4"/>
          </p:cNvCxnSpPr>
          <p:nvPr/>
        </p:nvCxnSpPr>
        <p:spPr>
          <a:xfrm>
            <a:off x="7219800" y="2542320"/>
            <a:ext cx="7380" cy="20736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9" name="Straight Arrow Connector 8"/>
          <p:cNvCxnSpPr>
            <a:stCxn id="12" idx="6"/>
            <a:endCxn id="4" idx="10"/>
          </p:cNvCxnSpPr>
          <p:nvPr/>
        </p:nvCxnSpPr>
        <p:spPr>
          <a:xfrm flipH="1">
            <a:off x="8030160" y="3204719"/>
            <a:ext cx="196920" cy="181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0" name="Straight Arrow Connector 9"/>
          <p:cNvCxnSpPr>
            <a:stCxn id="7" idx="10"/>
            <a:endCxn id="4" idx="6"/>
          </p:cNvCxnSpPr>
          <p:nvPr/>
        </p:nvCxnSpPr>
        <p:spPr>
          <a:xfrm>
            <a:off x="6190919" y="3204719"/>
            <a:ext cx="233281" cy="181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1" name="Straight Arrow Connector 10"/>
          <p:cNvCxnSpPr>
            <a:stCxn id="6" idx="4"/>
            <a:endCxn id="4" idx="8"/>
          </p:cNvCxnSpPr>
          <p:nvPr/>
        </p:nvCxnSpPr>
        <p:spPr>
          <a:xfrm flipV="1">
            <a:off x="7219800" y="3660120"/>
            <a:ext cx="7380" cy="214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2" name="Freeform 11"/>
          <p:cNvSpPr/>
          <p:nvPr/>
        </p:nvSpPr>
        <p:spPr>
          <a:xfrm>
            <a:off x="8227080" y="2749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Diagnostic de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rythmique</a:t>
            </a:r>
            <a:b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des troubles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A9D55EA-BFB7-7C45-9222-1B54662D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/>
              <a:t>La pensée </a:t>
            </a:r>
            <a:r>
              <a:rPr lang="en-US" err="1"/>
              <a:t>systèmique</a:t>
            </a:r>
            <a:r>
              <a:rPr lang="en-US"/>
              <a:t> </a:t>
            </a:r>
            <a:r>
              <a:rPr lang="en-US" err="1"/>
              <a:t>à</a:t>
            </a:r>
            <a:r>
              <a:rPr lang="en-US"/>
              <a:t> travers les </a:t>
            </a:r>
            <a:r>
              <a:rPr lang="en-US" err="1"/>
              <a:t>changements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1, Knowing from wi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D.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Connaître</a:t>
            </a:r>
            <a:r>
              <a:rPr lang="en-US" sz="1400" i="1" dirty="0"/>
              <a:t> de </a:t>
            </a:r>
            <a:r>
              <a:rPr lang="en-US" sz="1400" i="1" dirty="0" err="1"/>
              <a:t>l'intérieur</a:t>
            </a:r>
            <a:r>
              <a:rPr lang="en-US" sz="1400" i="1" dirty="0"/>
              <a:t> (p. 2 de 4) ...</a:t>
            </a:r>
            <a:br>
              <a:rPr lang="en-US" dirty="0"/>
            </a:br>
            <a:r>
              <a:rPr lang="en-US" sz="1800" i="1" dirty="0" err="1"/>
              <a:t>Connaître</a:t>
            </a:r>
            <a:r>
              <a:rPr lang="en-US" sz="1800" i="1" dirty="0"/>
              <a:t> de </a:t>
            </a:r>
            <a:r>
              <a:rPr lang="en-US" sz="1800" i="1" dirty="0" err="1"/>
              <a:t>l'intérieur</a:t>
            </a:r>
            <a:r>
              <a:rPr lang="en-US" sz="1800" dirty="0"/>
              <a:t>, </a:t>
            </a:r>
            <a:r>
              <a:rPr lang="en-US" sz="1800" dirty="0" err="1"/>
              <a:t>exemple</a:t>
            </a:r>
            <a:r>
              <a:rPr lang="en-US" sz="1800" dirty="0"/>
              <a:t> 1 : </a:t>
            </a:r>
            <a:r>
              <a:rPr lang="en-US" sz="1800" dirty="0" err="1"/>
              <a:t>Réfléchissez</a:t>
            </a:r>
            <a:r>
              <a:rPr lang="en-US" sz="1800" dirty="0"/>
              <a:t> </a:t>
            </a:r>
            <a:r>
              <a:rPr lang="en-US" sz="1800" dirty="0" err="1"/>
              <a:t>à</a:t>
            </a:r>
            <a:r>
              <a:rPr lang="en-US" sz="1800" dirty="0"/>
              <a:t> </a:t>
            </a:r>
            <a:r>
              <a:rPr lang="en-US" sz="1800" dirty="0" err="1"/>
              <a:t>l’impact</a:t>
            </a:r>
            <a:r>
              <a:rPr lang="en-US" sz="1800" dirty="0"/>
              <a:t> du passage au </a:t>
            </a:r>
            <a:r>
              <a:rPr lang="en-US" sz="1800" dirty="0" err="1"/>
              <a:t>télétravail</a:t>
            </a:r>
            <a:r>
              <a:rPr lang="en-US" sz="1800" dirty="0"/>
              <a:t> sur la vie (</a:t>
            </a:r>
            <a:r>
              <a:rPr lang="en-US" sz="1800" dirty="0" err="1"/>
              <a:t>familiale</a:t>
            </a:r>
            <a:r>
              <a:rPr lang="en-US" sz="1800" dirty="0"/>
              <a:t>) </a:t>
            </a:r>
            <a:r>
              <a:rPr lang="en-US" sz="1800" dirty="0" err="1"/>
              <a:t>lors</a:t>
            </a:r>
            <a:r>
              <a:rPr lang="en-US" sz="1800" dirty="0"/>
              <a:t> de la </a:t>
            </a:r>
            <a:r>
              <a:rPr lang="en-US" sz="1800" dirty="0" err="1"/>
              <a:t>pandémie</a:t>
            </a:r>
            <a:r>
              <a:rPr lang="en-US" sz="2000" dirty="0"/>
              <a:t>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97873"/>
              </p:ext>
            </p:extLst>
          </p:nvPr>
        </p:nvGraphicFramePr>
        <p:xfrm>
          <a:off x="252000" y="1151400"/>
          <a:ext cx="9677879" cy="4181880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3763747602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521262465"/>
                    </a:ext>
                  </a:extLst>
                </a:gridCol>
                <a:gridCol w="5779800">
                  <a:extLst>
                    <a:ext uri="{9D8B030D-6E8A-4147-A177-3AD203B41FA5}">
                      <a16:colId xmlns:a16="http://schemas.microsoft.com/office/drawing/2014/main" val="2145060212"/>
                    </a:ext>
                  </a:extLst>
                </a:gridCol>
              </a:tblGrid>
              <a:tr h="37728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</a:t>
                      </a:r>
                      <a:r>
                        <a:rPr lang="en-US" sz="1600" b="1" i="0" baseline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d'orientation</a:t>
                      </a:r>
                      <a:endParaRPr lang="en-US" sz="1600" b="1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C07E36"/>
                          </a:solidFill>
                          <a:latin typeface="Liberation Sans" pitchFamily="34"/>
                        </a:defRPr>
                      </a:pPr>
                      <a:r>
                        <a:rPr lang="en-US" sz="1600" b="1" i="0" baseline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Connaître</a:t>
                      </a: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600" b="1" i="0" baseline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l'intérieur</a:t>
                      </a:r>
                      <a:endParaRPr lang="en-US" sz="1600" b="1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76128"/>
                  </a:ext>
                </a:extLst>
              </a:tr>
              <a:tr h="66060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(s)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changement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(s)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rythmique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(s)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/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le(s) plus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présent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(s) pour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vous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Les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résidents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vivent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travaillent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dans des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espaces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plus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restreints</a:t>
                      </a:r>
                      <a:endParaRPr lang="en-US" sz="1600" b="0" i="0" baseline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Facilités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termes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d’organization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→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préplanification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des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ressources</a:t>
                      </a:r>
                      <a:endParaRPr lang="en-US" sz="1600" b="0" i="0" baseline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241310"/>
                  </a:ext>
                </a:extLst>
              </a:tr>
              <a:tr h="122724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votre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système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d'intérêt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qui </a:t>
                      </a:r>
                      <a:b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peut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doit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connaître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et </a:t>
                      </a:r>
                      <a:b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(ii)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peut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s'adapter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et/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apprendre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Le foyer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351663"/>
                  </a:ext>
                </a:extLst>
              </a:tr>
              <a:tr h="151056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deux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processus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dyadiques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qui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continuent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synthétiser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pour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soutenir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la vie?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100000"/>
                        <a:buFont typeface="Liberation Sans" pitchFamily="32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1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Yang == travail, dissipation, expansion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100000"/>
                        <a:buFont typeface="Liberation Sans" pitchFamily="32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1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Yin == repos, </a:t>
                      </a:r>
                      <a:r>
                        <a:rPr lang="en-US" sz="11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matérialisation</a:t>
                      </a:r>
                      <a:r>
                        <a:rPr lang="en-US" sz="11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contraction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Le travail (perception d’un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revenu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La domestication 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entretien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du foyer)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143288"/>
                  </a:ext>
                </a:extLst>
              </a:tr>
            </a:tbl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397B6A1-834A-3A47-8157-553369E3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2, Knowing from wi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D.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Connaître</a:t>
            </a:r>
            <a:r>
              <a:rPr lang="en-US" sz="1400" i="1" dirty="0"/>
              <a:t> de </a:t>
            </a:r>
            <a:r>
              <a:rPr lang="en-US" sz="1400" i="1" dirty="0" err="1"/>
              <a:t>l'intérieur</a:t>
            </a:r>
            <a:r>
              <a:rPr lang="en-US" sz="1400" i="1" dirty="0"/>
              <a:t> (p. 3 de 4) ...</a:t>
            </a:r>
            <a:br>
              <a:rPr lang="en-US" dirty="0"/>
            </a:br>
            <a:r>
              <a:rPr lang="en-US" sz="2000" i="1" dirty="0" err="1"/>
              <a:t>Connaître</a:t>
            </a:r>
            <a:r>
              <a:rPr lang="en-US" sz="2000" i="1" dirty="0"/>
              <a:t> de </a:t>
            </a:r>
            <a:r>
              <a:rPr lang="en-US" sz="2000" i="1" dirty="0" err="1"/>
              <a:t>l'intérieur</a:t>
            </a:r>
            <a:r>
              <a:rPr lang="en-US" sz="2000" dirty="0"/>
              <a:t>, </a:t>
            </a:r>
            <a:r>
              <a:rPr lang="en-US" sz="2000" dirty="0" err="1"/>
              <a:t>exemple</a:t>
            </a:r>
            <a:r>
              <a:rPr lang="en-US" sz="2000" dirty="0"/>
              <a:t> 2 : </a:t>
            </a:r>
            <a:r>
              <a:rPr lang="en-US" sz="2000" dirty="0" err="1"/>
              <a:t>Réfléchissez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l’impact</a:t>
            </a:r>
            <a:r>
              <a:rPr lang="en-US" sz="2000" dirty="0"/>
              <a:t> du passage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application </a:t>
            </a:r>
            <a:r>
              <a:rPr lang="en-US" sz="2000" dirty="0" err="1"/>
              <a:t>logicielle</a:t>
            </a:r>
            <a:r>
              <a:rPr lang="en-US" sz="2000" dirty="0"/>
              <a:t> pour le </a:t>
            </a:r>
            <a:r>
              <a:rPr lang="en-US" sz="2000" dirty="0" err="1"/>
              <a:t>suivi</a:t>
            </a:r>
            <a:r>
              <a:rPr lang="en-US" sz="2000" dirty="0"/>
              <a:t> des vaccinations sur le lieu de travail.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65328"/>
              </p:ext>
            </p:extLst>
          </p:nvPr>
        </p:nvGraphicFramePr>
        <p:xfrm>
          <a:off x="201060" y="1559641"/>
          <a:ext cx="9677879" cy="3365399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628907122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191338013"/>
                    </a:ext>
                  </a:extLst>
                </a:gridCol>
                <a:gridCol w="5779800">
                  <a:extLst>
                    <a:ext uri="{9D8B030D-6E8A-4147-A177-3AD203B41FA5}">
                      <a16:colId xmlns:a16="http://schemas.microsoft.com/office/drawing/2014/main" val="3062170634"/>
                    </a:ext>
                  </a:extLst>
                </a:gridCol>
              </a:tblGrid>
              <a:tr h="34992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d'orientation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C07E36"/>
                          </a:solidFill>
                          <a:latin typeface="Liberation Sans" pitchFamily="34"/>
                        </a:defRPr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Connaître de l'intérieur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154517"/>
                  </a:ext>
                </a:extLst>
              </a:tr>
              <a:tr h="61884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(s)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changement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(s)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rythmique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(s)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/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le(s) plus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présent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(s) pour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vous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Visiteurs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précédemment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anonymes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→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suivis</a:t>
                      </a:r>
                      <a:endParaRPr lang="en-US" sz="1600" b="0" i="0" baseline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Vérification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des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lieux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enregistrement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des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noms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l’entrée</a:t>
                      </a:r>
                      <a:endParaRPr lang="en-US" sz="1600" b="0" i="0" baseline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609430"/>
                  </a:ext>
                </a:extLst>
              </a:tr>
              <a:tr h="103427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votre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système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d'intérêt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qui </a:t>
                      </a:r>
                      <a:b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peut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doit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connaître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et </a:t>
                      </a:r>
                      <a:b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(ii)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peut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s'adapter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et/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apprendre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Les technologies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civiques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Collaboration entre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professionnels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techniques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bénévoles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les petites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organisations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d'une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région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634529"/>
                  </a:ext>
                </a:extLst>
              </a:tr>
              <a:tr h="103715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Quels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deux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processus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dyadiques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qui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continuent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synthétiser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pour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maintenir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la vie?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100000"/>
                        <a:buFont typeface="Liberation Sans" pitchFamily="32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1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Yang == travail, dissipation, expansion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100000"/>
                        <a:buFont typeface="Liberation Sans" pitchFamily="32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1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Yin == repos, </a:t>
                      </a:r>
                      <a:r>
                        <a:rPr lang="en-US" sz="11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matérialisation</a:t>
                      </a:r>
                      <a:r>
                        <a:rPr lang="en-US" sz="11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contraction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Privilégier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l'accès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aux dossiers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personnels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pour la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saisie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Droit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l'oubli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après 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jours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533109"/>
                  </a:ext>
                </a:extLst>
              </a:tr>
            </a:tbl>
          </a:graphicData>
        </a:graphic>
      </p:graphicFrame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33DD712-70AD-6143-AF36-F2A563DC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/>
              <a:t>La pensée </a:t>
            </a:r>
            <a:r>
              <a:rPr lang="en-US" err="1"/>
              <a:t>systèmique</a:t>
            </a:r>
            <a:r>
              <a:rPr lang="en-US"/>
              <a:t> </a:t>
            </a:r>
            <a:r>
              <a:rPr lang="en-US" err="1"/>
              <a:t>à</a:t>
            </a:r>
            <a:r>
              <a:rPr lang="en-US"/>
              <a:t> travers les </a:t>
            </a:r>
            <a:r>
              <a:rPr lang="en-US" err="1"/>
              <a:t>changements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int, Knowing from wi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D.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Connaître</a:t>
            </a:r>
            <a:r>
              <a:rPr lang="en-US" sz="1400" i="1" dirty="0"/>
              <a:t> de </a:t>
            </a:r>
            <a:r>
              <a:rPr lang="en-US" sz="1400" i="1" dirty="0" err="1"/>
              <a:t>l'intérieur</a:t>
            </a:r>
            <a:r>
              <a:rPr lang="en-US" sz="1400" i="1" dirty="0"/>
              <a:t> (p. 4 de 4) ...</a:t>
            </a:r>
            <a:br>
              <a:rPr lang="en-US" dirty="0"/>
            </a:br>
            <a:r>
              <a:rPr lang="en-US" sz="2000" i="1" dirty="0" err="1"/>
              <a:t>Connaître</a:t>
            </a:r>
            <a:r>
              <a:rPr lang="en-US" sz="2000" i="1" dirty="0"/>
              <a:t> de </a:t>
            </a:r>
            <a:r>
              <a:rPr lang="en-US" sz="2000" i="1" dirty="0" err="1"/>
              <a:t>l’intérieur</a:t>
            </a:r>
            <a:r>
              <a:rPr lang="en-US" sz="2000" dirty="0"/>
              <a:t>, </a:t>
            </a:r>
            <a:r>
              <a:rPr lang="en-US" sz="2000" dirty="0" err="1"/>
              <a:t>indice</a:t>
            </a:r>
            <a:r>
              <a:rPr lang="en-US" sz="2000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philosophie</a:t>
            </a:r>
            <a:r>
              <a:rPr lang="en-US" sz="1600" dirty="0"/>
              <a:t> des sciences, </a:t>
            </a:r>
            <a:r>
              <a:rPr lang="en-US" sz="1600" dirty="0" err="1"/>
              <a:t>médecine</a:t>
            </a:r>
            <a:r>
              <a:rPr lang="en-US" sz="1600" dirty="0"/>
              <a:t> </a:t>
            </a:r>
            <a:r>
              <a:rPr lang="en-US" sz="1600" dirty="0" err="1"/>
              <a:t>chinoise</a:t>
            </a:r>
            <a:r>
              <a:rPr lang="en-US" sz="1600" dirty="0"/>
              <a:t> </a:t>
            </a:r>
            <a:r>
              <a:rPr lang="en-US" sz="1600" dirty="0" err="1"/>
              <a:t>classique</a:t>
            </a:r>
            <a:r>
              <a:rPr lang="en-US" sz="1600" dirty="0"/>
              <a:t>) 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US" sz="2000" dirty="0"/>
              <a:t>Les </a:t>
            </a:r>
            <a:r>
              <a:rPr lang="en-US" sz="2000" dirty="0" err="1"/>
              <a:t>processus</a:t>
            </a:r>
            <a:r>
              <a:rPr lang="en-US" sz="2000" dirty="0"/>
              <a:t> </a:t>
            </a:r>
            <a:r>
              <a:rPr lang="en-US" sz="2000" dirty="0" err="1"/>
              <a:t>dyadiques</a:t>
            </a:r>
            <a:r>
              <a:rPr lang="en-US" sz="2000" dirty="0"/>
              <a:t> </a:t>
            </a:r>
            <a:r>
              <a:rPr lang="en-US" sz="2000" dirty="0" err="1"/>
              <a:t>forment</a:t>
            </a:r>
            <a:r>
              <a:rPr lang="en-US" sz="2000" dirty="0"/>
              <a:t> un tout avec des parties qui se </a:t>
            </a:r>
            <a:r>
              <a:rPr lang="en-US" sz="2000" dirty="0" err="1"/>
              <a:t>répondent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88000" y="1241280"/>
            <a:ext cx="2692710" cy="1077120"/>
            <a:chOff x="288000" y="1241280"/>
            <a:chExt cx="2692710" cy="1077120"/>
          </a:xfrm>
        </p:grpSpPr>
        <p:sp>
          <p:nvSpPr>
            <p:cNvPr id="4" name="Straight Connector 3"/>
            <p:cNvSpPr/>
            <p:nvPr/>
          </p:nvSpPr>
          <p:spPr>
            <a:xfrm>
              <a:off x="336600" y="1252080"/>
              <a:ext cx="2643840" cy="0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custDash>
                <a:ds d="400000" sp="400000"/>
              </a:custDash>
            </a:ln>
          </p:spPr>
          <p:txBody>
            <a:bodyPr wrap="none" lIns="6120" tIns="6120" rIns="6120" bIns="6120" compatLnSpc="0"/>
            <a:lstStyle/>
            <a:p>
              <a:pPr lvl="0" algn="r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336600" y="1760040"/>
              <a:ext cx="2643840" cy="0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custDash>
                <a:ds d="400000" sp="400000"/>
              </a:custDash>
            </a:ln>
          </p:spPr>
          <p:txBody>
            <a:bodyPr wrap="none" lIns="6120" tIns="6120" rIns="6120" bIns="6120" compatLnSpc="0"/>
            <a:lstStyle/>
            <a:p>
              <a:pPr lvl="0" algn="r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88000" y="1241280"/>
              <a:ext cx="2692440" cy="107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480" h="2985">
                  <a:moveTo>
                    <a:pt x="0" y="1492"/>
                  </a:moveTo>
                  <a:cubicBezTo>
                    <a:pt x="186" y="746"/>
                    <a:pt x="374" y="0"/>
                    <a:pt x="623" y="0"/>
                  </a:cubicBezTo>
                  <a:cubicBezTo>
                    <a:pt x="1121" y="0"/>
                    <a:pt x="1371" y="2985"/>
                    <a:pt x="1870" y="2985"/>
                  </a:cubicBezTo>
                  <a:cubicBezTo>
                    <a:pt x="2369" y="2985"/>
                    <a:pt x="2619" y="0"/>
                    <a:pt x="3117" y="0"/>
                  </a:cubicBezTo>
                  <a:cubicBezTo>
                    <a:pt x="3616" y="0"/>
                    <a:pt x="3864" y="2985"/>
                    <a:pt x="4363" y="2985"/>
                  </a:cubicBezTo>
                  <a:cubicBezTo>
                    <a:pt x="4861" y="2985"/>
                    <a:pt x="5111" y="0"/>
                    <a:pt x="5610" y="0"/>
                  </a:cubicBezTo>
                  <a:cubicBezTo>
                    <a:pt x="6109" y="0"/>
                    <a:pt x="6359" y="2985"/>
                    <a:pt x="6857" y="2985"/>
                  </a:cubicBezTo>
                  <a:cubicBezTo>
                    <a:pt x="7106" y="2985"/>
                    <a:pt x="7293" y="2239"/>
                    <a:pt x="7480" y="1492"/>
                  </a:cubicBezTo>
                </a:path>
              </a:pathLst>
            </a:custGeom>
            <a:noFill/>
            <a:ln w="19080" cap="rnd">
              <a:solidFill>
                <a:srgbClr val="4A63AE"/>
              </a:solidFill>
              <a:prstDash val="solid"/>
              <a:round/>
            </a:ln>
          </p:spPr>
          <p:txBody>
            <a:bodyPr wrap="none" lIns="56160" tIns="54360" rIns="56160" bIns="5436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336600" y="2318400"/>
              <a:ext cx="2643840" cy="0"/>
            </a:xfrm>
            <a:prstGeom prst="line">
              <a:avLst/>
            </a:prstGeom>
            <a:noFill/>
            <a:ln w="10080" cap="flat">
              <a:solidFill>
                <a:srgbClr val="000000"/>
              </a:solidFill>
              <a:custDash>
                <a:ds d="400000" sp="400000"/>
              </a:custDash>
            </a:ln>
          </p:spPr>
          <p:txBody>
            <a:bodyPr wrap="none" lIns="5040" tIns="5040" rIns="5040" bIns="5040" compatLnSpc="0"/>
            <a:lstStyle/>
            <a:p>
              <a:pPr lvl="0" algn="r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0800000">
              <a:off x="288270" y="1241608"/>
              <a:ext cx="2692440" cy="107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480" h="2985">
                  <a:moveTo>
                    <a:pt x="7480" y="1492"/>
                  </a:moveTo>
                  <a:cubicBezTo>
                    <a:pt x="7293" y="746"/>
                    <a:pt x="7106" y="0"/>
                    <a:pt x="6857" y="0"/>
                  </a:cubicBezTo>
                  <a:cubicBezTo>
                    <a:pt x="6359" y="0"/>
                    <a:pt x="6109" y="2985"/>
                    <a:pt x="5610" y="2985"/>
                  </a:cubicBezTo>
                  <a:cubicBezTo>
                    <a:pt x="5111" y="2985"/>
                    <a:pt x="4861" y="0"/>
                    <a:pt x="4363" y="0"/>
                  </a:cubicBezTo>
                  <a:cubicBezTo>
                    <a:pt x="3864" y="0"/>
                    <a:pt x="3616" y="2985"/>
                    <a:pt x="3117" y="2985"/>
                  </a:cubicBezTo>
                  <a:cubicBezTo>
                    <a:pt x="2619" y="2985"/>
                    <a:pt x="2369" y="0"/>
                    <a:pt x="1870" y="0"/>
                  </a:cubicBezTo>
                  <a:cubicBezTo>
                    <a:pt x="1371" y="0"/>
                    <a:pt x="1121" y="2985"/>
                    <a:pt x="623" y="2985"/>
                  </a:cubicBezTo>
                  <a:cubicBezTo>
                    <a:pt x="374" y="2985"/>
                    <a:pt x="186" y="2239"/>
                    <a:pt x="0" y="1492"/>
                  </a:cubicBezTo>
                </a:path>
              </a:pathLst>
            </a:custGeom>
            <a:noFill/>
            <a:ln w="19080" cap="rnd">
              <a:solidFill>
                <a:srgbClr val="C07E36"/>
              </a:solidFill>
              <a:custDash>
                <a:ds d="301000" sp="301000"/>
              </a:custDash>
              <a:round/>
            </a:ln>
          </p:spPr>
          <p:txBody>
            <a:bodyPr wrap="none" lIns="56160" tIns="54360" rIns="56160" bIns="5436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934559" y="2484000"/>
            <a:ext cx="1311840" cy="577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45" h="1604">
                <a:moveTo>
                  <a:pt x="3196" y="509"/>
                </a:moveTo>
                <a:lnTo>
                  <a:pt x="3196" y="869"/>
                </a:lnTo>
                <a:cubicBezTo>
                  <a:pt x="3170" y="824"/>
                  <a:pt x="3142" y="780"/>
                  <a:pt x="3112" y="738"/>
                </a:cubicBezTo>
                <a:cubicBezTo>
                  <a:pt x="3007" y="589"/>
                  <a:pt x="2881" y="458"/>
                  <a:pt x="2735" y="349"/>
                </a:cubicBezTo>
                <a:cubicBezTo>
                  <a:pt x="2588" y="237"/>
                  <a:pt x="2425" y="151"/>
                  <a:pt x="2252" y="92"/>
                </a:cubicBezTo>
                <a:cubicBezTo>
                  <a:pt x="2072" y="31"/>
                  <a:pt x="1884" y="0"/>
                  <a:pt x="1692" y="0"/>
                </a:cubicBezTo>
                <a:cubicBezTo>
                  <a:pt x="1493" y="0"/>
                  <a:pt x="1297" y="34"/>
                  <a:pt x="1110" y="100"/>
                </a:cubicBezTo>
                <a:cubicBezTo>
                  <a:pt x="929" y="165"/>
                  <a:pt x="762" y="258"/>
                  <a:pt x="611" y="378"/>
                </a:cubicBezTo>
                <a:cubicBezTo>
                  <a:pt x="463" y="497"/>
                  <a:pt x="335" y="638"/>
                  <a:pt x="232" y="798"/>
                </a:cubicBezTo>
                <a:cubicBezTo>
                  <a:pt x="128" y="961"/>
                  <a:pt x="51" y="1139"/>
                  <a:pt x="6" y="1327"/>
                </a:cubicBezTo>
                <a:cubicBezTo>
                  <a:pt x="-23" y="1448"/>
                  <a:pt x="51" y="1569"/>
                  <a:pt x="172" y="1598"/>
                </a:cubicBezTo>
                <a:cubicBezTo>
                  <a:pt x="190" y="1603"/>
                  <a:pt x="208" y="1604"/>
                  <a:pt x="225" y="1604"/>
                </a:cubicBezTo>
                <a:cubicBezTo>
                  <a:pt x="326" y="1604"/>
                  <a:pt x="418" y="1536"/>
                  <a:pt x="443" y="1432"/>
                </a:cubicBezTo>
                <a:cubicBezTo>
                  <a:pt x="510" y="1157"/>
                  <a:pt x="669" y="907"/>
                  <a:pt x="892" y="729"/>
                </a:cubicBezTo>
                <a:cubicBezTo>
                  <a:pt x="1003" y="640"/>
                  <a:pt x="1128" y="571"/>
                  <a:pt x="1261" y="524"/>
                </a:cubicBezTo>
                <a:cubicBezTo>
                  <a:pt x="1399" y="474"/>
                  <a:pt x="1544" y="450"/>
                  <a:pt x="1692" y="450"/>
                </a:cubicBezTo>
                <a:cubicBezTo>
                  <a:pt x="1974" y="450"/>
                  <a:pt x="2241" y="539"/>
                  <a:pt x="2465" y="708"/>
                </a:cubicBezTo>
                <a:cubicBezTo>
                  <a:pt x="2616" y="822"/>
                  <a:pt x="2741" y="969"/>
                  <a:pt x="2829" y="1136"/>
                </a:cubicBezTo>
                <a:lnTo>
                  <a:pt x="2580" y="1136"/>
                </a:lnTo>
                <a:cubicBezTo>
                  <a:pt x="2456" y="1136"/>
                  <a:pt x="2355" y="1237"/>
                  <a:pt x="2355" y="1361"/>
                </a:cubicBezTo>
                <a:cubicBezTo>
                  <a:pt x="2355" y="1485"/>
                  <a:pt x="2456" y="1586"/>
                  <a:pt x="2580" y="1586"/>
                </a:cubicBezTo>
                <a:lnTo>
                  <a:pt x="3421" y="1586"/>
                </a:lnTo>
                <a:cubicBezTo>
                  <a:pt x="3545" y="1586"/>
                  <a:pt x="3645" y="1485"/>
                  <a:pt x="3645" y="1361"/>
                </a:cubicBezTo>
                <a:lnTo>
                  <a:pt x="3645" y="509"/>
                </a:lnTo>
                <a:cubicBezTo>
                  <a:pt x="3645" y="385"/>
                  <a:pt x="3545" y="284"/>
                  <a:pt x="3421" y="284"/>
                </a:cubicBezTo>
                <a:cubicBezTo>
                  <a:pt x="3296" y="284"/>
                  <a:pt x="3196" y="385"/>
                  <a:pt x="3196" y="509"/>
                </a:cubicBezTo>
                <a:close/>
              </a:path>
            </a:pathLst>
          </a:custGeom>
          <a:gradFill>
            <a:gsLst>
              <a:gs pos="0">
                <a:srgbClr val="C07E36"/>
              </a:gs>
              <a:gs pos="100000">
                <a:srgbClr val="4A63AE"/>
              </a:gs>
            </a:gsLst>
            <a:path path="circle">
              <a:fillToRect l="50000" t="90000" r="50000" b="10000"/>
            </a:path>
          </a:gradFill>
          <a:ln cap="flat">
            <a:noFill/>
            <a:prstDash val="solid"/>
          </a:ln>
        </p:spPr>
        <p:txBody>
          <a:bodyPr wrap="none" lIns="18000" tIns="18000" rIns="18000" bIns="1800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40599" y="3154680"/>
            <a:ext cx="1311480" cy="577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44" h="1605">
                <a:moveTo>
                  <a:pt x="224" y="1321"/>
                </a:moveTo>
                <a:cubicBezTo>
                  <a:pt x="349" y="1321"/>
                  <a:pt x="450" y="1220"/>
                  <a:pt x="450" y="1095"/>
                </a:cubicBezTo>
                <a:lnTo>
                  <a:pt x="450" y="734"/>
                </a:lnTo>
                <a:cubicBezTo>
                  <a:pt x="583" y="967"/>
                  <a:pt x="770" y="1166"/>
                  <a:pt x="996" y="1317"/>
                </a:cubicBezTo>
                <a:cubicBezTo>
                  <a:pt x="1280" y="1505"/>
                  <a:pt x="1610" y="1605"/>
                  <a:pt x="1952" y="1605"/>
                </a:cubicBezTo>
                <a:lnTo>
                  <a:pt x="1953" y="1605"/>
                </a:lnTo>
                <a:cubicBezTo>
                  <a:pt x="1954" y="1605"/>
                  <a:pt x="1954" y="1605"/>
                  <a:pt x="1954" y="1605"/>
                </a:cubicBezTo>
                <a:cubicBezTo>
                  <a:pt x="2153" y="1605"/>
                  <a:pt x="2349" y="1571"/>
                  <a:pt x="2535" y="1505"/>
                </a:cubicBezTo>
                <a:cubicBezTo>
                  <a:pt x="2715" y="1440"/>
                  <a:pt x="2883" y="1347"/>
                  <a:pt x="3033" y="1227"/>
                </a:cubicBezTo>
                <a:cubicBezTo>
                  <a:pt x="3182" y="1108"/>
                  <a:pt x="3310" y="967"/>
                  <a:pt x="3412" y="807"/>
                </a:cubicBezTo>
                <a:cubicBezTo>
                  <a:pt x="3517" y="644"/>
                  <a:pt x="3593" y="466"/>
                  <a:pt x="3638" y="278"/>
                </a:cubicBezTo>
                <a:cubicBezTo>
                  <a:pt x="3667" y="157"/>
                  <a:pt x="3593" y="35"/>
                  <a:pt x="3472" y="6"/>
                </a:cubicBezTo>
                <a:cubicBezTo>
                  <a:pt x="3352" y="-23"/>
                  <a:pt x="3231" y="52"/>
                  <a:pt x="3201" y="172"/>
                </a:cubicBezTo>
                <a:cubicBezTo>
                  <a:pt x="3135" y="448"/>
                  <a:pt x="2975" y="697"/>
                  <a:pt x="2753" y="875"/>
                </a:cubicBezTo>
                <a:cubicBezTo>
                  <a:pt x="2641" y="964"/>
                  <a:pt x="2517" y="1033"/>
                  <a:pt x="2384" y="1081"/>
                </a:cubicBezTo>
                <a:cubicBezTo>
                  <a:pt x="2245" y="1130"/>
                  <a:pt x="2100" y="1155"/>
                  <a:pt x="1953" y="1155"/>
                </a:cubicBezTo>
                <a:cubicBezTo>
                  <a:pt x="1700" y="1155"/>
                  <a:pt x="1455" y="1081"/>
                  <a:pt x="1245" y="942"/>
                </a:cubicBezTo>
                <a:cubicBezTo>
                  <a:pt x="1064" y="822"/>
                  <a:pt x="917" y="659"/>
                  <a:pt x="817" y="469"/>
                </a:cubicBezTo>
                <a:lnTo>
                  <a:pt x="1065" y="469"/>
                </a:lnTo>
                <a:cubicBezTo>
                  <a:pt x="1189" y="469"/>
                  <a:pt x="1290" y="368"/>
                  <a:pt x="1290" y="243"/>
                </a:cubicBezTo>
                <a:cubicBezTo>
                  <a:pt x="1290" y="119"/>
                  <a:pt x="1189" y="19"/>
                  <a:pt x="1065" y="19"/>
                </a:cubicBezTo>
                <a:lnTo>
                  <a:pt x="224" y="19"/>
                </a:lnTo>
                <a:cubicBezTo>
                  <a:pt x="100" y="19"/>
                  <a:pt x="0" y="119"/>
                  <a:pt x="0" y="243"/>
                </a:cubicBezTo>
                <a:lnTo>
                  <a:pt x="0" y="1095"/>
                </a:lnTo>
                <a:cubicBezTo>
                  <a:pt x="0" y="1220"/>
                  <a:pt x="100" y="1321"/>
                  <a:pt x="224" y="1321"/>
                </a:cubicBezTo>
                <a:close/>
              </a:path>
            </a:pathLst>
          </a:custGeom>
          <a:gradFill>
            <a:gsLst>
              <a:gs pos="0">
                <a:srgbClr val="4A63AE"/>
              </a:gs>
              <a:gs pos="100000">
                <a:srgbClr val="C07E36"/>
              </a:gs>
            </a:gsLst>
            <a:path path="circle">
              <a:fillToRect l="50000" t="10000" r="50000" b="90000"/>
            </a:path>
          </a:gradFill>
          <a:ln cap="flat">
            <a:noFill/>
            <a:prstDash val="solid"/>
          </a:ln>
        </p:spPr>
        <p:txBody>
          <a:bodyPr wrap="none" lIns="18000" tIns="18000" rIns="18000" bIns="1800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178280" y="3917520"/>
            <a:ext cx="1053360" cy="1404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27" h="3903">
                <a:moveTo>
                  <a:pt x="976" y="3903"/>
                </a:moveTo>
                <a:cubicBezTo>
                  <a:pt x="1515" y="3903"/>
                  <a:pt x="1951" y="3466"/>
                  <a:pt x="1951" y="2927"/>
                </a:cubicBezTo>
                <a:cubicBezTo>
                  <a:pt x="1951" y="2388"/>
                  <a:pt x="1515" y="1952"/>
                  <a:pt x="976" y="1952"/>
                </a:cubicBezTo>
                <a:cubicBezTo>
                  <a:pt x="437" y="1952"/>
                  <a:pt x="0" y="1515"/>
                  <a:pt x="0" y="976"/>
                </a:cubicBezTo>
                <a:cubicBezTo>
                  <a:pt x="0" y="437"/>
                  <a:pt x="437" y="0"/>
                  <a:pt x="976" y="0"/>
                </a:cubicBezTo>
                <a:cubicBezTo>
                  <a:pt x="2053" y="0"/>
                  <a:pt x="2927" y="874"/>
                  <a:pt x="2927" y="1952"/>
                </a:cubicBezTo>
                <a:cubicBezTo>
                  <a:pt x="2927" y="3030"/>
                  <a:pt x="2053" y="3903"/>
                  <a:pt x="976" y="3903"/>
                </a:cubicBezTo>
                <a:close/>
              </a:path>
            </a:pathLst>
          </a:custGeom>
          <a:gradFill>
            <a:gsLst>
              <a:gs pos="0">
                <a:srgbClr val="C07E36"/>
              </a:gs>
              <a:gs pos="100000">
                <a:srgbClr val="4A63AE"/>
              </a:gs>
            </a:gsLst>
            <a:path path="circle">
              <a:fillToRect l="50000" t="90000" r="50000" b="10000"/>
            </a:path>
          </a:gradFill>
          <a:ln cap="flat">
            <a:noFill/>
            <a:prstDash val="solid"/>
          </a:ln>
        </p:spPr>
        <p:txBody>
          <a:bodyPr wrap="none" lIns="18000" tIns="18000" rIns="18000" bIns="1800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26920" y="3917520"/>
            <a:ext cx="1053360" cy="1404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27" h="3903">
                <a:moveTo>
                  <a:pt x="1952" y="0"/>
                </a:moveTo>
                <a:cubicBezTo>
                  <a:pt x="1413" y="0"/>
                  <a:pt x="976" y="437"/>
                  <a:pt x="976" y="976"/>
                </a:cubicBezTo>
                <a:cubicBezTo>
                  <a:pt x="976" y="1515"/>
                  <a:pt x="1413" y="1952"/>
                  <a:pt x="1952" y="1952"/>
                </a:cubicBezTo>
                <a:cubicBezTo>
                  <a:pt x="2491" y="1952"/>
                  <a:pt x="2927" y="2388"/>
                  <a:pt x="2927" y="2927"/>
                </a:cubicBezTo>
                <a:cubicBezTo>
                  <a:pt x="2927" y="3466"/>
                  <a:pt x="2490" y="3903"/>
                  <a:pt x="1952" y="3903"/>
                </a:cubicBezTo>
                <a:cubicBezTo>
                  <a:pt x="874" y="3903"/>
                  <a:pt x="0" y="3030"/>
                  <a:pt x="0" y="1952"/>
                </a:cubicBezTo>
                <a:cubicBezTo>
                  <a:pt x="0" y="874"/>
                  <a:pt x="874" y="0"/>
                  <a:pt x="1952" y="0"/>
                </a:cubicBezTo>
                <a:close/>
              </a:path>
            </a:pathLst>
          </a:custGeom>
          <a:gradFill>
            <a:gsLst>
              <a:gs pos="0">
                <a:srgbClr val="4A63AE"/>
              </a:gs>
              <a:gs pos="100000">
                <a:srgbClr val="C07E36"/>
              </a:gs>
            </a:gsLst>
            <a:path path="circle">
              <a:fillToRect l="50000" t="10000" r="50000" b="90000"/>
            </a:path>
          </a:gradFill>
          <a:ln cap="flat">
            <a:noFill/>
            <a:prstDash val="solid"/>
          </a:ln>
        </p:spPr>
        <p:txBody>
          <a:bodyPr wrap="none" lIns="18000" tIns="18000" rIns="18000" bIns="1800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404360" y="4845600"/>
            <a:ext cx="250200" cy="250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697">
                <a:moveTo>
                  <a:pt x="696" y="349"/>
                </a:moveTo>
                <a:cubicBezTo>
                  <a:pt x="696" y="410"/>
                  <a:pt x="681" y="470"/>
                  <a:pt x="650" y="523"/>
                </a:cubicBezTo>
                <a:cubicBezTo>
                  <a:pt x="619" y="576"/>
                  <a:pt x="574" y="620"/>
                  <a:pt x="522" y="651"/>
                </a:cubicBezTo>
                <a:cubicBezTo>
                  <a:pt x="469" y="681"/>
                  <a:pt x="409" y="697"/>
                  <a:pt x="349" y="697"/>
                </a:cubicBezTo>
                <a:cubicBezTo>
                  <a:pt x="287" y="697"/>
                  <a:pt x="227" y="681"/>
                  <a:pt x="174" y="651"/>
                </a:cubicBezTo>
                <a:cubicBezTo>
                  <a:pt x="121" y="620"/>
                  <a:pt x="77" y="576"/>
                  <a:pt x="46" y="523"/>
                </a:cubicBezTo>
                <a:cubicBezTo>
                  <a:pt x="16" y="470"/>
                  <a:pt x="0" y="410"/>
                  <a:pt x="0" y="349"/>
                </a:cubicBezTo>
                <a:cubicBezTo>
                  <a:pt x="0" y="287"/>
                  <a:pt x="16" y="227"/>
                  <a:pt x="46" y="174"/>
                </a:cubicBezTo>
                <a:cubicBezTo>
                  <a:pt x="77" y="121"/>
                  <a:pt x="121" y="78"/>
                  <a:pt x="174" y="47"/>
                </a:cubicBezTo>
                <a:cubicBezTo>
                  <a:pt x="227" y="16"/>
                  <a:pt x="287" y="0"/>
                  <a:pt x="349" y="0"/>
                </a:cubicBezTo>
                <a:cubicBezTo>
                  <a:pt x="409" y="0"/>
                  <a:pt x="469" y="16"/>
                  <a:pt x="522" y="47"/>
                </a:cubicBezTo>
                <a:cubicBezTo>
                  <a:pt x="574" y="78"/>
                  <a:pt x="619" y="121"/>
                  <a:pt x="650" y="174"/>
                </a:cubicBezTo>
                <a:cubicBezTo>
                  <a:pt x="681" y="227"/>
                  <a:pt x="696" y="287"/>
                  <a:pt x="696" y="349"/>
                </a:cubicBezTo>
                <a:close/>
              </a:path>
            </a:pathLst>
          </a:custGeom>
          <a:solidFill>
            <a:srgbClr val="4A63AE"/>
          </a:solidFill>
          <a:ln cap="flat">
            <a:noFill/>
            <a:prstDash val="solid"/>
          </a:ln>
        </p:spPr>
        <p:txBody>
          <a:bodyPr wrap="none" lIns="18000" tIns="18000" rIns="18000" bIns="1800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404360" y="4143600"/>
            <a:ext cx="250200" cy="250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697">
                <a:moveTo>
                  <a:pt x="696" y="349"/>
                </a:moveTo>
                <a:cubicBezTo>
                  <a:pt x="696" y="410"/>
                  <a:pt x="681" y="470"/>
                  <a:pt x="650" y="523"/>
                </a:cubicBezTo>
                <a:cubicBezTo>
                  <a:pt x="619" y="576"/>
                  <a:pt x="574" y="619"/>
                  <a:pt x="522" y="650"/>
                </a:cubicBezTo>
                <a:cubicBezTo>
                  <a:pt x="469" y="681"/>
                  <a:pt x="409" y="697"/>
                  <a:pt x="349" y="697"/>
                </a:cubicBezTo>
                <a:cubicBezTo>
                  <a:pt x="287" y="697"/>
                  <a:pt x="227" y="681"/>
                  <a:pt x="174" y="650"/>
                </a:cubicBezTo>
                <a:cubicBezTo>
                  <a:pt x="121" y="619"/>
                  <a:pt x="77" y="576"/>
                  <a:pt x="46" y="523"/>
                </a:cubicBezTo>
                <a:cubicBezTo>
                  <a:pt x="16" y="470"/>
                  <a:pt x="0" y="410"/>
                  <a:pt x="0" y="349"/>
                </a:cubicBezTo>
                <a:cubicBezTo>
                  <a:pt x="0" y="287"/>
                  <a:pt x="16" y="227"/>
                  <a:pt x="46" y="174"/>
                </a:cubicBezTo>
                <a:cubicBezTo>
                  <a:pt x="77" y="121"/>
                  <a:pt x="121" y="77"/>
                  <a:pt x="174" y="46"/>
                </a:cubicBezTo>
                <a:cubicBezTo>
                  <a:pt x="227" y="16"/>
                  <a:pt x="287" y="0"/>
                  <a:pt x="349" y="0"/>
                </a:cubicBezTo>
                <a:cubicBezTo>
                  <a:pt x="409" y="0"/>
                  <a:pt x="469" y="16"/>
                  <a:pt x="522" y="46"/>
                </a:cubicBezTo>
                <a:cubicBezTo>
                  <a:pt x="574" y="77"/>
                  <a:pt x="619" y="121"/>
                  <a:pt x="650" y="174"/>
                </a:cubicBezTo>
                <a:cubicBezTo>
                  <a:pt x="681" y="227"/>
                  <a:pt x="696" y="287"/>
                  <a:pt x="696" y="349"/>
                </a:cubicBezTo>
                <a:close/>
              </a:path>
            </a:pathLst>
          </a:custGeom>
          <a:solidFill>
            <a:srgbClr val="C07E36"/>
          </a:solidFill>
          <a:ln cap="flat">
            <a:noFill/>
            <a:prstDash val="solid"/>
          </a:ln>
        </p:spPr>
        <p:txBody>
          <a:bodyPr wrap="none" lIns="18000" tIns="18000" rIns="18000" bIns="1800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46381"/>
              </p:ext>
            </p:extLst>
          </p:nvPr>
        </p:nvGraphicFramePr>
        <p:xfrm>
          <a:off x="3140505" y="1462200"/>
          <a:ext cx="3417840" cy="3139560"/>
        </p:xfrm>
        <a:graphic>
          <a:graphicData uri="http://schemas.openxmlformats.org/drawingml/2006/table">
            <a:tbl>
              <a:tblPr firstRow="1" bandRow="1"/>
              <a:tblGrid>
                <a:gridCol w="1688593">
                  <a:extLst>
                    <a:ext uri="{9D8B030D-6E8A-4147-A177-3AD203B41FA5}">
                      <a16:colId xmlns:a16="http://schemas.microsoft.com/office/drawing/2014/main" val="3032672442"/>
                    </a:ext>
                  </a:extLst>
                </a:gridCol>
                <a:gridCol w="1729247">
                  <a:extLst>
                    <a:ext uri="{9D8B030D-6E8A-4147-A177-3AD203B41FA5}">
                      <a16:colId xmlns:a16="http://schemas.microsoft.com/office/drawing/2014/main" val="3667835532"/>
                    </a:ext>
                  </a:extLst>
                </a:gridCol>
              </a:tblGrid>
              <a:tr h="34992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/>
                      </a:pPr>
                      <a:r>
                        <a:rPr lang="en-US" sz="1600" b="1" i="1" baseline="0">
                          <a:ln>
                            <a:noFill/>
                          </a:ln>
                          <a:solidFill>
                            <a:srgbClr val="4A63AE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Yang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 i="1">
                          <a:solidFill>
                            <a:srgbClr val="C07E36"/>
                          </a:solidFill>
                        </a:defRPr>
                      </a:pPr>
                      <a:r>
                        <a:rPr lang="en-US" sz="1600" b="1" i="1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Yin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041082"/>
                  </a:ext>
                </a:extLst>
              </a:tr>
              <a:tr h="35676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3D4866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Illuminant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Assombrissant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Arial" pitchFamily="2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922445"/>
                  </a:ext>
                </a:extLst>
              </a:tr>
              <a:tr h="23508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3D4866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Travail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Repos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604861"/>
                  </a:ext>
                </a:extLst>
              </a:tr>
              <a:tr h="22824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3D4866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Réchauffement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Refroidissement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46121"/>
                  </a:ext>
                </a:extLst>
              </a:tr>
              <a:tr h="35676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3D4866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Ascendant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Descendant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353960"/>
                  </a:ext>
                </a:extLst>
              </a:tr>
              <a:tr h="35676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3D4866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Dissipation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Matérialisation</a:t>
                      </a:r>
                      <a:endParaRPr lang="en-US" sz="1600" b="0" i="0" baseline="0">
                        <a:ln>
                          <a:noFill/>
                        </a:ln>
                        <a:solidFill>
                          <a:srgbClr val="755627"/>
                        </a:solidFill>
                        <a:latin typeface="Arial" pitchFamily="2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537279"/>
                  </a:ext>
                </a:extLst>
              </a:tr>
              <a:tr h="35676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3D4866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Diffusion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835456"/>
                  </a:ext>
                </a:extLst>
              </a:tr>
              <a:tr h="35676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3D4866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Croissance</a:t>
                      </a:r>
                      <a:endParaRPr lang="en-US" sz="1600" b="0" i="0" baseline="0">
                        <a:ln>
                          <a:noFill/>
                        </a:ln>
                        <a:solidFill>
                          <a:srgbClr val="755627"/>
                        </a:solidFill>
                        <a:latin typeface="Arial" pitchFamily="2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14029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3D4866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3D486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Expansion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Contraction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883212"/>
                  </a:ext>
                </a:extLst>
              </a:tr>
            </a:tbl>
          </a:graphicData>
        </a:graphic>
      </p:graphicFrame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18680" y="1764000"/>
            <a:ext cx="2857320" cy="28573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Frame1_1_2_4_ 8"/>
          <p:cNvSpPr txBox="1"/>
          <p:nvPr/>
        </p:nvSpPr>
        <p:spPr>
          <a:xfrm rot="5400000">
            <a:off x="8366892" y="3141132"/>
            <a:ext cx="2988000" cy="233735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anchor="b" anchorCtr="0" compatLnSpc="0">
            <a:noAutofit/>
          </a:bodyPr>
          <a:lstStyle/>
          <a:p>
            <a:pPr marL="194040" marR="0" lvl="0" indent="-1940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4040" algn="l"/>
                <a:tab pos="1108440" algn="l"/>
                <a:tab pos="2022840" algn="l"/>
                <a:tab pos="2937239" algn="l"/>
                <a:tab pos="3851640" algn="l"/>
                <a:tab pos="4766040" algn="l"/>
                <a:tab pos="5680439" algn="l"/>
                <a:tab pos="6594839" algn="l"/>
                <a:tab pos="7509240" algn="l"/>
                <a:tab pos="8423640" algn="l"/>
                <a:tab pos="9338040" algn="l"/>
                <a:tab pos="10252440" algn="l"/>
              </a:tabLst>
            </a:pP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« Sunset-Sunrise »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par Rick </a:t>
            </a:r>
            <a:r>
              <a:rPr lang="en-US" sz="10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Ilovar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2021 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  <a:hlinkClick r:id="rId4"/>
              </a:rPr>
              <a:t>sur Dribble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268BFEC-2F79-AB4A-83D3-90E94B68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genda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Penser les systèmes à travers les changements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1024199"/>
          </a:xfrm>
        </p:spPr>
        <p:txBody>
          <a:bodyPr/>
          <a:lstStyle/>
          <a:p>
            <a:pPr lvl="0"/>
            <a:r>
              <a:rPr lang="en-US" sz="3200"/>
              <a:t>Ordre du jour</a:t>
            </a:r>
          </a:p>
        </p:txBody>
      </p:sp>
      <p:sp>
        <p:nvSpPr>
          <p:cNvPr id="3" name="Freeform 2"/>
          <p:cNvSpPr/>
          <p:nvPr/>
        </p:nvSpPr>
        <p:spPr>
          <a:xfrm>
            <a:off x="288360" y="1296000"/>
            <a:ext cx="1835640" cy="33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square" lIns="108000" tIns="63000" rIns="108000" bIns="63000" anchor="ctr" anchorCtr="0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446265"/>
              </p:ext>
            </p:extLst>
          </p:nvPr>
        </p:nvGraphicFramePr>
        <p:xfrm>
          <a:off x="252000" y="905520"/>
          <a:ext cx="9528476" cy="4511040"/>
        </p:xfrm>
        <a:graphic>
          <a:graphicData uri="http://schemas.openxmlformats.org/drawingml/2006/table">
            <a:tbl>
              <a:tblPr firstRow="1" bandRow="1"/>
              <a:tblGrid>
                <a:gridCol w="1965906">
                  <a:extLst>
                    <a:ext uri="{9D8B030D-6E8A-4147-A177-3AD203B41FA5}">
                      <a16:colId xmlns:a16="http://schemas.microsoft.com/office/drawing/2014/main" val="408155363"/>
                    </a:ext>
                  </a:extLst>
                </a:gridCol>
                <a:gridCol w="595133">
                  <a:extLst>
                    <a:ext uri="{9D8B030D-6E8A-4147-A177-3AD203B41FA5}">
                      <a16:colId xmlns:a16="http://schemas.microsoft.com/office/drawing/2014/main" val="1202507772"/>
                    </a:ext>
                  </a:extLst>
                </a:gridCol>
                <a:gridCol w="1816920">
                  <a:extLst>
                    <a:ext uri="{9D8B030D-6E8A-4147-A177-3AD203B41FA5}">
                      <a16:colId xmlns:a16="http://schemas.microsoft.com/office/drawing/2014/main" val="1221783199"/>
                    </a:ext>
                  </a:extLst>
                </a:gridCol>
                <a:gridCol w="564480">
                  <a:extLst>
                    <a:ext uri="{9D8B030D-6E8A-4147-A177-3AD203B41FA5}">
                      <a16:colId xmlns:a16="http://schemas.microsoft.com/office/drawing/2014/main" val="1278201243"/>
                    </a:ext>
                  </a:extLst>
                </a:gridCol>
                <a:gridCol w="635040">
                  <a:extLst>
                    <a:ext uri="{9D8B030D-6E8A-4147-A177-3AD203B41FA5}">
                      <a16:colId xmlns:a16="http://schemas.microsoft.com/office/drawing/2014/main" val="3156593410"/>
                    </a:ext>
                  </a:extLst>
                </a:gridCol>
                <a:gridCol w="1860839">
                  <a:extLst>
                    <a:ext uri="{9D8B030D-6E8A-4147-A177-3AD203B41FA5}">
                      <a16:colId xmlns:a16="http://schemas.microsoft.com/office/drawing/2014/main" val="3333130520"/>
                    </a:ext>
                  </a:extLst>
                </a:gridCol>
                <a:gridCol w="687959">
                  <a:extLst>
                    <a:ext uri="{9D8B030D-6E8A-4147-A177-3AD203B41FA5}">
                      <a16:colId xmlns:a16="http://schemas.microsoft.com/office/drawing/2014/main" val="1143030512"/>
                    </a:ext>
                  </a:extLst>
                </a:gridCol>
                <a:gridCol w="1402199">
                  <a:extLst>
                    <a:ext uri="{9D8B030D-6E8A-4147-A177-3AD203B41FA5}">
                      <a16:colId xmlns:a16="http://schemas.microsoft.com/office/drawing/2014/main" val="2504323594"/>
                    </a:ext>
                  </a:extLst>
                </a:gridCol>
              </a:tblGrid>
              <a:tr h="285840"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:60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:80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:10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:60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741497"/>
                  </a:ext>
                </a:extLst>
              </a:tr>
              <a:tr h="534600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Présentation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II.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Atelier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III.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Atelier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IV.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Exposés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626331"/>
                  </a:ext>
                </a:extLst>
              </a:tr>
              <a:tr h="2719440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Bienvenue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La pensée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systémique</a:t>
                      </a: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</a:t>
                      </a: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apprentissage</a:t>
                      </a: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matière de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changements</a:t>
                      </a: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systémiques</a:t>
                      </a:r>
                      <a:endParaRPr lang="en-US" sz="1600" b="0" i="1" baseline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Les pratiques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d'apprentissage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par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l'action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moyeu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4 branches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Réunion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groupes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Connaître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l'intérieur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Influences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contextuelles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Diagnostiquer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troubles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rythmiques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:10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Pronostiquer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probabilités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Réorganiser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rythme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Réfléchir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sur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progrès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processus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pré-rétrospective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Échange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d’informations</a:t>
                      </a:r>
                      <a:b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(:10 par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équipe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612912"/>
                  </a:ext>
                </a:extLst>
              </a:tr>
              <a:tr h="565920">
                <a:tc gridSpan="8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D. </a:t>
                      </a:r>
                      <a:r>
                        <a:rPr lang="en-US" sz="16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Rétrospective</a:t>
                      </a:r>
                      <a:r>
                        <a:rPr lang="en-US" sz="16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post-atelier 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(devoirs)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Résumé (1 page) des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voies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envisagées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non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prises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actions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négocier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76523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cognizing contextural influ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E.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Reconnaître</a:t>
            </a:r>
            <a:r>
              <a:rPr lang="en-US" sz="1400" i="1" dirty="0"/>
              <a:t> les influences </a:t>
            </a:r>
            <a:r>
              <a:rPr lang="en-US" sz="1400" i="1" dirty="0" err="1"/>
              <a:t>contextuelles</a:t>
            </a:r>
            <a:r>
              <a:rPr lang="en-US" sz="1400" i="1" dirty="0"/>
              <a:t> (p. 1 de 4) ...</a:t>
            </a:r>
            <a:br>
              <a:rPr lang="en-US" dirty="0"/>
            </a:br>
            <a:r>
              <a:rPr lang="en-US" sz="2000" i="1" dirty="0"/>
              <a:t>La reconnaissance des influences </a:t>
            </a:r>
            <a:r>
              <a:rPr lang="en-US" sz="2000" i="1" dirty="0" err="1"/>
              <a:t>contextuelles</a:t>
            </a:r>
            <a:r>
              <a:rPr lang="en-US" sz="2000" i="1" dirty="0"/>
              <a:t> </a:t>
            </a:r>
            <a:r>
              <a:rPr lang="en-US" sz="2000" dirty="0" err="1"/>
              <a:t>donne</a:t>
            </a:r>
            <a:r>
              <a:rPr lang="en-US" sz="2000" dirty="0"/>
              <a:t> la </a:t>
            </a:r>
            <a:r>
              <a:rPr lang="en-US" sz="2000" dirty="0" err="1"/>
              <a:t>priorité</a:t>
            </a:r>
            <a:r>
              <a:rPr lang="en-US" sz="2000" dirty="0"/>
              <a:t> aux </a:t>
            </a:r>
            <a:r>
              <a:rPr lang="en-US" sz="2000" dirty="0" err="1"/>
              <a:t>préoccupations</a:t>
            </a:r>
            <a:r>
              <a:rPr lang="en-US" sz="2000" dirty="0"/>
              <a:t> avec et par les </a:t>
            </a:r>
            <a:r>
              <a:rPr lang="en-US" sz="2000" dirty="0" err="1"/>
              <a:t>rythmes</a:t>
            </a:r>
            <a:r>
              <a:rPr lang="en-US" sz="2000" dirty="0"/>
              <a:t> et les (non-)</a:t>
            </a:r>
            <a:r>
              <a:rPr lang="en-US" sz="2000" dirty="0" err="1"/>
              <a:t>changements</a:t>
            </a:r>
            <a:r>
              <a:rPr lang="en-US" sz="2000" dirty="0"/>
              <a:t> dans les </a:t>
            </a:r>
            <a:r>
              <a:rPr lang="en-US" sz="2000" dirty="0" err="1"/>
              <a:t>lignes</a:t>
            </a:r>
            <a:r>
              <a:rPr lang="en-US" sz="2000" dirty="0"/>
              <a:t> (de vie) co-</a:t>
            </a:r>
            <a:r>
              <a:rPr lang="en-US" sz="2000" dirty="0" err="1"/>
              <a:t>répondantes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7164"/>
              </p:ext>
            </p:extLst>
          </p:nvPr>
        </p:nvGraphicFramePr>
        <p:xfrm>
          <a:off x="187290" y="1413720"/>
          <a:ext cx="3898079" cy="3657600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3084914784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1693162446"/>
                    </a:ext>
                  </a:extLst>
                </a:gridCol>
              </a:tblGrid>
              <a:tr h="34992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</a:t>
                      </a:r>
                      <a:r>
                        <a:rPr lang="en-US" sz="18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d'orientation</a:t>
                      </a:r>
                      <a:endParaRPr lang="en-US" sz="1800" b="1" i="0" baseline="0" dirty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524970"/>
                  </a:ext>
                </a:extLst>
              </a:tr>
              <a:tr h="61884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(non-)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changements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dans le monde </a:t>
                      </a:r>
                      <a:b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liés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la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dysrythmie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960681"/>
                  </a:ext>
                </a:extLst>
              </a:tr>
              <a:tr h="103427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systèmes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d'influence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co-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répondants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et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sont-ils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étroitement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faiblement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interconnectés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699791"/>
                  </a:ext>
                </a:extLst>
              </a:tr>
              <a:tr h="103715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Quelles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tendances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matière de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d'accélération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décélération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dans les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systèmes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d'influence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devraient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persister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341323"/>
                  </a:ext>
                </a:extLst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>
            <a:off x="6424200" y="2749680"/>
            <a:ext cx="1605960" cy="910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  <a:effectLst>
            <a:outerShdw dist="50912" dir="2700000" algn="tl">
              <a:srgbClr val="808080"/>
            </a:outerShdw>
          </a:effectLst>
        </p:spPr>
        <p:txBody>
          <a:bodyPr vert="horz" wrap="none" lIns="95760" tIns="50760" rIns="95760" bIns="5076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0">
                <a:solidFill>
                  <a:srgbClr val="B74180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B74180"/>
                </a:solidFill>
                <a:latin typeface="Liberation Sans" pitchFamily="34"/>
                <a:ea typeface="Arial" pitchFamily="2"/>
                <a:cs typeface="Arial" pitchFamily="2"/>
              </a:rPr>
              <a:t>Connaître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0">
                <a:solidFill>
                  <a:srgbClr val="B74180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B74180"/>
                </a:solidFill>
                <a:latin typeface="Liberation Sans" pitchFamily="34"/>
                <a:ea typeface="Arial" pitchFamily="2"/>
                <a:cs typeface="Arial" pitchFamily="2"/>
              </a:rPr>
              <a:t>de l'intérieur</a:t>
            </a:r>
          </a:p>
        </p:txBody>
      </p:sp>
      <p:sp>
        <p:nvSpPr>
          <p:cNvPr id="5" name="Freeform 4"/>
          <p:cNvSpPr/>
          <p:nvPr/>
        </p:nvSpPr>
        <p:spPr>
          <a:xfrm>
            <a:off x="6416640" y="1633320"/>
            <a:ext cx="1606320" cy="909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 cap="flat">
            <a:solidFill>
              <a:srgbClr val="000000"/>
            </a:solidFill>
            <a:custDash>
              <a:ds d="800000" sp="800000"/>
            </a:custDash>
          </a:ln>
        </p:spPr>
        <p:txBody>
          <a:bodyPr vert="horz" wrap="none" lIns="95760" tIns="50760" rIns="95760" bIns="5076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1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Reconnaître</a:t>
            </a:r>
            <a:br>
              <a:rPr lang="en-US" sz="1600" b="1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600" b="1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les influences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1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contextuelles</a:t>
            </a:r>
            <a:endParaRPr lang="en-US" sz="1600" b="1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417000" y="3874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 cap="flat">
            <a:solidFill>
              <a:srgbClr val="000000"/>
            </a:solidFill>
            <a:custDash>
              <a:ds d="800000" sp="800000"/>
            </a:custDash>
          </a:ln>
          <a:effectLst>
            <a:outerShdw dist="53966" dir="2700000" algn="tl">
              <a:srgbClr val="808080"/>
            </a:outerShdw>
          </a:effectLst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Pronostic</a:t>
            </a:r>
            <a:endParaRPr lang="en-US" sz="1600" b="0" i="0" baseline="0" dirty="0">
              <a:ln>
                <a:noFill/>
              </a:ln>
              <a:solidFill>
                <a:srgbClr val="FFFFFF"/>
              </a:solidFill>
              <a:latin typeface="Liberation Sans" pitchFamily="34"/>
              <a:ea typeface="Arial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probabilités</a:t>
            </a:r>
            <a:endParaRPr lang="en-US" sz="1600" b="0" i="0" baseline="0" dirty="0">
              <a:ln>
                <a:noFill/>
              </a:ln>
              <a:solidFill>
                <a:srgbClr val="FFFFF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85319" y="2749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  <a:effectLst>
            <a:outerShdw dist="50912" dir="2700000" algn="tl">
              <a:srgbClr val="808080"/>
            </a:outerShdw>
          </a:effectLst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Réordonnancement</a:t>
            </a:r>
            <a:endParaRPr lang="en-US" sz="1600" b="0" i="0" baseline="0" dirty="0">
              <a:ln>
                <a:noFill/>
              </a:ln>
              <a:solidFill>
                <a:srgbClr val="FFFFFF"/>
              </a:solidFill>
              <a:latin typeface="Liberation Sans" pitchFamily="34"/>
              <a:ea typeface="Arial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rythme</a:t>
            </a:r>
            <a:r>
              <a:rPr lang="en-US" sz="1600" b="0" i="0" baseline="0" dirty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 de travail</a:t>
            </a:r>
          </a:p>
        </p:txBody>
      </p:sp>
      <p:cxnSp>
        <p:nvCxnSpPr>
          <p:cNvPr id="8" name="Straight Arrow Connector 7"/>
          <p:cNvCxnSpPr>
            <a:stCxn id="5" idx="8"/>
            <a:endCxn id="4" idx="4"/>
          </p:cNvCxnSpPr>
          <p:nvPr/>
        </p:nvCxnSpPr>
        <p:spPr>
          <a:xfrm>
            <a:off x="7219800" y="2542320"/>
            <a:ext cx="7380" cy="20736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9" name="Straight Arrow Connector 8"/>
          <p:cNvCxnSpPr>
            <a:stCxn id="12" idx="6"/>
            <a:endCxn id="4" idx="10"/>
          </p:cNvCxnSpPr>
          <p:nvPr/>
        </p:nvCxnSpPr>
        <p:spPr>
          <a:xfrm flipH="1">
            <a:off x="8030160" y="3204719"/>
            <a:ext cx="196920" cy="181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0" name="Straight Arrow Connector 9"/>
          <p:cNvCxnSpPr>
            <a:cxnSpLocks/>
            <a:stCxn id="7" idx="10"/>
            <a:endCxn id="4" idx="6"/>
          </p:cNvCxnSpPr>
          <p:nvPr/>
        </p:nvCxnSpPr>
        <p:spPr>
          <a:xfrm>
            <a:off x="6190919" y="3204719"/>
            <a:ext cx="233281" cy="181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1" name="Straight Arrow Connector 10"/>
          <p:cNvCxnSpPr>
            <a:stCxn id="6" idx="4"/>
            <a:endCxn id="4" idx="8"/>
          </p:cNvCxnSpPr>
          <p:nvPr/>
        </p:nvCxnSpPr>
        <p:spPr>
          <a:xfrm flipV="1">
            <a:off x="7219800" y="3660120"/>
            <a:ext cx="7380" cy="214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2" name="Freeform 11"/>
          <p:cNvSpPr/>
          <p:nvPr/>
        </p:nvSpPr>
        <p:spPr>
          <a:xfrm>
            <a:off x="8227080" y="2749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 dirty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Diagnostic de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rythmique</a:t>
            </a:r>
            <a:br>
              <a:rPr lang="en-US" sz="1600" b="0" i="0" baseline="0" dirty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600" b="0" i="0" baseline="0" dirty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des troubles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65074352-DA5F-3D46-8AE6-B750BE1B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1, Recognizing contextural influ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E.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Reconnaître</a:t>
            </a:r>
            <a:r>
              <a:rPr lang="en-US" sz="1400" i="1" dirty="0"/>
              <a:t> les influences </a:t>
            </a:r>
            <a:r>
              <a:rPr lang="en-US" sz="1400" i="1" dirty="0" err="1"/>
              <a:t>contextuelles</a:t>
            </a:r>
            <a:r>
              <a:rPr lang="en-US" sz="1400" i="1" dirty="0"/>
              <a:t> (p. 2 de 4) ...</a:t>
            </a:r>
            <a:br>
              <a:rPr lang="en-US" dirty="0"/>
            </a:br>
            <a:r>
              <a:rPr lang="en-US" sz="2000" i="1" dirty="0" err="1"/>
              <a:t>Reconnaître</a:t>
            </a:r>
            <a:r>
              <a:rPr lang="en-US" sz="2000" i="1" dirty="0"/>
              <a:t> les influences </a:t>
            </a:r>
            <a:r>
              <a:rPr lang="en-US" sz="2000" i="1" dirty="0" err="1"/>
              <a:t>contextuelles</a:t>
            </a:r>
            <a:r>
              <a:rPr lang="en-US" sz="2000" dirty="0"/>
              <a:t>, </a:t>
            </a:r>
            <a:r>
              <a:rPr lang="en-US" sz="2000" dirty="0" err="1"/>
              <a:t>exemple</a:t>
            </a:r>
            <a:r>
              <a:rPr lang="en-US" sz="2000" dirty="0"/>
              <a:t> 1 : </a:t>
            </a:r>
            <a:r>
              <a:rPr lang="en-US" sz="2000" dirty="0" err="1"/>
              <a:t>Réfléchissez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l’impact</a:t>
            </a:r>
            <a:r>
              <a:rPr lang="en-US" sz="2000" dirty="0"/>
              <a:t> du passage au </a:t>
            </a:r>
            <a:r>
              <a:rPr lang="en-US" sz="2000" dirty="0" err="1"/>
              <a:t>télétravail</a:t>
            </a:r>
            <a:r>
              <a:rPr lang="en-US" sz="2000" dirty="0"/>
              <a:t> sur la vie (</a:t>
            </a:r>
            <a:r>
              <a:rPr lang="en-US" sz="2000" dirty="0" err="1"/>
              <a:t>familiale</a:t>
            </a:r>
            <a:r>
              <a:rPr lang="en-US" sz="2000" dirty="0"/>
              <a:t>) </a:t>
            </a:r>
            <a:r>
              <a:rPr lang="en-US" sz="2000" dirty="0" err="1"/>
              <a:t>lors</a:t>
            </a:r>
            <a:r>
              <a:rPr lang="en-US" sz="2000" dirty="0"/>
              <a:t> de la </a:t>
            </a:r>
            <a:r>
              <a:rPr lang="en-US" sz="2000" dirty="0" err="1"/>
              <a:t>pandémie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42893"/>
              </p:ext>
            </p:extLst>
          </p:nvPr>
        </p:nvGraphicFramePr>
        <p:xfrm>
          <a:off x="214200" y="1204559"/>
          <a:ext cx="9677879" cy="3474720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2263736470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666146537"/>
                    </a:ext>
                  </a:extLst>
                </a:gridCol>
                <a:gridCol w="5779800">
                  <a:extLst>
                    <a:ext uri="{9D8B030D-6E8A-4147-A177-3AD203B41FA5}">
                      <a16:colId xmlns:a16="http://schemas.microsoft.com/office/drawing/2014/main" val="1906108522"/>
                    </a:ext>
                  </a:extLst>
                </a:gridCol>
              </a:tblGrid>
              <a:tr h="34992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7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d'orientation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C07E36"/>
                          </a:solidFill>
                          <a:latin typeface="Liberation Sans" pitchFamily="34"/>
                        </a:defRPr>
                      </a:pPr>
                      <a:r>
                        <a:rPr lang="en-US" sz="17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Reconnaître les influences contextuelles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276581"/>
                  </a:ext>
                </a:extLst>
              </a:tr>
              <a:tr h="61884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7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rythmes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(non-)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changements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dans le monde </a:t>
                      </a:r>
                      <a:b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liés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la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dysrythmie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Taux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contagion 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Liberation Sans" pitchFamily="34"/>
                          <a:cs typeface="Liberation Sans" pitchFamily="34"/>
                        </a:rPr>
                        <a:t>↑↓ dans les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Liberation Sans" pitchFamily="34"/>
                          <a:cs typeface="Liberation Sans" pitchFamily="34"/>
                        </a:rPr>
                        <a:t>établissements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Liberation Sans" pitchFamily="34"/>
                          <a:cs typeface="Liberation Sans" pitchFamily="34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Liberation Sans" pitchFamily="34"/>
                          <a:cs typeface="Liberation Sans" pitchFamily="34"/>
                        </a:rPr>
                        <a:t>médicaux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Liberation Sans" pitchFamily="34"/>
                          <a:cs typeface="Liberation Sans" pitchFamily="34"/>
                        </a:rPr>
                        <a:t>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Fermeture/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réouverture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des écoles par le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gouvernement</a:t>
                      </a:r>
                      <a:endParaRPr lang="en-US" sz="17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Disponibilité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du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vaccin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par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région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âge</a:t>
                      </a:r>
                      <a:endParaRPr lang="en-US" sz="17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551303"/>
                  </a:ext>
                </a:extLst>
              </a:tr>
              <a:tr h="103427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7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systèmes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d'influence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co-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répondants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et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sont-ils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étroitement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faiblement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interconnectés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Influences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modérément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correlées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: 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Normes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sur les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risques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d'exposition</a:t>
                      </a:r>
                      <a:endParaRPr lang="en-US" sz="17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Disponibilité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des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équipements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essentiels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/ non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essentiels</a:t>
                      </a:r>
                      <a:endParaRPr lang="en-US" sz="17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Subventions et pardons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offerts</a:t>
                      </a:r>
                      <a:endParaRPr lang="en-US" sz="17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387261"/>
                  </a:ext>
                </a:extLst>
              </a:tr>
              <a:tr h="103715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7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Quelles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tendances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matière de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rythme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d'accélération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décélération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dans les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systèmes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d'influence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devraient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persister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Les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responsables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la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santé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publique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surveillent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pics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Fatigue, vie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temps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d’endémie</a:t>
                      </a:r>
                      <a:endParaRPr lang="en-US" sz="17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Acceptabilité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sociale</a:t>
                      </a:r>
                      <a:r>
                        <a:rPr lang="en-US" sz="17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du travail non </a:t>
                      </a:r>
                      <a:r>
                        <a:rPr lang="en-US" sz="17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supervisé</a:t>
                      </a:r>
                      <a:endParaRPr lang="en-US" sz="17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28686"/>
                  </a:ext>
                </a:extLst>
              </a:tr>
            </a:tbl>
          </a:graphicData>
        </a:graphic>
      </p:graphicFrame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B4C9861-6556-4A44-BC70-0D47CA9B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2, Recognizing contextural influ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E.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Reconnaître</a:t>
            </a:r>
            <a:r>
              <a:rPr lang="en-US" sz="1400" i="1" dirty="0"/>
              <a:t> les influences </a:t>
            </a:r>
            <a:r>
              <a:rPr lang="en-US" sz="1400" i="1" dirty="0" err="1"/>
              <a:t>contextuelles</a:t>
            </a:r>
            <a:r>
              <a:rPr lang="en-US" sz="1400" i="1" dirty="0"/>
              <a:t> (p. 3 de 4) ...</a:t>
            </a:r>
            <a:br>
              <a:rPr lang="en-US" dirty="0"/>
            </a:br>
            <a:r>
              <a:rPr lang="en-US" sz="2000" i="1" dirty="0" err="1"/>
              <a:t>Reconnaître</a:t>
            </a:r>
            <a:r>
              <a:rPr lang="en-US" sz="2000" i="1" dirty="0"/>
              <a:t> les influences </a:t>
            </a:r>
            <a:r>
              <a:rPr lang="en-US" sz="2000" i="1" dirty="0" err="1"/>
              <a:t>contextuelles</a:t>
            </a:r>
            <a:r>
              <a:rPr lang="en-US" sz="2000" dirty="0"/>
              <a:t>, </a:t>
            </a:r>
            <a:r>
              <a:rPr lang="en-US" sz="2000" dirty="0" err="1"/>
              <a:t>exemple</a:t>
            </a:r>
            <a:r>
              <a:rPr lang="en-US" sz="2000" dirty="0"/>
              <a:t> 2 : </a:t>
            </a:r>
            <a:r>
              <a:rPr lang="en-US" sz="2000" dirty="0" err="1"/>
              <a:t>Réfléchissez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l’impact</a:t>
            </a:r>
            <a:r>
              <a:rPr lang="en-US" sz="2000" dirty="0"/>
              <a:t> du passage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application </a:t>
            </a:r>
            <a:r>
              <a:rPr lang="en-US" sz="2000" dirty="0" err="1"/>
              <a:t>logicielle</a:t>
            </a:r>
            <a:r>
              <a:rPr lang="en-US" sz="2000" dirty="0"/>
              <a:t> pour le </a:t>
            </a:r>
            <a:r>
              <a:rPr lang="en-US" sz="2000" dirty="0" err="1"/>
              <a:t>suivi</a:t>
            </a:r>
            <a:r>
              <a:rPr lang="en-US" sz="2000" dirty="0"/>
              <a:t> des vaccinations sur le lieu de travail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414020"/>
              </p:ext>
            </p:extLst>
          </p:nvPr>
        </p:nvGraphicFramePr>
        <p:xfrm>
          <a:off x="201060" y="1398300"/>
          <a:ext cx="9677879" cy="3688080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2698090027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3127572416"/>
                    </a:ext>
                  </a:extLst>
                </a:gridCol>
                <a:gridCol w="5779800">
                  <a:extLst>
                    <a:ext uri="{9D8B030D-6E8A-4147-A177-3AD203B41FA5}">
                      <a16:colId xmlns:a16="http://schemas.microsoft.com/office/drawing/2014/main" val="2613328637"/>
                    </a:ext>
                  </a:extLst>
                </a:gridCol>
              </a:tblGrid>
              <a:tr h="34992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0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d'orientation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C07E36"/>
                          </a:solidFill>
                          <a:latin typeface="Liberation Sans" pitchFamily="34"/>
                        </a:defRPr>
                      </a:pPr>
                      <a:r>
                        <a:rPr lang="en-US" sz="20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Reconnaître les influences contextuelles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570801"/>
                  </a:ext>
                </a:extLst>
              </a:tr>
              <a:tr h="61884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(non-)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changements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dans le monde </a:t>
                      </a:r>
                      <a:b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liés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la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dysrythmie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Baisse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visites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clients dans les petits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commerces</a:t>
                      </a:r>
                      <a:endParaRPr lang="en-US" sz="18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Non-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traçabilité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individus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contagieux</a:t>
                      </a:r>
                      <a:endParaRPr lang="en-US" sz="18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763732"/>
                  </a:ext>
                </a:extLst>
              </a:tr>
              <a:tr h="103427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systèmes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d'influence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co-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répondants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et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sont-ils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étroitement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faiblement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interconnectés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Corrélés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manière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lâche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: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Adoption des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téléphones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intelligents</a:t>
                      </a:r>
                      <a:endParaRPr lang="en-US" sz="18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Documentation des vaccinations par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voie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électronique</a:t>
                      </a:r>
                      <a:endParaRPr lang="en-US" sz="18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Juridictions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sur les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données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concernant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citoyens</a:t>
                      </a:r>
                      <a:endParaRPr lang="en-US" sz="18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42359"/>
                  </a:ext>
                </a:extLst>
              </a:tr>
              <a:tr h="103715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Quelles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tendances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matière de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d'accélération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décélération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dans les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systèmes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d'influence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devraient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persister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Persistance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la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pandémie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endémie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rejet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des retours aux fermetures de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commerces</a:t>
                      </a:r>
                      <a:endParaRPr lang="en-US" sz="18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752013"/>
                  </a:ext>
                </a:extLst>
              </a:tr>
            </a:tbl>
          </a:graphicData>
        </a:graphic>
      </p:graphicFrame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399394F-B718-3E44-B0D0-C400AF27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int, Recognizing contextural influ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dirty="0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1219680"/>
          </a:xfrm>
        </p:spPr>
        <p:txBody>
          <a:bodyPr/>
          <a:lstStyle/>
          <a:p>
            <a:pPr lvl="0"/>
            <a:r>
              <a:rPr lang="en-US" sz="1400" i="1" dirty="0"/>
              <a:t>E.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Reconnaître</a:t>
            </a:r>
            <a:r>
              <a:rPr lang="en-US" sz="1400" i="1" dirty="0"/>
              <a:t> les influences </a:t>
            </a:r>
            <a:r>
              <a:rPr lang="en-US" sz="1400" i="1" dirty="0" err="1"/>
              <a:t>contextuelles</a:t>
            </a:r>
            <a:r>
              <a:rPr lang="en-US" sz="1400" i="1" dirty="0"/>
              <a:t> (p. 4 de 4) ...</a:t>
            </a:r>
            <a:br>
              <a:rPr lang="en-US" dirty="0"/>
            </a:br>
            <a:r>
              <a:rPr lang="en-US" sz="1800" i="1" dirty="0" err="1"/>
              <a:t>Reconnaître</a:t>
            </a:r>
            <a:r>
              <a:rPr lang="en-US" sz="1800" i="1" dirty="0"/>
              <a:t> les influences </a:t>
            </a:r>
            <a:r>
              <a:rPr lang="en-US" sz="1800" i="1" dirty="0" err="1"/>
              <a:t>contextuelles</a:t>
            </a:r>
            <a:r>
              <a:rPr lang="en-US" sz="1800" i="1" dirty="0"/>
              <a:t> </a:t>
            </a:r>
            <a:r>
              <a:rPr lang="en-US" sz="1800" dirty="0"/>
              <a:t>: Les </a:t>
            </a:r>
            <a:r>
              <a:rPr lang="en-US" sz="1800" dirty="0" err="1"/>
              <a:t>changements</a:t>
            </a:r>
            <a:r>
              <a:rPr lang="en-US" sz="1800" dirty="0"/>
              <a:t> </a:t>
            </a:r>
            <a:r>
              <a:rPr lang="en-US" sz="1800" dirty="0" err="1"/>
              <a:t>simultanés</a:t>
            </a:r>
            <a:r>
              <a:rPr lang="en-US" sz="1800" dirty="0"/>
              <a:t> dans le temps et </a:t>
            </a:r>
            <a:r>
              <a:rPr lang="en-US" sz="1800" dirty="0" err="1"/>
              <a:t>l'espace</a:t>
            </a:r>
            <a:r>
              <a:rPr lang="en-US" sz="1800" dirty="0"/>
              <a:t> </a:t>
            </a:r>
            <a:r>
              <a:rPr lang="en-US" sz="1800" dirty="0" err="1"/>
              <a:t>peuvent</a:t>
            </a:r>
            <a:r>
              <a:rPr lang="en-US" sz="1800" dirty="0"/>
              <a:t> </a:t>
            </a:r>
            <a:r>
              <a:rPr lang="en-US" sz="1800" dirty="0" err="1"/>
              <a:t>être</a:t>
            </a:r>
            <a:r>
              <a:rPr lang="en-US" sz="1800" dirty="0"/>
              <a:t> </a:t>
            </a:r>
            <a:r>
              <a:rPr lang="en-US" sz="1800" dirty="0" err="1"/>
              <a:t>considérés</a:t>
            </a:r>
            <a:r>
              <a:rPr lang="en-US" sz="1800" dirty="0"/>
              <a:t> </a:t>
            </a:r>
            <a:r>
              <a:rPr lang="en-US" sz="1800" dirty="0" err="1"/>
              <a:t>comme</a:t>
            </a:r>
            <a:r>
              <a:rPr lang="en-US" sz="1800" dirty="0"/>
              <a:t> (</a:t>
            </a:r>
            <a:r>
              <a:rPr lang="en-US" sz="1800" dirty="0" err="1"/>
              <a:t>i</a:t>
            </a:r>
            <a:r>
              <a:rPr lang="en-US" sz="1800" dirty="0"/>
              <a:t>) </a:t>
            </a:r>
            <a:r>
              <a:rPr lang="en-US" sz="1800" i="1" dirty="0" err="1"/>
              <a:t>à</a:t>
            </a:r>
            <a:r>
              <a:rPr lang="en-US" sz="1800" i="1" dirty="0"/>
              <a:t> </a:t>
            </a:r>
            <a:r>
              <a:rPr lang="en-US" sz="1800" i="1" dirty="0" err="1"/>
              <a:t>portée</a:t>
            </a:r>
            <a:r>
              <a:rPr lang="en-US" sz="1800" i="1" dirty="0"/>
              <a:t> de main </a:t>
            </a:r>
            <a:r>
              <a:rPr lang="en-US" sz="1800" dirty="0" err="1"/>
              <a:t>lors</a:t>
            </a:r>
            <a:r>
              <a:rPr lang="en-US" sz="1800" dirty="0"/>
              <a:t> </a:t>
            </a:r>
            <a:r>
              <a:rPr lang="en-US" sz="1800" dirty="0" err="1"/>
              <a:t>d’une</a:t>
            </a:r>
            <a:r>
              <a:rPr lang="en-US" sz="1800" dirty="0"/>
              <a:t> participation </a:t>
            </a:r>
            <a:r>
              <a:rPr lang="en-US" sz="1800" dirty="0" err="1"/>
              <a:t>directe</a:t>
            </a:r>
            <a:r>
              <a:rPr lang="en-US" sz="1800" dirty="0"/>
              <a:t>, et/</a:t>
            </a:r>
            <a:r>
              <a:rPr lang="en-US" sz="1800" dirty="0" err="1"/>
              <a:t>ou</a:t>
            </a:r>
            <a:r>
              <a:rPr lang="en-US" sz="1800" dirty="0"/>
              <a:t> (ii) </a:t>
            </a:r>
            <a:r>
              <a:rPr lang="en-US" sz="1800" dirty="0" err="1"/>
              <a:t>à</a:t>
            </a:r>
            <a:r>
              <a:rPr lang="en-US" sz="1800" dirty="0"/>
              <a:t> </a:t>
            </a:r>
            <a:r>
              <a:rPr lang="en-US" sz="1800" i="1" dirty="0"/>
              <a:t>distance </a:t>
            </a:r>
            <a:r>
              <a:rPr lang="en-US" sz="1800" dirty="0" err="1"/>
              <a:t>lors</a:t>
            </a:r>
            <a:r>
              <a:rPr lang="en-US" sz="1800" dirty="0"/>
              <a:t> </a:t>
            </a:r>
            <a:r>
              <a:rPr lang="en-US" sz="1800" dirty="0" err="1"/>
              <a:t>d’une</a:t>
            </a:r>
            <a:r>
              <a:rPr lang="en-US" sz="1800" dirty="0"/>
              <a:t> participation par le </a:t>
            </a:r>
            <a:r>
              <a:rPr lang="en-US" sz="1800" dirty="0" err="1"/>
              <a:t>biais</a:t>
            </a:r>
            <a:r>
              <a:rPr lang="en-US" sz="1800" dirty="0"/>
              <a:t> </a:t>
            </a:r>
            <a:r>
              <a:rPr lang="en-US" sz="1800" dirty="0" err="1"/>
              <a:t>d'intermédiaires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70720" y="1549439"/>
          <a:ext cx="8459280" cy="3413880"/>
        </p:xfrm>
        <a:graphic>
          <a:graphicData uri="http://schemas.openxmlformats.org/drawingml/2006/table">
            <a:tbl>
              <a:tblPr firstRow="1" bandRow="1"/>
              <a:tblGrid>
                <a:gridCol w="4228200">
                  <a:extLst>
                    <a:ext uri="{9D8B030D-6E8A-4147-A177-3AD203B41FA5}">
                      <a16:colId xmlns:a16="http://schemas.microsoft.com/office/drawing/2014/main" val="2945973058"/>
                    </a:ext>
                  </a:extLst>
                </a:gridCol>
                <a:gridCol w="4231080">
                  <a:extLst>
                    <a:ext uri="{9D8B030D-6E8A-4147-A177-3AD203B41FA5}">
                      <a16:colId xmlns:a16="http://schemas.microsoft.com/office/drawing/2014/main" val="218251897"/>
                    </a:ext>
                  </a:extLst>
                </a:gridCol>
              </a:tblGrid>
              <a:tr h="1705680"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8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8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168095"/>
                  </a:ext>
                </a:extLst>
              </a:tr>
              <a:tr h="1708200"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8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800" b="0" i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378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75400" y="4973400"/>
            <a:ext cx="1210680" cy="31968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Urgent</a:t>
            </a:r>
            <a:endParaRPr lang="en-US" sz="2000" b="0" i="1" baseline="0" dirty="0">
              <a:ln>
                <a:noFill/>
              </a:ln>
              <a:solidFill>
                <a:srgbClr val="C07E36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1840" y="4973400"/>
            <a:ext cx="1740600" cy="31968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Important</a:t>
            </a:r>
            <a:endParaRPr lang="en-US" sz="2000" b="0" i="1" baseline="0" dirty="0">
              <a:ln>
                <a:noFill/>
              </a:ln>
              <a:solidFill>
                <a:srgbClr val="C07E36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00" y="1553399"/>
            <a:ext cx="1036800" cy="31968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Distant</a:t>
            </a:r>
            <a:endParaRPr lang="en-US" sz="2000" b="0" i="1" baseline="0" dirty="0">
              <a:ln>
                <a:noFill/>
              </a:ln>
              <a:solidFill>
                <a:srgbClr val="C07E36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000" y="4613400"/>
            <a:ext cx="946800" cy="31968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Local</a:t>
            </a:r>
            <a:endParaRPr lang="en-US" sz="2000" b="0" i="1" baseline="0" dirty="0">
              <a:ln>
                <a:noFill/>
              </a:ln>
              <a:solidFill>
                <a:srgbClr val="C07E36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0000" y="4581719"/>
            <a:ext cx="4168800" cy="31968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Programmer des </a:t>
            </a:r>
            <a:r>
              <a:rPr lang="en-US" sz="16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cliniques</a:t>
            </a:r>
            <a:r>
              <a:rPr lang="en-US" sz="16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de quartier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0000" y="1562040"/>
            <a:ext cx="4168800" cy="31968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Organiser</a:t>
            </a:r>
            <a:r>
              <a:rPr lang="en-US" sz="16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les </a:t>
            </a:r>
            <a:r>
              <a:rPr lang="en-US" sz="16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équipes</a:t>
            </a:r>
            <a:r>
              <a:rPr lang="en-US" sz="16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du bloc </a:t>
            </a:r>
            <a:r>
              <a:rPr lang="en-US" sz="16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opératoire</a:t>
            </a:r>
            <a:endParaRPr lang="en-US" sz="1600" b="0" i="0" baseline="0" dirty="0">
              <a:ln>
                <a:noFill/>
              </a:ln>
              <a:solidFill>
                <a:srgbClr val="755627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5760" y="4617720"/>
            <a:ext cx="4134240" cy="31968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Convoquer</a:t>
            </a:r>
            <a:r>
              <a:rPr lang="en-US" sz="16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les </a:t>
            </a:r>
            <a:r>
              <a:rPr lang="en-US" sz="1600" dirty="0" err="1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médecins</a:t>
            </a:r>
            <a:r>
              <a:rPr lang="en-US" sz="16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de guerre</a:t>
            </a:r>
            <a:endParaRPr lang="en-US" sz="1600" b="0" i="0" baseline="0" dirty="0">
              <a:ln>
                <a:noFill/>
              </a:ln>
              <a:solidFill>
                <a:srgbClr val="755627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5760" y="1562040"/>
            <a:ext cx="4134240" cy="31968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Accélérer</a:t>
            </a:r>
            <a:r>
              <a:rPr lang="en-US" sz="16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les urgences </a:t>
            </a:r>
            <a:r>
              <a:rPr lang="en-US" sz="16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traumatiques</a:t>
            </a:r>
            <a:endParaRPr lang="en-US" sz="1600" b="0" i="0" baseline="0" dirty="0">
              <a:ln>
                <a:noFill/>
              </a:ln>
              <a:solidFill>
                <a:srgbClr val="755627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1936800" y="2073600"/>
            <a:ext cx="1080000" cy="360000"/>
          </a:xfrm>
          <a:prstGeom prst="line">
            <a:avLst/>
          </a:prstGeom>
          <a:noFill/>
          <a:ln w="36000">
            <a:solidFill>
              <a:srgbClr val="B74180"/>
            </a:solidFill>
            <a:prstDash val="solid"/>
            <a:headEnd type="arrow"/>
            <a:tailEnd type="arrow"/>
          </a:ln>
        </p:spPr>
        <p:txBody>
          <a:bodyPr wrap="none" lIns="35640" tIns="35640" rIns="35640" bIns="3564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V="1">
            <a:off x="2260800" y="3816000"/>
            <a:ext cx="1076759" cy="453600"/>
          </a:xfrm>
          <a:prstGeom prst="line">
            <a:avLst/>
          </a:prstGeom>
          <a:noFill/>
          <a:ln w="36000">
            <a:solidFill>
              <a:srgbClr val="B74180"/>
            </a:solidFill>
            <a:prstDash val="solid"/>
            <a:headEnd type="arrow"/>
            <a:tailEnd type="arrow"/>
          </a:ln>
        </p:spPr>
        <p:txBody>
          <a:bodyPr wrap="none" lIns="35640" tIns="35640" rIns="35640" bIns="3564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6505560" y="4233600"/>
            <a:ext cx="1155239" cy="14400"/>
          </a:xfrm>
          <a:prstGeom prst="line">
            <a:avLst/>
          </a:prstGeom>
          <a:noFill/>
          <a:ln w="36000">
            <a:solidFill>
              <a:srgbClr val="B74180"/>
            </a:solidFill>
            <a:prstDash val="solid"/>
            <a:headEnd type="arrow"/>
            <a:tailEnd type="arrow"/>
          </a:ln>
        </p:spPr>
        <p:txBody>
          <a:bodyPr wrap="none" lIns="35640" tIns="35640" rIns="35640" bIns="3564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4E7A8441-8063-3548-B5FF-3ED60EF8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agnosing rhythmic dis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91359"/>
          </a:xfrm>
        </p:spPr>
        <p:txBody>
          <a:bodyPr/>
          <a:lstStyle/>
          <a:p>
            <a:pPr lvl="0"/>
            <a:r>
              <a:rPr lang="en-US" sz="1400" i="1" dirty="0"/>
              <a:t>F.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Diagnostiquer</a:t>
            </a:r>
            <a:r>
              <a:rPr lang="en-US" sz="1400" i="1" dirty="0"/>
              <a:t> les troubles </a:t>
            </a:r>
            <a:r>
              <a:rPr lang="en-US" sz="1400" i="1" dirty="0" err="1"/>
              <a:t>rythmiques</a:t>
            </a:r>
            <a:r>
              <a:rPr lang="en-US" sz="1400" i="1" dirty="0"/>
              <a:t> (p. 1 de 5) ...</a:t>
            </a:r>
            <a:br>
              <a:rPr lang="en-US" dirty="0"/>
            </a:br>
            <a:r>
              <a:rPr lang="en-US" sz="2000" i="1" dirty="0"/>
              <a:t>Le diagnostic des troubles </a:t>
            </a:r>
            <a:r>
              <a:rPr lang="en-US" sz="2000" i="1" dirty="0" err="1"/>
              <a:t>rythmiques</a:t>
            </a:r>
            <a:r>
              <a:rPr lang="en-US" sz="2000" i="1" dirty="0"/>
              <a:t> </a:t>
            </a:r>
            <a:r>
              <a:rPr lang="en-US" sz="2000" dirty="0"/>
              <a:t>englobe des pathologies </a:t>
            </a:r>
            <a:r>
              <a:rPr lang="en-US" sz="2000" dirty="0" err="1"/>
              <a:t>comme</a:t>
            </a:r>
            <a:r>
              <a:rPr lang="en-US" sz="2000" dirty="0"/>
              <a:t> (</a:t>
            </a:r>
            <a:r>
              <a:rPr lang="en-US" sz="2000" dirty="0" err="1"/>
              <a:t>i</a:t>
            </a:r>
            <a:r>
              <a:rPr lang="en-US" sz="2000" dirty="0"/>
              <a:t>) le </a:t>
            </a:r>
            <a:r>
              <a:rPr lang="en-US" sz="2000" dirty="0" err="1"/>
              <a:t>réchauffement</a:t>
            </a:r>
            <a:r>
              <a:rPr lang="en-US" sz="2000" dirty="0"/>
              <a:t>/</a:t>
            </a:r>
            <a:r>
              <a:rPr lang="en-US" sz="2000" dirty="0" err="1"/>
              <a:t>refroidissement</a:t>
            </a:r>
            <a:r>
              <a:rPr lang="en-US" sz="2000" dirty="0"/>
              <a:t> </a:t>
            </a:r>
            <a:r>
              <a:rPr lang="en-US" sz="2000" dirty="0" err="1"/>
              <a:t>excessif</a:t>
            </a:r>
            <a:r>
              <a:rPr lang="en-US" sz="2000" dirty="0"/>
              <a:t>/</a:t>
            </a:r>
            <a:r>
              <a:rPr lang="en-US" sz="2000" dirty="0" err="1"/>
              <a:t>déficient</a:t>
            </a:r>
            <a:r>
              <a:rPr lang="en-US" sz="2000" dirty="0"/>
              <a:t>, (ii) le plein/vide, et (iii) </a:t>
            </a:r>
            <a:r>
              <a:rPr lang="en-US" sz="2000" dirty="0" err="1"/>
              <a:t>l’aigu</a:t>
            </a:r>
            <a:r>
              <a:rPr lang="en-US" sz="2000" dirty="0"/>
              <a:t>/</a:t>
            </a:r>
            <a:r>
              <a:rPr lang="en-US" sz="2000" dirty="0" err="1"/>
              <a:t>chronique</a:t>
            </a:r>
            <a:r>
              <a:rPr lang="en-US" sz="2000" dirty="0"/>
              <a:t>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599429"/>
              </p:ext>
            </p:extLst>
          </p:nvPr>
        </p:nvGraphicFramePr>
        <p:xfrm>
          <a:off x="209340" y="1499935"/>
          <a:ext cx="3898079" cy="3845157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1980945711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4135859108"/>
                    </a:ext>
                  </a:extLst>
                </a:gridCol>
              </a:tblGrid>
              <a:tr h="34992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d'orientation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187464"/>
                  </a:ext>
                </a:extLst>
              </a:tr>
              <a:tr h="140795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Une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pathologie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immédiate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se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manifeste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-t-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elle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avec (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le yang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 yin, (ii)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excès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consommé?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982829"/>
                  </a:ext>
                </a:extLst>
              </a:tr>
              <a:tr h="103427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La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pathologie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est-elle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aiguë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brève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chronique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(de longue durée)?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397981"/>
                  </a:ext>
                </a:extLst>
              </a:tr>
              <a:tr h="103715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La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pathologie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est-elle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piégée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dans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une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transformation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cyclique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266025"/>
                  </a:ext>
                </a:extLst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>
            <a:off x="6388199" y="2749680"/>
            <a:ext cx="1605960" cy="910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  <a:effectLst>
            <a:outerShdw dist="50912" dir="2700000" algn="tl">
              <a:srgbClr val="808080"/>
            </a:outerShdw>
          </a:effectLst>
        </p:spPr>
        <p:txBody>
          <a:bodyPr vert="horz" wrap="none" lIns="95760" tIns="50760" rIns="95760" bIns="5076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0">
                <a:solidFill>
                  <a:srgbClr val="B74180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B74180"/>
                </a:solidFill>
                <a:latin typeface="Liberation Sans" pitchFamily="34"/>
                <a:ea typeface="Arial" pitchFamily="2"/>
                <a:cs typeface="Arial" pitchFamily="2"/>
              </a:rPr>
              <a:t>Connaître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0">
                <a:solidFill>
                  <a:srgbClr val="B74180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B74180"/>
                </a:solidFill>
                <a:latin typeface="Liberation Sans" pitchFamily="34"/>
                <a:ea typeface="Arial" pitchFamily="2"/>
                <a:cs typeface="Arial" pitchFamily="2"/>
              </a:rPr>
              <a:t>de l'intérieur</a:t>
            </a:r>
          </a:p>
        </p:txBody>
      </p:sp>
      <p:sp>
        <p:nvSpPr>
          <p:cNvPr id="5" name="Freeform 4"/>
          <p:cNvSpPr/>
          <p:nvPr/>
        </p:nvSpPr>
        <p:spPr>
          <a:xfrm>
            <a:off x="6380640" y="1633320"/>
            <a:ext cx="1606320" cy="909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 cap="flat">
            <a:solidFill>
              <a:srgbClr val="000000"/>
            </a:solidFill>
            <a:custDash>
              <a:ds d="800000" sp="800000"/>
            </a:custDash>
          </a:ln>
        </p:spPr>
        <p:txBody>
          <a:bodyPr vert="horz" wrap="none" lIns="95760" tIns="50760" rIns="95760" bIns="5076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Reconnaître</a:t>
            </a:r>
            <a:b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les influences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dirty="0" err="1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contextuelles</a:t>
            </a:r>
            <a:endParaRPr lang="en-US" sz="1600" b="0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380999" y="3874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 cap="flat">
            <a:solidFill>
              <a:srgbClr val="000000"/>
            </a:solidFill>
            <a:custDash>
              <a:ds d="800000" sp="800000"/>
            </a:custDash>
          </a:ln>
          <a:effectLst>
            <a:outerShdw dist="53966" dir="2700000" algn="tl">
              <a:srgbClr val="808080"/>
            </a:outerShdw>
          </a:effectLst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Pronostic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probabilités</a:t>
            </a:r>
          </a:p>
        </p:txBody>
      </p:sp>
      <p:sp>
        <p:nvSpPr>
          <p:cNvPr id="7" name="Freeform 6"/>
          <p:cNvSpPr/>
          <p:nvPr/>
        </p:nvSpPr>
        <p:spPr>
          <a:xfrm>
            <a:off x="4549319" y="2749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  <a:effectLst>
            <a:outerShdw dist="50912" dir="2700000" algn="tl">
              <a:srgbClr val="808080"/>
            </a:outerShdw>
          </a:effectLst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Réordonnancement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stimulation</a:t>
            </a:r>
          </a:p>
        </p:txBody>
      </p:sp>
      <p:cxnSp>
        <p:nvCxnSpPr>
          <p:cNvPr id="8" name="Straight Arrow Connector 7"/>
          <p:cNvCxnSpPr>
            <a:stCxn id="5" idx="8"/>
            <a:endCxn id="4" idx="4"/>
          </p:cNvCxnSpPr>
          <p:nvPr/>
        </p:nvCxnSpPr>
        <p:spPr>
          <a:xfrm>
            <a:off x="7183800" y="2542320"/>
            <a:ext cx="7379" cy="20736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9" name="Straight Arrow Connector 8"/>
          <p:cNvCxnSpPr>
            <a:stCxn id="12" idx="6"/>
            <a:endCxn id="4" idx="10"/>
          </p:cNvCxnSpPr>
          <p:nvPr/>
        </p:nvCxnSpPr>
        <p:spPr>
          <a:xfrm flipH="1">
            <a:off x="7994159" y="3204719"/>
            <a:ext cx="196921" cy="181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0" name="Straight Arrow Connector 9"/>
          <p:cNvCxnSpPr>
            <a:stCxn id="7" idx="10"/>
            <a:endCxn id="4" idx="6"/>
          </p:cNvCxnSpPr>
          <p:nvPr/>
        </p:nvCxnSpPr>
        <p:spPr>
          <a:xfrm>
            <a:off x="6154919" y="3204719"/>
            <a:ext cx="233280" cy="181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1" name="Straight Arrow Connector 10"/>
          <p:cNvCxnSpPr>
            <a:stCxn id="6" idx="4"/>
            <a:endCxn id="4" idx="8"/>
          </p:cNvCxnSpPr>
          <p:nvPr/>
        </p:nvCxnSpPr>
        <p:spPr>
          <a:xfrm flipV="1">
            <a:off x="7183799" y="3660120"/>
            <a:ext cx="7380" cy="214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2" name="Freeform 11"/>
          <p:cNvSpPr/>
          <p:nvPr/>
        </p:nvSpPr>
        <p:spPr>
          <a:xfrm>
            <a:off x="8191080" y="2749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1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Diagnostiquer</a:t>
            </a:r>
            <a:r>
              <a:rPr lang="en-US" sz="1600" b="1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1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l</a:t>
            </a:r>
            <a:r>
              <a:rPr lang="en-US" sz="1600" b="1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es troubles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1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rythmiques</a:t>
            </a:r>
            <a:endParaRPr lang="en-US" sz="1600" b="1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09D1FF3-B4D1-AC4B-A6DB-2FC79E17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1, Diagnosing rhythmic dis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91359"/>
          </a:xfrm>
        </p:spPr>
        <p:txBody>
          <a:bodyPr/>
          <a:lstStyle/>
          <a:p>
            <a:pPr lvl="0"/>
            <a:r>
              <a:rPr lang="en-US" sz="1400" i="1" dirty="0"/>
              <a:t>F.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Diagnostiquer</a:t>
            </a:r>
            <a:r>
              <a:rPr lang="en-US" sz="1400" i="1" dirty="0"/>
              <a:t> les troubles </a:t>
            </a:r>
            <a:r>
              <a:rPr lang="en-US" sz="1400" i="1" dirty="0" err="1"/>
              <a:t>rythmiques</a:t>
            </a:r>
            <a:r>
              <a:rPr lang="en-US" sz="1400" i="1" dirty="0"/>
              <a:t> (p. 2 de 5) ...</a:t>
            </a:r>
            <a:br>
              <a:rPr lang="en-US" dirty="0"/>
            </a:br>
            <a:r>
              <a:rPr lang="en-US" sz="2000" i="1" dirty="0" err="1"/>
              <a:t>Diagnostiquer</a:t>
            </a:r>
            <a:r>
              <a:rPr lang="en-US" sz="2000" i="1" dirty="0"/>
              <a:t> les troubles </a:t>
            </a:r>
            <a:r>
              <a:rPr lang="en-US" sz="2000" i="1" dirty="0" err="1"/>
              <a:t>rythmiques</a:t>
            </a:r>
            <a:r>
              <a:rPr lang="en-US" sz="2000" dirty="0"/>
              <a:t>, </a:t>
            </a:r>
            <a:r>
              <a:rPr lang="en-US" sz="2000" dirty="0" err="1"/>
              <a:t>exemple</a:t>
            </a:r>
            <a:r>
              <a:rPr lang="en-US" sz="2000" dirty="0"/>
              <a:t> 1 : </a:t>
            </a:r>
            <a:r>
              <a:rPr lang="en-US" sz="2000" dirty="0" err="1"/>
              <a:t>Réfléchissez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l’impact</a:t>
            </a:r>
            <a:r>
              <a:rPr lang="en-US" sz="2000" dirty="0"/>
              <a:t> du passage au </a:t>
            </a:r>
            <a:r>
              <a:rPr lang="en-US" sz="2000" dirty="0" err="1"/>
              <a:t>télétravail</a:t>
            </a:r>
            <a:r>
              <a:rPr lang="en-US" sz="2000" dirty="0"/>
              <a:t> sur la vie (</a:t>
            </a:r>
            <a:r>
              <a:rPr lang="en-US" sz="2000" dirty="0" err="1"/>
              <a:t>familiale</a:t>
            </a:r>
            <a:r>
              <a:rPr lang="en-US" sz="2000" dirty="0"/>
              <a:t>) </a:t>
            </a:r>
            <a:r>
              <a:rPr lang="en-US" sz="2000" dirty="0" err="1"/>
              <a:t>lors</a:t>
            </a:r>
            <a:r>
              <a:rPr lang="en-US" sz="2000" dirty="0"/>
              <a:t> de la </a:t>
            </a:r>
            <a:r>
              <a:rPr lang="en-US" sz="2000" dirty="0" err="1"/>
              <a:t>pandémie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118836"/>
              </p:ext>
            </p:extLst>
          </p:nvPr>
        </p:nvGraphicFramePr>
        <p:xfrm>
          <a:off x="201060" y="1282140"/>
          <a:ext cx="9677879" cy="3657600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4243537090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3846695931"/>
                    </a:ext>
                  </a:extLst>
                </a:gridCol>
                <a:gridCol w="5779800">
                  <a:extLst>
                    <a:ext uri="{9D8B030D-6E8A-4147-A177-3AD203B41FA5}">
                      <a16:colId xmlns:a16="http://schemas.microsoft.com/office/drawing/2014/main" val="2232722571"/>
                    </a:ext>
                  </a:extLst>
                </a:gridCol>
              </a:tblGrid>
              <a:tr h="34992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d'orientation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C07E36"/>
                          </a:solidFill>
                          <a:latin typeface="Liberation Sans" pitchFamily="34"/>
                        </a:defRPr>
                      </a:pPr>
                      <a:r>
                        <a:rPr lang="en-US" sz="18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Diagnostiquer</a:t>
                      </a:r>
                      <a:r>
                        <a:rPr lang="en-US" sz="18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troubles </a:t>
                      </a:r>
                      <a:r>
                        <a:rPr lang="en-US" sz="18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rythmiques</a:t>
                      </a:r>
                      <a:endParaRPr lang="en-US" sz="1800" b="1" i="0" baseline="0" dirty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216798"/>
                  </a:ext>
                </a:extLst>
              </a:tr>
              <a:tr h="61884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Une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pathologie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immédiate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se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manifeste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-t-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elle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avec (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le yang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 yin, (ii)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excès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consommé?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endParaRPr lang="en-US" sz="18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Choisissez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parmi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...)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Surcharge de travail (yang↑ 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Liberation Sans" pitchFamily="34"/>
                          <a:cs typeface="Liberation Sans" pitchFamily="34"/>
                        </a:rPr>
                        <a:t>yin→)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Sur-domestication (yang→ yin↑).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Sous-domestication (yang→ yin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Liberation Sans" pitchFamily="34"/>
                          <a:cs typeface="Liberation Sans" pitchFamily="34"/>
                        </a:rPr>
                        <a:t>↓).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travail (yang↓ yin→)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448993"/>
                  </a:ext>
                </a:extLst>
              </a:tr>
              <a:tr h="50579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La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pathologie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est-elle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aiguë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brève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chronique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(de longue durée)?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100000"/>
                        <a:buFont typeface="Liberation Sans" pitchFamily="32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Choisissez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parmi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...)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100000"/>
                        <a:buFont typeface="Liberation Sans" pitchFamily="32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Aiguë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récupérable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faisant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une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pause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100000"/>
                        <a:buFont typeface="Liberation Sans" pitchFamily="32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Chronique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une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habitude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devenant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une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compulsion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98678"/>
                  </a:ext>
                </a:extLst>
              </a:tr>
              <a:tr h="72612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La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pathologie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est-elle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piégée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dans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une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transformation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cyclique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100000"/>
                        <a:buFont typeface="Liberation Sans" pitchFamily="32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Surcharge de travail → Sous-domestication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100000"/>
                        <a:buFont typeface="Liberation Sans" pitchFamily="32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Sur-domestication →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travail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398041"/>
                  </a:ext>
                </a:extLst>
              </a:tr>
            </a:tbl>
          </a:graphicData>
        </a:graphic>
      </p:graphicFrame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380F47B-2B67-C74C-A031-4463F0DB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2, Diagnosing rhythmic dis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91359"/>
          </a:xfrm>
        </p:spPr>
        <p:txBody>
          <a:bodyPr/>
          <a:lstStyle/>
          <a:p>
            <a:pPr lvl="0"/>
            <a:r>
              <a:rPr lang="en-US" sz="1400" i="1" dirty="0"/>
              <a:t>F.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Diagnostiquer</a:t>
            </a:r>
            <a:r>
              <a:rPr lang="en-US" sz="1400" i="1" dirty="0"/>
              <a:t> les troubles </a:t>
            </a:r>
            <a:r>
              <a:rPr lang="en-US" sz="1400" i="1" dirty="0" err="1"/>
              <a:t>rythmiques</a:t>
            </a:r>
            <a:r>
              <a:rPr lang="en-US" sz="1400" i="1" dirty="0"/>
              <a:t> (p. 3 de 5) ...</a:t>
            </a:r>
            <a:br>
              <a:rPr lang="en-US" dirty="0"/>
            </a:br>
            <a:r>
              <a:rPr lang="en-US" sz="2000" i="1" dirty="0" err="1"/>
              <a:t>Diagnostiquer</a:t>
            </a:r>
            <a:r>
              <a:rPr lang="en-US" sz="2000" i="1" dirty="0"/>
              <a:t> les troubles </a:t>
            </a:r>
            <a:r>
              <a:rPr lang="en-US" sz="2000" i="1" dirty="0" err="1"/>
              <a:t>rythmiques</a:t>
            </a:r>
            <a:r>
              <a:rPr lang="en-US" sz="2000" dirty="0"/>
              <a:t>, </a:t>
            </a:r>
            <a:r>
              <a:rPr lang="en-US" sz="2000" dirty="0" err="1"/>
              <a:t>exemple</a:t>
            </a:r>
            <a:r>
              <a:rPr lang="en-US" sz="2000" dirty="0"/>
              <a:t> 2 : </a:t>
            </a:r>
            <a:r>
              <a:rPr lang="en-US" sz="2000" dirty="0" err="1"/>
              <a:t>Réfléchissez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l’impact</a:t>
            </a:r>
            <a:r>
              <a:rPr lang="en-US" sz="2000" dirty="0"/>
              <a:t> du passage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application </a:t>
            </a:r>
            <a:r>
              <a:rPr lang="en-US" sz="2000" dirty="0" err="1"/>
              <a:t>logicielle</a:t>
            </a:r>
            <a:r>
              <a:rPr lang="en-US" sz="2000" dirty="0"/>
              <a:t> pour le </a:t>
            </a:r>
            <a:r>
              <a:rPr lang="en-US" sz="2000" dirty="0" err="1"/>
              <a:t>suivi</a:t>
            </a:r>
            <a:r>
              <a:rPr lang="en-US" sz="2000" dirty="0"/>
              <a:t> des vaccinations sur le lieu de travail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335001"/>
              </p:ext>
            </p:extLst>
          </p:nvPr>
        </p:nvGraphicFramePr>
        <p:xfrm>
          <a:off x="178200" y="1204559"/>
          <a:ext cx="9677879" cy="3657600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3893126077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1730649651"/>
                    </a:ext>
                  </a:extLst>
                </a:gridCol>
                <a:gridCol w="5779800">
                  <a:extLst>
                    <a:ext uri="{9D8B030D-6E8A-4147-A177-3AD203B41FA5}">
                      <a16:colId xmlns:a16="http://schemas.microsoft.com/office/drawing/2014/main" val="323106297"/>
                    </a:ext>
                  </a:extLst>
                </a:gridCol>
              </a:tblGrid>
              <a:tr h="34992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d'orientation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C07E36"/>
                          </a:solidFill>
                          <a:latin typeface="Liberation Sans" pitchFamily="34"/>
                        </a:defRPr>
                      </a:pPr>
                      <a:r>
                        <a:rPr lang="en-US" sz="18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Diagnostiquer</a:t>
                      </a:r>
                      <a:r>
                        <a:rPr lang="en-US" sz="18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troubles </a:t>
                      </a:r>
                      <a:r>
                        <a:rPr lang="en-US" sz="18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rythmiques</a:t>
                      </a:r>
                      <a:endParaRPr lang="en-US" sz="1800" b="1" i="0" baseline="0" dirty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915587"/>
                  </a:ext>
                </a:extLst>
              </a:tr>
              <a:tr h="61884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Une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pathologie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immédiate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se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manifeste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-t-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elle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avec (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le yang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 yin, (ii)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excès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consommé?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endParaRPr lang="en-US" sz="18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Choisissez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parmi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...)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Surprivilège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(yang↑ 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Liberation Sans" pitchFamily="34"/>
                          <a:cs typeface="Liberation Sans" pitchFamily="34"/>
                        </a:rPr>
                        <a:t>yin→).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Sur-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oubli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(yang→ yin↑)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Sous-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oubli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(yang→ yin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Liberation Sans" pitchFamily="34"/>
                          <a:cs typeface="Liberation Sans" pitchFamily="34"/>
                        </a:rPr>
                        <a:t>↓)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Sous-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privilège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(yang↓ yin→).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523750"/>
                  </a:ext>
                </a:extLst>
              </a:tr>
              <a:tr h="50579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La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pathologie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est-elle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aiguë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brève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chronique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(durable)?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Choisissez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parmi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...)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Aiguë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smartphone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temporairement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inaccessible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Chronique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application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fiable</a:t>
                      </a:r>
                      <a:endParaRPr lang="en-US" sz="18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298724"/>
                  </a:ext>
                </a:extLst>
              </a:tr>
              <a:tr h="72612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La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pathologie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est-elle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piégée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dans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une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transformation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cyclique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Surprivilège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→ Sous-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oubli</a:t>
                      </a:r>
                      <a:endParaRPr lang="en-US" sz="18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Sur-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oubli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→ Sous-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privilège</a:t>
                      </a:r>
                      <a:endParaRPr lang="en-US" sz="18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932056"/>
                  </a:ext>
                </a:extLst>
              </a:tr>
            </a:tbl>
          </a:graphicData>
        </a:graphic>
      </p:graphicFrame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0FBDE5B-7528-2D41-ABDF-DE816705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general, Diagnosing rhythmic di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91359"/>
          </a:xfrm>
        </p:spPr>
        <p:txBody>
          <a:bodyPr/>
          <a:lstStyle/>
          <a:p>
            <a:pPr lvl="0"/>
            <a:r>
              <a:rPr lang="en-US" sz="1400" i="1" dirty="0"/>
              <a:t>F.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Diagnostiquer</a:t>
            </a:r>
            <a:r>
              <a:rPr lang="en-US" sz="1400" i="1" dirty="0"/>
              <a:t> les troubles </a:t>
            </a:r>
            <a:r>
              <a:rPr lang="en-US" sz="1400" i="1" dirty="0" err="1"/>
              <a:t>rythmiques</a:t>
            </a:r>
            <a:r>
              <a:rPr lang="en-US" sz="1400" i="1" dirty="0"/>
              <a:t> (p. 4 de 5) ...</a:t>
            </a:r>
            <a:br>
              <a:rPr lang="en-US" dirty="0"/>
            </a:br>
            <a:r>
              <a:rPr lang="en-US" i="1" dirty="0" err="1"/>
              <a:t>Diagnostiquer</a:t>
            </a:r>
            <a:r>
              <a:rPr lang="en-US" i="1" dirty="0"/>
              <a:t> les troubles </a:t>
            </a:r>
            <a:r>
              <a:rPr lang="en-US" i="1" dirty="0" err="1"/>
              <a:t>rythmiques</a:t>
            </a:r>
            <a:r>
              <a:rPr lang="en-US" dirty="0"/>
              <a:t>,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général</a:t>
            </a:r>
            <a:r>
              <a:rPr lang="en-US" dirty="0"/>
              <a:t> : </a:t>
            </a:r>
            <a:br>
              <a:rPr lang="en-US" dirty="0"/>
            </a:br>
            <a:r>
              <a:rPr lang="en-US" dirty="0"/>
              <a:t>Conditions </a:t>
            </a:r>
            <a:r>
              <a:rPr lang="en-US" dirty="0" err="1"/>
              <a:t>observées</a:t>
            </a:r>
            <a:r>
              <a:rPr lang="en-US" dirty="0"/>
              <a:t> via la </a:t>
            </a:r>
            <a:r>
              <a:rPr lang="en-US" dirty="0" err="1"/>
              <a:t>médecine</a:t>
            </a:r>
            <a:r>
              <a:rPr lang="en-US" dirty="0"/>
              <a:t> </a:t>
            </a:r>
            <a:r>
              <a:rPr lang="en-US" dirty="0" err="1"/>
              <a:t>chinoise</a:t>
            </a:r>
            <a:r>
              <a:rPr lang="en-US" dirty="0"/>
              <a:t> </a:t>
            </a:r>
            <a:r>
              <a:rPr lang="en-US" dirty="0" err="1"/>
              <a:t>classique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60010"/>
              </p:ext>
            </p:extLst>
          </p:nvPr>
        </p:nvGraphicFramePr>
        <p:xfrm>
          <a:off x="150121" y="1419300"/>
          <a:ext cx="9677879" cy="3657600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4270355509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2889373308"/>
                    </a:ext>
                  </a:extLst>
                </a:gridCol>
                <a:gridCol w="5779800">
                  <a:extLst>
                    <a:ext uri="{9D8B030D-6E8A-4147-A177-3AD203B41FA5}">
                      <a16:colId xmlns:a16="http://schemas.microsoft.com/office/drawing/2014/main" val="336066602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d'orientation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C07E36"/>
                          </a:solidFill>
                          <a:latin typeface="Liberation Sans" pitchFamily="34"/>
                        </a:defRPr>
                      </a:pPr>
                      <a:r>
                        <a:rPr lang="en-US" sz="18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Diagnostiquer</a:t>
                      </a:r>
                      <a:r>
                        <a:rPr lang="en-US" sz="18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troubles </a:t>
                      </a:r>
                      <a:r>
                        <a:rPr lang="en-US" sz="18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rythmiques</a:t>
                      </a:r>
                      <a:endParaRPr lang="en-US" sz="1800" b="1" i="0" baseline="0" dirty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88581"/>
                  </a:ext>
                </a:extLst>
              </a:tr>
              <a:tr h="61884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Une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pathologie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immédiate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se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manifeste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-t-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elle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avec (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le yang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 yin, (ii)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excès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consommé?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endParaRPr lang="en-US" sz="18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Choisissez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parmi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...)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Chaleur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totale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(yang↑ 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Liberation Sans" pitchFamily="34"/>
                          <a:cs typeface="Liberation Sans" pitchFamily="34"/>
                        </a:rPr>
                        <a:t>yin→) ⇒ expulsion du yang.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Froid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total (yang→ yin↑) ⇒ expulsion du yang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Chaleur vide (yang→ yin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Liberation Sans" pitchFamily="34"/>
                          <a:cs typeface="Liberation Sans" pitchFamily="34"/>
                        </a:rPr>
                        <a:t>↓) ⇒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Liberation Sans" pitchFamily="34"/>
                          <a:cs typeface="Liberation Sans" pitchFamily="34"/>
                        </a:rPr>
                        <a:t>tonification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Liberation Sans" pitchFamily="34"/>
                          <a:cs typeface="Liberation Sans" pitchFamily="34"/>
                        </a:rPr>
                        <a:t> du yin.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Froid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vide, (yang↓ yin→) ⇒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tonification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du yang.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842411"/>
                  </a:ext>
                </a:extLst>
              </a:tr>
              <a:tr h="50579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La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pathologie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est-elle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aiguë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brève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chronique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(durable)?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(Choisissez parmi ...)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Aiguë ⇒ auto-réparation dans le temps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Chronique ⇒ nécessite une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07778"/>
                  </a:ext>
                </a:extLst>
              </a:tr>
              <a:tr h="63792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La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pathologie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est-elle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piégée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dans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une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transformation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cyclique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Chaleur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totale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→ Chaleur vide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Froid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total →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Froid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vide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339314"/>
                  </a:ext>
                </a:extLst>
              </a:tr>
            </a:tbl>
          </a:graphicData>
        </a:graphic>
      </p:graphicFrame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CD53A15-ED1B-DE46-BB22-1E76BC30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int, Diagnosing rhythmic dis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F.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Diagnostiquer</a:t>
            </a:r>
            <a:r>
              <a:rPr lang="en-US" sz="1400" i="1" dirty="0"/>
              <a:t> les troubles </a:t>
            </a:r>
            <a:r>
              <a:rPr lang="en-US" sz="1400" i="1" dirty="0" err="1"/>
              <a:t>rythmiques</a:t>
            </a:r>
            <a:r>
              <a:rPr lang="en-US" sz="1400" i="1" dirty="0"/>
              <a:t> (p. 5 de 5) ...</a:t>
            </a:r>
            <a:br>
              <a:rPr lang="en-US" dirty="0"/>
            </a:br>
            <a:r>
              <a:rPr lang="en-US" sz="2000" dirty="0" err="1"/>
              <a:t>Indice</a:t>
            </a:r>
            <a:r>
              <a:rPr lang="en-US" sz="2000" dirty="0"/>
              <a:t> pour </a:t>
            </a:r>
            <a:r>
              <a:rPr lang="en-US" sz="2000" i="1" dirty="0" err="1"/>
              <a:t>diagnostiquer</a:t>
            </a:r>
            <a:r>
              <a:rPr lang="en-US" sz="2000" i="1" dirty="0"/>
              <a:t> les troubles </a:t>
            </a:r>
            <a:r>
              <a:rPr lang="en-US" sz="2000" i="1" dirty="0" err="1"/>
              <a:t>rythmiques</a:t>
            </a:r>
            <a:r>
              <a:rPr lang="en-US" sz="2000" i="1" dirty="0"/>
              <a:t> </a:t>
            </a:r>
            <a:r>
              <a:rPr lang="en-US" sz="2000" dirty="0"/>
              <a:t>: Les pathologies </a:t>
            </a:r>
            <a:r>
              <a:rPr lang="en-US" sz="2000" dirty="0" err="1"/>
              <a:t>peuvent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diagnostiquées</a:t>
            </a:r>
            <a:r>
              <a:rPr lang="en-US" sz="2000" dirty="0"/>
              <a:t> </a:t>
            </a:r>
            <a:r>
              <a:rPr lang="en-US" sz="2000" dirty="0" err="1"/>
              <a:t>comme</a:t>
            </a:r>
            <a:r>
              <a:rPr lang="en-US" sz="2000" dirty="0"/>
              <a:t> </a:t>
            </a:r>
            <a:r>
              <a:rPr lang="en-US" sz="2000" dirty="0" err="1"/>
              <a:t>l'une</a:t>
            </a:r>
            <a:r>
              <a:rPr lang="en-US" sz="2000" dirty="0"/>
              <a:t> des quatre conditions </a:t>
            </a:r>
            <a:r>
              <a:rPr lang="en-US" sz="2000" dirty="0" err="1"/>
              <a:t>suivantes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697319" y="3325319"/>
            <a:ext cx="2520000" cy="1979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9999">
              <a:alpha val="10000"/>
            </a:srgbClr>
          </a:solidFill>
          <a:ln w="0" cap="rnd">
            <a:solidFill>
              <a:srgbClr val="B74180">
                <a:alpha val="10000"/>
              </a:srgbClr>
            </a:solidFill>
            <a:custDash>
              <a:ds d="201000" sp="201000"/>
            </a:custDash>
          </a:ln>
        </p:spPr>
        <p:txBody>
          <a:bodyPr wrap="none" lIns="18000" tIns="18000" rIns="18000" bIns="18000" anchor="ctr" anchorCtr="0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97319" y="1093320"/>
            <a:ext cx="2520000" cy="1979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9999">
              <a:alpha val="10000"/>
            </a:srgbClr>
          </a:solidFill>
          <a:ln w="0" cap="rnd">
            <a:solidFill>
              <a:srgbClr val="B74180">
                <a:alpha val="10000"/>
              </a:srgbClr>
            </a:solidFill>
            <a:custDash>
              <a:ds d="201000" sp="201000"/>
            </a:custDash>
          </a:ln>
        </p:spPr>
        <p:txBody>
          <a:bodyPr wrap="none" lIns="18000" tIns="18000" rIns="18000" bIns="18000" anchor="ctr" anchorCtr="0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853320" y="3289319"/>
            <a:ext cx="2520000" cy="1979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9999">
              <a:alpha val="10000"/>
            </a:srgbClr>
          </a:solidFill>
          <a:ln w="0" cap="rnd">
            <a:solidFill>
              <a:srgbClr val="B74180">
                <a:alpha val="10000"/>
              </a:srgbClr>
            </a:solidFill>
            <a:custDash>
              <a:ds d="201000" sp="201000"/>
            </a:custDash>
          </a:ln>
        </p:spPr>
        <p:txBody>
          <a:bodyPr wrap="none" lIns="18000" tIns="18000" rIns="18000" bIns="18000" anchor="ctr" anchorCtr="0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852960" y="1093320"/>
            <a:ext cx="2520000" cy="1979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9999">
              <a:alpha val="10000"/>
            </a:srgbClr>
          </a:solidFill>
          <a:ln w="0" cap="rnd">
            <a:solidFill>
              <a:srgbClr val="B74180">
                <a:alpha val="10000"/>
              </a:srgbClr>
            </a:solidFill>
            <a:custDash>
              <a:ds d="201000" sp="201000"/>
            </a:custDash>
          </a:ln>
        </p:spPr>
        <p:txBody>
          <a:bodyPr wrap="none" lIns="18000" tIns="18000" rIns="18000" bIns="18000" anchor="ctr" anchorCtr="0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959" y="4692960"/>
            <a:ext cx="2232000" cy="48024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dirty="0"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Y</a:t>
            </a:r>
            <a:r>
              <a:rPr lang="en-US" sz="1200" b="1" i="0" baseline="0" dirty="0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ang normal ~</a:t>
            </a:r>
            <a:br>
              <a:rPr lang="en-US" sz="12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2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Yin consommé</a:t>
            </a:r>
            <a:br>
              <a:rPr lang="en-US" sz="12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200" b="1" i="0" baseline="0" dirty="0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(Chaleur vide)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4960" y="4692960"/>
            <a:ext cx="2350800" cy="61200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Yin normal ~</a:t>
            </a:r>
            <a:br>
              <a:rPr lang="en-US" sz="1200" b="1" i="0" baseline="0" dirty="0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200" b="1" i="0" baseline="0" dirty="0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Yang consommé</a:t>
            </a:r>
            <a:br>
              <a:rPr lang="en-US" sz="1200" b="1" i="0" baseline="0" dirty="0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2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(</a:t>
            </a:r>
            <a:r>
              <a:rPr lang="en-US" sz="1200" b="1" dirty="0" err="1"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Froid</a:t>
            </a:r>
            <a:r>
              <a:rPr lang="en-US" sz="1200" b="1" dirty="0"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 vide</a:t>
            </a:r>
            <a:r>
              <a:rPr lang="en-US" sz="12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8960" y="1092600"/>
            <a:ext cx="2376000" cy="57636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i="0" baseline="0" dirty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Excès</a:t>
            </a:r>
            <a:r>
              <a:rPr lang="en-US" sz="12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 de yin ~</a:t>
            </a:r>
            <a:br>
              <a:rPr lang="en-US" sz="12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200" b="1" i="0" baseline="0" dirty="0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Yang normal</a:t>
            </a:r>
            <a:br>
              <a:rPr lang="en-US" sz="1200" b="1" i="0" baseline="0" dirty="0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2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(</a:t>
            </a:r>
            <a:r>
              <a:rPr lang="en-US" sz="1200" b="1" i="0" baseline="0" dirty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Froid</a:t>
            </a:r>
            <a:r>
              <a:rPr lang="en-US" sz="12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 total)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359" y="1092600"/>
            <a:ext cx="2316600" cy="61236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i="0" baseline="0" dirty="0" err="1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Excès</a:t>
            </a:r>
            <a:r>
              <a:rPr lang="en-US" sz="1200" b="1" i="0" baseline="0" dirty="0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 de yang ~</a:t>
            </a:r>
            <a:br>
              <a:rPr lang="en-US" sz="1200" b="1" i="0" baseline="0" dirty="0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2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Yin normal</a:t>
            </a:r>
            <a:br>
              <a:rPr lang="en-US" sz="12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200" b="1" i="0" baseline="0" dirty="0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(Chaleur </a:t>
            </a:r>
            <a:r>
              <a:rPr lang="en-US" sz="1200" b="1" i="0" baseline="0" dirty="0" err="1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totale</a:t>
            </a:r>
            <a:r>
              <a:rPr lang="en-US" sz="1200" b="1" i="0" baseline="0" dirty="0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)</a:t>
            </a:r>
          </a:p>
        </p:txBody>
      </p:sp>
      <p:sp>
        <p:nvSpPr>
          <p:cNvPr id="11" name="Straight Connector 10"/>
          <p:cNvSpPr/>
          <p:nvPr/>
        </p:nvSpPr>
        <p:spPr>
          <a:xfrm>
            <a:off x="1116360" y="2087640"/>
            <a:ext cx="18720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0" tIns="0" rIns="0" bIns="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1116360" y="2447640"/>
            <a:ext cx="1872000" cy="0"/>
          </a:xfrm>
          <a:prstGeom prst="line">
            <a:avLst/>
          </a:prstGeom>
          <a:noFill/>
          <a:ln w="1008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5040" tIns="5040" rIns="5040" bIns="504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081800" y="1684080"/>
            <a:ext cx="1906200" cy="7613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6" h="2116">
                <a:moveTo>
                  <a:pt x="0" y="1058"/>
                </a:moveTo>
                <a:cubicBezTo>
                  <a:pt x="132" y="529"/>
                  <a:pt x="265" y="0"/>
                  <a:pt x="441" y="0"/>
                </a:cubicBezTo>
                <a:cubicBezTo>
                  <a:pt x="794" y="0"/>
                  <a:pt x="971" y="2116"/>
                  <a:pt x="1324" y="2116"/>
                </a:cubicBezTo>
                <a:cubicBezTo>
                  <a:pt x="1677" y="2116"/>
                  <a:pt x="1854" y="0"/>
                  <a:pt x="2207" y="0"/>
                </a:cubicBezTo>
                <a:cubicBezTo>
                  <a:pt x="2560" y="0"/>
                  <a:pt x="2736" y="2116"/>
                  <a:pt x="3089" y="2116"/>
                </a:cubicBezTo>
                <a:cubicBezTo>
                  <a:pt x="3442" y="2116"/>
                  <a:pt x="3619" y="0"/>
                  <a:pt x="3972" y="0"/>
                </a:cubicBezTo>
                <a:cubicBezTo>
                  <a:pt x="4325" y="0"/>
                  <a:pt x="4502" y="2116"/>
                  <a:pt x="4855" y="2116"/>
                </a:cubicBezTo>
                <a:cubicBezTo>
                  <a:pt x="5031" y="2116"/>
                  <a:pt x="5164" y="1587"/>
                  <a:pt x="5296" y="1058"/>
                </a:cubicBezTo>
              </a:path>
            </a:pathLst>
          </a:custGeom>
          <a:noFill/>
          <a:ln w="19080" cap="rnd">
            <a:solidFill>
              <a:srgbClr val="4A63AE"/>
            </a:solidFill>
            <a:prstDash val="solid"/>
            <a:round/>
          </a:ln>
        </p:spPr>
        <p:txBody>
          <a:bodyPr wrap="none" lIns="56160" tIns="54360" rIns="56160" bIns="5436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1116360" y="2843640"/>
            <a:ext cx="1872000" cy="0"/>
          </a:xfrm>
          <a:prstGeom prst="line">
            <a:avLst/>
          </a:prstGeom>
          <a:noFill/>
          <a:ln w="1008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5040" tIns="5040" rIns="5040" bIns="504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 rot="10800000">
            <a:off x="1082162" y="2080461"/>
            <a:ext cx="1906200" cy="7613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6" h="2116">
                <a:moveTo>
                  <a:pt x="5296" y="1058"/>
                </a:moveTo>
                <a:cubicBezTo>
                  <a:pt x="5164" y="529"/>
                  <a:pt x="5031" y="0"/>
                  <a:pt x="4855" y="0"/>
                </a:cubicBezTo>
                <a:cubicBezTo>
                  <a:pt x="4502" y="0"/>
                  <a:pt x="4325" y="2116"/>
                  <a:pt x="3972" y="2116"/>
                </a:cubicBezTo>
                <a:cubicBezTo>
                  <a:pt x="3619" y="2116"/>
                  <a:pt x="3442" y="0"/>
                  <a:pt x="3089" y="0"/>
                </a:cubicBezTo>
                <a:cubicBezTo>
                  <a:pt x="2736" y="0"/>
                  <a:pt x="2560" y="2116"/>
                  <a:pt x="2207" y="2116"/>
                </a:cubicBezTo>
                <a:cubicBezTo>
                  <a:pt x="1854" y="2116"/>
                  <a:pt x="1677" y="0"/>
                  <a:pt x="1324" y="0"/>
                </a:cubicBezTo>
                <a:cubicBezTo>
                  <a:pt x="971" y="0"/>
                  <a:pt x="794" y="2116"/>
                  <a:pt x="441" y="2116"/>
                </a:cubicBezTo>
                <a:cubicBezTo>
                  <a:pt x="265" y="2116"/>
                  <a:pt x="132" y="1587"/>
                  <a:pt x="0" y="1058"/>
                </a:cubicBezTo>
              </a:path>
            </a:pathLst>
          </a:custGeom>
          <a:noFill/>
          <a:ln w="19080" cap="rnd">
            <a:solidFill>
              <a:srgbClr val="C07E36"/>
            </a:solidFill>
            <a:custDash>
              <a:ds d="301000" sp="301000"/>
            </a:custDash>
            <a:round/>
          </a:ln>
        </p:spPr>
        <p:txBody>
          <a:bodyPr wrap="none" lIns="56160" tIns="54360" rIns="56160" bIns="5436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>
            <a:off x="7128360" y="2086920"/>
            <a:ext cx="1872000" cy="0"/>
          </a:xfrm>
          <a:prstGeom prst="line">
            <a:avLst/>
          </a:prstGeom>
          <a:noFill/>
          <a:ln w="1260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96120" tIns="51120" rIns="96120" bIns="5112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>
            <a:off x="7128360" y="2446920"/>
            <a:ext cx="1872000" cy="0"/>
          </a:xfrm>
          <a:prstGeom prst="line">
            <a:avLst/>
          </a:prstGeom>
          <a:noFill/>
          <a:ln w="1008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5040" tIns="5040" rIns="5040" bIns="504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093799" y="2079360"/>
            <a:ext cx="1906200" cy="7613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6" h="2116">
                <a:moveTo>
                  <a:pt x="0" y="1058"/>
                </a:moveTo>
                <a:cubicBezTo>
                  <a:pt x="132" y="529"/>
                  <a:pt x="265" y="0"/>
                  <a:pt x="441" y="0"/>
                </a:cubicBezTo>
                <a:cubicBezTo>
                  <a:pt x="794" y="0"/>
                  <a:pt x="971" y="2116"/>
                  <a:pt x="1324" y="2116"/>
                </a:cubicBezTo>
                <a:cubicBezTo>
                  <a:pt x="1677" y="2116"/>
                  <a:pt x="1854" y="0"/>
                  <a:pt x="2207" y="0"/>
                </a:cubicBezTo>
                <a:cubicBezTo>
                  <a:pt x="2560" y="0"/>
                  <a:pt x="2736" y="2116"/>
                  <a:pt x="3089" y="2116"/>
                </a:cubicBezTo>
                <a:cubicBezTo>
                  <a:pt x="3442" y="2116"/>
                  <a:pt x="3619" y="0"/>
                  <a:pt x="3972" y="0"/>
                </a:cubicBezTo>
                <a:cubicBezTo>
                  <a:pt x="4325" y="0"/>
                  <a:pt x="4502" y="2116"/>
                  <a:pt x="4855" y="2116"/>
                </a:cubicBezTo>
                <a:cubicBezTo>
                  <a:pt x="5031" y="2116"/>
                  <a:pt x="5164" y="1587"/>
                  <a:pt x="5296" y="1058"/>
                </a:cubicBezTo>
              </a:path>
            </a:pathLst>
          </a:custGeom>
          <a:noFill/>
          <a:ln w="19080" cap="rnd">
            <a:solidFill>
              <a:srgbClr val="4A63AE"/>
            </a:solidFill>
            <a:prstDash val="solid"/>
            <a:round/>
          </a:ln>
        </p:spPr>
        <p:txBody>
          <a:bodyPr wrap="none" lIns="56160" tIns="54360" rIns="56160" bIns="5436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>
            <a:off x="7128360" y="2842920"/>
            <a:ext cx="1872000" cy="0"/>
          </a:xfrm>
          <a:prstGeom prst="line">
            <a:avLst/>
          </a:prstGeom>
          <a:noFill/>
          <a:ln w="1008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5040" tIns="5040" rIns="5040" bIns="504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 rot="10800000">
            <a:off x="7094162" y="1683741"/>
            <a:ext cx="1906200" cy="7613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6" h="2116">
                <a:moveTo>
                  <a:pt x="5296" y="1058"/>
                </a:moveTo>
                <a:cubicBezTo>
                  <a:pt x="5164" y="529"/>
                  <a:pt x="5031" y="0"/>
                  <a:pt x="4855" y="0"/>
                </a:cubicBezTo>
                <a:cubicBezTo>
                  <a:pt x="4502" y="0"/>
                  <a:pt x="4325" y="2116"/>
                  <a:pt x="3972" y="2116"/>
                </a:cubicBezTo>
                <a:cubicBezTo>
                  <a:pt x="3619" y="2116"/>
                  <a:pt x="3442" y="0"/>
                  <a:pt x="3089" y="0"/>
                </a:cubicBezTo>
                <a:cubicBezTo>
                  <a:pt x="2736" y="0"/>
                  <a:pt x="2560" y="2116"/>
                  <a:pt x="2207" y="2116"/>
                </a:cubicBezTo>
                <a:cubicBezTo>
                  <a:pt x="1854" y="2116"/>
                  <a:pt x="1677" y="0"/>
                  <a:pt x="1324" y="0"/>
                </a:cubicBezTo>
                <a:cubicBezTo>
                  <a:pt x="971" y="0"/>
                  <a:pt x="794" y="2116"/>
                  <a:pt x="441" y="2116"/>
                </a:cubicBezTo>
                <a:cubicBezTo>
                  <a:pt x="265" y="2116"/>
                  <a:pt x="132" y="1587"/>
                  <a:pt x="0" y="1058"/>
                </a:cubicBezTo>
              </a:path>
            </a:pathLst>
          </a:custGeom>
          <a:noFill/>
          <a:ln w="19080" cap="rnd">
            <a:solidFill>
              <a:srgbClr val="C07E36"/>
            </a:solidFill>
            <a:custDash>
              <a:ds d="301000" sp="301000"/>
            </a:custDash>
            <a:round/>
          </a:ln>
        </p:spPr>
        <p:txBody>
          <a:bodyPr wrap="none" lIns="56160" tIns="54360" rIns="56160" bIns="5436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>
            <a:off x="1072800" y="3563640"/>
            <a:ext cx="1785600" cy="0"/>
          </a:xfrm>
          <a:prstGeom prst="line">
            <a:avLst/>
          </a:prstGeom>
          <a:noFill/>
          <a:ln w="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0" tIns="0" rIns="0" bIns="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>
            <a:off x="1080360" y="3923640"/>
            <a:ext cx="1871999" cy="0"/>
          </a:xfrm>
          <a:prstGeom prst="line">
            <a:avLst/>
          </a:prstGeom>
          <a:noFill/>
          <a:ln w="1008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5040" tIns="5040" rIns="5040" bIns="504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045799" y="3556080"/>
            <a:ext cx="1906200" cy="7613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6" h="2116">
                <a:moveTo>
                  <a:pt x="0" y="1058"/>
                </a:moveTo>
                <a:cubicBezTo>
                  <a:pt x="132" y="529"/>
                  <a:pt x="265" y="0"/>
                  <a:pt x="441" y="0"/>
                </a:cubicBezTo>
                <a:cubicBezTo>
                  <a:pt x="794" y="0"/>
                  <a:pt x="971" y="2116"/>
                  <a:pt x="1324" y="2116"/>
                </a:cubicBezTo>
                <a:cubicBezTo>
                  <a:pt x="1677" y="2116"/>
                  <a:pt x="1854" y="0"/>
                  <a:pt x="2207" y="0"/>
                </a:cubicBezTo>
                <a:cubicBezTo>
                  <a:pt x="2560" y="0"/>
                  <a:pt x="2736" y="2116"/>
                  <a:pt x="3089" y="2116"/>
                </a:cubicBezTo>
                <a:cubicBezTo>
                  <a:pt x="3442" y="2116"/>
                  <a:pt x="3619" y="0"/>
                  <a:pt x="3972" y="0"/>
                </a:cubicBezTo>
                <a:cubicBezTo>
                  <a:pt x="4325" y="0"/>
                  <a:pt x="4502" y="2116"/>
                  <a:pt x="4855" y="2116"/>
                </a:cubicBezTo>
                <a:cubicBezTo>
                  <a:pt x="5031" y="2116"/>
                  <a:pt x="5164" y="1587"/>
                  <a:pt x="5296" y="1058"/>
                </a:cubicBezTo>
              </a:path>
            </a:pathLst>
          </a:custGeom>
          <a:noFill/>
          <a:ln w="19080" cap="rnd">
            <a:solidFill>
              <a:srgbClr val="4A63AE"/>
            </a:solidFill>
            <a:prstDash val="solid"/>
            <a:round/>
          </a:ln>
        </p:spPr>
        <p:txBody>
          <a:bodyPr wrap="none" lIns="56160" tIns="54360" rIns="56160" bIns="5436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>
            <a:off x="1080360" y="4319640"/>
            <a:ext cx="1871999" cy="0"/>
          </a:xfrm>
          <a:prstGeom prst="line">
            <a:avLst/>
          </a:prstGeom>
          <a:noFill/>
          <a:ln w="1008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5040" tIns="5040" rIns="5040" bIns="504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 rot="10800000">
            <a:off x="1046162" y="3916461"/>
            <a:ext cx="1906200" cy="7613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6" h="2116">
                <a:moveTo>
                  <a:pt x="5296" y="1058"/>
                </a:moveTo>
                <a:cubicBezTo>
                  <a:pt x="5164" y="529"/>
                  <a:pt x="5031" y="0"/>
                  <a:pt x="4855" y="0"/>
                </a:cubicBezTo>
                <a:cubicBezTo>
                  <a:pt x="4502" y="0"/>
                  <a:pt x="4325" y="2116"/>
                  <a:pt x="3972" y="2116"/>
                </a:cubicBezTo>
                <a:cubicBezTo>
                  <a:pt x="3619" y="2116"/>
                  <a:pt x="3442" y="0"/>
                  <a:pt x="3089" y="0"/>
                </a:cubicBezTo>
                <a:cubicBezTo>
                  <a:pt x="2736" y="0"/>
                  <a:pt x="2560" y="2116"/>
                  <a:pt x="2207" y="2116"/>
                </a:cubicBezTo>
                <a:cubicBezTo>
                  <a:pt x="1854" y="2116"/>
                  <a:pt x="1677" y="0"/>
                  <a:pt x="1324" y="0"/>
                </a:cubicBezTo>
                <a:cubicBezTo>
                  <a:pt x="971" y="0"/>
                  <a:pt x="794" y="2116"/>
                  <a:pt x="441" y="2116"/>
                </a:cubicBezTo>
                <a:cubicBezTo>
                  <a:pt x="265" y="2116"/>
                  <a:pt x="132" y="1587"/>
                  <a:pt x="0" y="1058"/>
                </a:cubicBezTo>
              </a:path>
            </a:pathLst>
          </a:custGeom>
          <a:noFill/>
          <a:ln w="19080" cap="rnd">
            <a:solidFill>
              <a:srgbClr val="C07E36"/>
            </a:solidFill>
            <a:custDash>
              <a:ds d="301000" sp="301000"/>
            </a:custDash>
            <a:round/>
          </a:ln>
        </p:spPr>
        <p:txBody>
          <a:bodyPr wrap="none" lIns="56160" tIns="54360" rIns="56160" bIns="5436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>
            <a:off x="7128360" y="3562920"/>
            <a:ext cx="1848600" cy="14040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0" tIns="0" rIns="0" bIns="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Straight Connector 26"/>
          <p:cNvSpPr/>
          <p:nvPr/>
        </p:nvSpPr>
        <p:spPr>
          <a:xfrm>
            <a:off x="7128360" y="3922920"/>
            <a:ext cx="1872000" cy="0"/>
          </a:xfrm>
          <a:prstGeom prst="line">
            <a:avLst/>
          </a:prstGeom>
          <a:noFill/>
          <a:ln w="1008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5040" tIns="5040" rIns="5040" bIns="504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093799" y="3915360"/>
            <a:ext cx="1906200" cy="7613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6" h="2116">
                <a:moveTo>
                  <a:pt x="0" y="1058"/>
                </a:moveTo>
                <a:cubicBezTo>
                  <a:pt x="132" y="529"/>
                  <a:pt x="265" y="0"/>
                  <a:pt x="441" y="0"/>
                </a:cubicBezTo>
                <a:cubicBezTo>
                  <a:pt x="794" y="0"/>
                  <a:pt x="971" y="2116"/>
                  <a:pt x="1324" y="2116"/>
                </a:cubicBezTo>
                <a:cubicBezTo>
                  <a:pt x="1677" y="2116"/>
                  <a:pt x="1854" y="0"/>
                  <a:pt x="2207" y="0"/>
                </a:cubicBezTo>
                <a:cubicBezTo>
                  <a:pt x="2560" y="0"/>
                  <a:pt x="2736" y="2116"/>
                  <a:pt x="3089" y="2116"/>
                </a:cubicBezTo>
                <a:cubicBezTo>
                  <a:pt x="3442" y="2116"/>
                  <a:pt x="3619" y="0"/>
                  <a:pt x="3972" y="0"/>
                </a:cubicBezTo>
                <a:cubicBezTo>
                  <a:pt x="4325" y="0"/>
                  <a:pt x="4502" y="2116"/>
                  <a:pt x="4855" y="2116"/>
                </a:cubicBezTo>
                <a:cubicBezTo>
                  <a:pt x="5031" y="2116"/>
                  <a:pt x="5164" y="1587"/>
                  <a:pt x="5296" y="1058"/>
                </a:cubicBezTo>
              </a:path>
            </a:pathLst>
          </a:custGeom>
          <a:noFill/>
          <a:ln w="19080" cap="rnd">
            <a:solidFill>
              <a:srgbClr val="4A63AE"/>
            </a:solidFill>
            <a:prstDash val="solid"/>
            <a:round/>
          </a:ln>
        </p:spPr>
        <p:txBody>
          <a:bodyPr wrap="none" lIns="56160" tIns="54360" rIns="56160" bIns="5436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>
            <a:off x="7128360" y="4318920"/>
            <a:ext cx="1872000" cy="0"/>
          </a:xfrm>
          <a:prstGeom prst="line">
            <a:avLst/>
          </a:prstGeom>
          <a:noFill/>
          <a:ln w="1008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5040" tIns="5040" rIns="5040" bIns="504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Freeform 29"/>
          <p:cNvSpPr/>
          <p:nvPr/>
        </p:nvSpPr>
        <p:spPr>
          <a:xfrm rot="10800000">
            <a:off x="7094162" y="3555741"/>
            <a:ext cx="1906200" cy="7613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6" h="2116">
                <a:moveTo>
                  <a:pt x="5296" y="1058"/>
                </a:moveTo>
                <a:cubicBezTo>
                  <a:pt x="5164" y="529"/>
                  <a:pt x="5031" y="0"/>
                  <a:pt x="4855" y="0"/>
                </a:cubicBezTo>
                <a:cubicBezTo>
                  <a:pt x="4502" y="0"/>
                  <a:pt x="4325" y="2116"/>
                  <a:pt x="3972" y="2116"/>
                </a:cubicBezTo>
                <a:cubicBezTo>
                  <a:pt x="3619" y="2116"/>
                  <a:pt x="3442" y="0"/>
                  <a:pt x="3089" y="0"/>
                </a:cubicBezTo>
                <a:cubicBezTo>
                  <a:pt x="2736" y="0"/>
                  <a:pt x="2560" y="2116"/>
                  <a:pt x="2207" y="2116"/>
                </a:cubicBezTo>
                <a:cubicBezTo>
                  <a:pt x="1854" y="2116"/>
                  <a:pt x="1677" y="0"/>
                  <a:pt x="1324" y="0"/>
                </a:cubicBezTo>
                <a:cubicBezTo>
                  <a:pt x="971" y="0"/>
                  <a:pt x="794" y="2116"/>
                  <a:pt x="441" y="2116"/>
                </a:cubicBezTo>
                <a:cubicBezTo>
                  <a:pt x="265" y="2116"/>
                  <a:pt x="132" y="1587"/>
                  <a:pt x="0" y="1058"/>
                </a:cubicBezTo>
              </a:path>
            </a:pathLst>
          </a:custGeom>
          <a:noFill/>
          <a:ln w="19080" cap="rnd">
            <a:solidFill>
              <a:srgbClr val="C07E36"/>
            </a:solidFill>
            <a:custDash>
              <a:ds d="301000" sp="301000"/>
            </a:custDash>
            <a:round/>
          </a:ln>
        </p:spPr>
        <p:txBody>
          <a:bodyPr wrap="none" lIns="56160" tIns="54360" rIns="56160" bIns="5436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852359" y="2245320"/>
            <a:ext cx="2532600" cy="1835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9999">
              <a:alpha val="10000"/>
            </a:srgbClr>
          </a:solidFill>
          <a:ln w="0" cap="rnd">
            <a:solidFill>
              <a:srgbClr val="B74180">
                <a:alpha val="10000"/>
              </a:srgbClr>
            </a:solidFill>
            <a:custDash>
              <a:ds d="201000" sp="201000"/>
            </a:custDash>
          </a:ln>
        </p:spPr>
        <p:txBody>
          <a:bodyPr wrap="none" lIns="18000" tIns="18000" rIns="18000" bIns="18000" anchor="ctr" anchorCtr="0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>
            <a:off x="4134240" y="2699280"/>
            <a:ext cx="1872000" cy="0"/>
          </a:xfrm>
          <a:prstGeom prst="line">
            <a:avLst/>
          </a:prstGeom>
          <a:noFill/>
          <a:ln w="1260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6120" tIns="6120" rIns="6120" bIns="612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>
            <a:off x="4134240" y="3059279"/>
            <a:ext cx="1872000" cy="0"/>
          </a:xfrm>
          <a:prstGeom prst="line">
            <a:avLst/>
          </a:prstGeom>
          <a:noFill/>
          <a:ln w="1260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6120" tIns="6120" rIns="6120" bIns="612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099680" y="2691720"/>
            <a:ext cx="1906200" cy="7613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6" h="2116">
                <a:moveTo>
                  <a:pt x="0" y="1058"/>
                </a:moveTo>
                <a:cubicBezTo>
                  <a:pt x="132" y="529"/>
                  <a:pt x="265" y="0"/>
                  <a:pt x="441" y="0"/>
                </a:cubicBezTo>
                <a:cubicBezTo>
                  <a:pt x="794" y="0"/>
                  <a:pt x="971" y="2116"/>
                  <a:pt x="1324" y="2116"/>
                </a:cubicBezTo>
                <a:cubicBezTo>
                  <a:pt x="1677" y="2116"/>
                  <a:pt x="1854" y="0"/>
                  <a:pt x="2207" y="0"/>
                </a:cubicBezTo>
                <a:cubicBezTo>
                  <a:pt x="2560" y="0"/>
                  <a:pt x="2736" y="2116"/>
                  <a:pt x="3089" y="2116"/>
                </a:cubicBezTo>
                <a:cubicBezTo>
                  <a:pt x="3442" y="2116"/>
                  <a:pt x="3619" y="0"/>
                  <a:pt x="3972" y="0"/>
                </a:cubicBezTo>
                <a:cubicBezTo>
                  <a:pt x="4325" y="0"/>
                  <a:pt x="4502" y="2116"/>
                  <a:pt x="4855" y="2116"/>
                </a:cubicBezTo>
                <a:cubicBezTo>
                  <a:pt x="5031" y="2116"/>
                  <a:pt x="5164" y="1587"/>
                  <a:pt x="5296" y="1058"/>
                </a:cubicBezTo>
              </a:path>
            </a:pathLst>
          </a:custGeom>
          <a:noFill/>
          <a:ln w="19080" cap="rnd">
            <a:solidFill>
              <a:srgbClr val="4A63AE"/>
            </a:solidFill>
            <a:prstDash val="solid"/>
            <a:round/>
          </a:ln>
        </p:spPr>
        <p:txBody>
          <a:bodyPr wrap="none" lIns="56160" tIns="54360" rIns="56160" bIns="5436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5" name="Straight Connector 34"/>
          <p:cNvSpPr/>
          <p:nvPr/>
        </p:nvSpPr>
        <p:spPr>
          <a:xfrm>
            <a:off x="4134240" y="3491279"/>
            <a:ext cx="1872000" cy="0"/>
          </a:xfrm>
          <a:prstGeom prst="line">
            <a:avLst/>
          </a:prstGeom>
          <a:noFill/>
          <a:ln w="1008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5040" tIns="5040" rIns="5040" bIns="504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6" name="Freeform 35"/>
          <p:cNvSpPr/>
          <p:nvPr/>
        </p:nvSpPr>
        <p:spPr>
          <a:xfrm rot="10800000">
            <a:off x="4100042" y="2692101"/>
            <a:ext cx="1906200" cy="7613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6" h="2116">
                <a:moveTo>
                  <a:pt x="5296" y="1058"/>
                </a:moveTo>
                <a:cubicBezTo>
                  <a:pt x="5164" y="529"/>
                  <a:pt x="5031" y="0"/>
                  <a:pt x="4855" y="0"/>
                </a:cubicBezTo>
                <a:cubicBezTo>
                  <a:pt x="4502" y="0"/>
                  <a:pt x="4325" y="2116"/>
                  <a:pt x="3972" y="2116"/>
                </a:cubicBezTo>
                <a:cubicBezTo>
                  <a:pt x="3619" y="2116"/>
                  <a:pt x="3442" y="0"/>
                  <a:pt x="3089" y="0"/>
                </a:cubicBezTo>
                <a:cubicBezTo>
                  <a:pt x="2736" y="0"/>
                  <a:pt x="2560" y="2116"/>
                  <a:pt x="2207" y="2116"/>
                </a:cubicBezTo>
                <a:cubicBezTo>
                  <a:pt x="1854" y="2116"/>
                  <a:pt x="1677" y="0"/>
                  <a:pt x="1324" y="0"/>
                </a:cubicBezTo>
                <a:cubicBezTo>
                  <a:pt x="971" y="0"/>
                  <a:pt x="794" y="2116"/>
                  <a:pt x="441" y="2116"/>
                </a:cubicBezTo>
                <a:cubicBezTo>
                  <a:pt x="265" y="2116"/>
                  <a:pt x="132" y="1587"/>
                  <a:pt x="0" y="1058"/>
                </a:cubicBezTo>
              </a:path>
            </a:pathLst>
          </a:custGeom>
          <a:noFill/>
          <a:ln w="19080" cap="rnd">
            <a:solidFill>
              <a:srgbClr val="C07E36"/>
            </a:solidFill>
            <a:custDash>
              <a:ds d="301000" sp="301000"/>
            </a:custDash>
            <a:round/>
          </a:ln>
        </p:spPr>
        <p:txBody>
          <a:bodyPr wrap="none" lIns="56160" tIns="54360" rIns="56160" bIns="5436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64840" y="3541320"/>
            <a:ext cx="1824119" cy="32364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i="0" baseline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Dyade Yinyang</a:t>
            </a:r>
            <a:br>
              <a:rPr lang="en-US" sz="1200" b="1" i="0" baseline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200" b="1" i="0" baseline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dans la fourchette normale</a:t>
            </a:r>
          </a:p>
        </p:txBody>
      </p:sp>
      <p:cxnSp>
        <p:nvCxnSpPr>
          <p:cNvPr id="38" name="Straight Arrow Connector 37"/>
          <p:cNvCxnSpPr>
            <a:stCxn id="4" idx="8"/>
            <a:endCxn id="3" idx="4"/>
          </p:cNvCxnSpPr>
          <p:nvPr/>
        </p:nvCxnSpPr>
        <p:spPr>
          <a:xfrm>
            <a:off x="1957319" y="3072960"/>
            <a:ext cx="0" cy="252359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39" name="Straight Arrow Connector 38"/>
          <p:cNvCxnSpPr>
            <a:stCxn id="6" idx="8"/>
            <a:endCxn id="5" idx="4"/>
          </p:cNvCxnSpPr>
          <p:nvPr/>
        </p:nvCxnSpPr>
        <p:spPr>
          <a:xfrm>
            <a:off x="8112960" y="3072960"/>
            <a:ext cx="360" cy="216359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42" name="Footer Placeholder 2">
            <a:extLst>
              <a:ext uri="{FF2B5EF4-FFF2-40B4-BE49-F238E27FC236}">
                <a16:creationId xmlns:a16="http://schemas.microsoft.com/office/drawing/2014/main" id="{F5F9BC7D-E1D4-EE44-A713-CA5000F7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gnosing likeliho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648000" cy="891359"/>
          </a:xfrm>
        </p:spPr>
        <p:txBody>
          <a:bodyPr/>
          <a:lstStyle/>
          <a:p>
            <a:pPr lvl="0"/>
            <a:r>
              <a:rPr lang="en-US" sz="1400" i="1" dirty="0"/>
              <a:t>F.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Pronostiquer</a:t>
            </a:r>
            <a:r>
              <a:rPr lang="en-US" sz="1400" i="1" dirty="0"/>
              <a:t> les </a:t>
            </a:r>
            <a:r>
              <a:rPr lang="en-US" sz="1400" i="1" dirty="0" err="1"/>
              <a:t>probabilités</a:t>
            </a:r>
            <a:r>
              <a:rPr lang="en-US" sz="1400" i="1" dirty="0"/>
              <a:t> (p. 1 de 4) ...</a:t>
            </a:r>
            <a:br>
              <a:rPr lang="en-US" dirty="0"/>
            </a:br>
            <a:r>
              <a:rPr lang="en-US" i="1" dirty="0"/>
              <a:t>Le </a:t>
            </a:r>
            <a:r>
              <a:rPr lang="en-US" i="1" dirty="0" err="1"/>
              <a:t>pronostic</a:t>
            </a:r>
            <a:r>
              <a:rPr lang="en-US" i="1" dirty="0"/>
              <a:t> des </a:t>
            </a:r>
            <a:r>
              <a:rPr lang="en-US" i="1" dirty="0" err="1"/>
              <a:t>probabilités</a:t>
            </a:r>
            <a:r>
              <a:rPr lang="en-US" i="1" dirty="0"/>
              <a:t> </a:t>
            </a:r>
            <a:r>
              <a:rPr lang="en-US" dirty="0" err="1"/>
              <a:t>estime</a:t>
            </a:r>
            <a:r>
              <a:rPr lang="en-US" dirty="0"/>
              <a:t> la propension des </a:t>
            </a:r>
            <a:r>
              <a:rPr lang="en-US" dirty="0" err="1"/>
              <a:t>lignes</a:t>
            </a:r>
            <a:r>
              <a:rPr lang="en-US" dirty="0"/>
              <a:t> (de vie) co-</a:t>
            </a:r>
            <a:r>
              <a:rPr lang="en-US" dirty="0" err="1"/>
              <a:t>répondantes</a:t>
            </a:r>
            <a:r>
              <a:rPr lang="en-US" dirty="0"/>
              <a:t> dans la contexture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résoudre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pathologie</a:t>
            </a:r>
            <a:r>
              <a:rPr lang="en-US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42813"/>
              </p:ext>
            </p:extLst>
          </p:nvPr>
        </p:nvGraphicFramePr>
        <p:xfrm>
          <a:off x="191161" y="1316409"/>
          <a:ext cx="3898079" cy="3931920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86021223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211922065"/>
                    </a:ext>
                  </a:extLst>
                </a:gridCol>
              </a:tblGrid>
              <a:tr h="34992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8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d'orientation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471297"/>
                  </a:ext>
                </a:extLst>
              </a:tr>
              <a:tr h="61884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Dans le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contexte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moments (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propices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(ii)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inopportuns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pour poser un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traitement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829408"/>
                  </a:ext>
                </a:extLst>
              </a:tr>
              <a:tr h="103427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Où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dans la contexture,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existe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-t-il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une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propension </a:t>
                      </a:r>
                      <a:b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avec des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avantages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</a:t>
                      </a:r>
                      <a:b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(ii) avec des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inconvénients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76344"/>
                  </a:ext>
                </a:extLst>
              </a:tr>
              <a:tr h="103715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Qui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probables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b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promoteurs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(ii)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bénéficiaires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et (iii)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privés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droits d'un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traitement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679755"/>
                  </a:ext>
                </a:extLst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>
            <a:off x="6388199" y="2749680"/>
            <a:ext cx="1605960" cy="910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  <a:effectLst>
            <a:outerShdw dist="50912" dir="2700000" algn="tl">
              <a:srgbClr val="808080"/>
            </a:outerShdw>
          </a:effectLst>
        </p:spPr>
        <p:txBody>
          <a:bodyPr vert="horz" wrap="none" lIns="95760" tIns="50760" rIns="95760" bIns="5076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0">
                <a:solidFill>
                  <a:srgbClr val="B74180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B74180"/>
                </a:solidFill>
                <a:latin typeface="Liberation Sans" pitchFamily="34"/>
                <a:ea typeface="Arial" pitchFamily="2"/>
                <a:cs typeface="Arial" pitchFamily="2"/>
              </a:rPr>
              <a:t>Connaître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0">
                <a:solidFill>
                  <a:srgbClr val="B74180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B74180"/>
                </a:solidFill>
                <a:latin typeface="Liberation Sans" pitchFamily="34"/>
                <a:ea typeface="Arial" pitchFamily="2"/>
                <a:cs typeface="Arial" pitchFamily="2"/>
              </a:rPr>
              <a:t>de l'intérieur</a:t>
            </a:r>
          </a:p>
        </p:txBody>
      </p:sp>
      <p:sp>
        <p:nvSpPr>
          <p:cNvPr id="5" name="Freeform 4"/>
          <p:cNvSpPr/>
          <p:nvPr/>
        </p:nvSpPr>
        <p:spPr>
          <a:xfrm>
            <a:off x="6380640" y="1633320"/>
            <a:ext cx="1606320" cy="909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 cap="flat">
            <a:solidFill>
              <a:srgbClr val="000000"/>
            </a:solidFill>
            <a:custDash>
              <a:ds d="800000" sp="800000"/>
            </a:custDash>
          </a:ln>
        </p:spPr>
        <p:txBody>
          <a:bodyPr vert="horz" wrap="none" lIns="95760" tIns="50760" rIns="95760" bIns="5076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Reconnaître</a:t>
            </a:r>
            <a:b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600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les influences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dirty="0" err="1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contextuelles</a:t>
            </a:r>
            <a:endParaRPr lang="en-US" sz="1600" dirty="0"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380999" y="3874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 cap="flat">
            <a:solidFill>
              <a:srgbClr val="000000"/>
            </a:solidFill>
            <a:custDash>
              <a:ds d="800000" sp="800000"/>
            </a:custDash>
          </a:ln>
          <a:effectLst>
            <a:outerShdw dist="38160" dir="5400000" algn="tl">
              <a:srgbClr val="808080"/>
            </a:outerShdw>
          </a:effectLst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1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Pronostiquer</a:t>
            </a:r>
            <a:r>
              <a:rPr lang="en-US" sz="1600" b="1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600" b="1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l</a:t>
            </a:r>
            <a:r>
              <a:rPr lang="en-US" sz="1600" b="1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1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probabilités</a:t>
            </a:r>
            <a:endParaRPr lang="en-US" sz="1600" b="1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49319" y="2749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  <a:effectLst>
            <a:outerShdw dist="50912" dir="2700000" algn="tl">
              <a:srgbClr val="808080"/>
            </a:outerShdw>
          </a:effectLst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Réordonnancement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Arial" pitchFamily="2"/>
                <a:cs typeface="Arial" pitchFamily="2"/>
              </a:rPr>
              <a:t>rythme de travail</a:t>
            </a:r>
          </a:p>
        </p:txBody>
      </p:sp>
      <p:cxnSp>
        <p:nvCxnSpPr>
          <p:cNvPr id="8" name="Straight Arrow Connector 7"/>
          <p:cNvCxnSpPr>
            <a:stCxn id="5" idx="8"/>
            <a:endCxn id="4" idx="4"/>
          </p:cNvCxnSpPr>
          <p:nvPr/>
        </p:nvCxnSpPr>
        <p:spPr>
          <a:xfrm>
            <a:off x="7183800" y="2542320"/>
            <a:ext cx="7379" cy="20736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9" name="Straight Arrow Connector 8"/>
          <p:cNvCxnSpPr>
            <a:stCxn id="12" idx="6"/>
            <a:endCxn id="4" idx="10"/>
          </p:cNvCxnSpPr>
          <p:nvPr/>
        </p:nvCxnSpPr>
        <p:spPr>
          <a:xfrm flipH="1">
            <a:off x="7994159" y="3204719"/>
            <a:ext cx="196921" cy="181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0" name="Straight Arrow Connector 9"/>
          <p:cNvCxnSpPr>
            <a:stCxn id="7" idx="10"/>
            <a:endCxn id="4" idx="6"/>
          </p:cNvCxnSpPr>
          <p:nvPr/>
        </p:nvCxnSpPr>
        <p:spPr>
          <a:xfrm>
            <a:off x="6154919" y="3204719"/>
            <a:ext cx="233280" cy="181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1" name="Straight Arrow Connector 10"/>
          <p:cNvCxnSpPr>
            <a:stCxn id="6" idx="4"/>
            <a:endCxn id="4" idx="8"/>
          </p:cNvCxnSpPr>
          <p:nvPr/>
        </p:nvCxnSpPr>
        <p:spPr>
          <a:xfrm flipV="1">
            <a:off x="7183799" y="3660120"/>
            <a:ext cx="7380" cy="214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2" name="Freeform 11"/>
          <p:cNvSpPr/>
          <p:nvPr/>
        </p:nvSpPr>
        <p:spPr>
          <a:xfrm>
            <a:off x="8191080" y="2749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Diagnostiquer</a:t>
            </a:r>
            <a: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600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l</a:t>
            </a:r>
            <a: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troubles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dirty="0" err="1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rythmiques</a:t>
            </a:r>
            <a:endParaRPr lang="en-US" sz="1600" b="0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8E9B72C4-6FC6-6B48-8E77-506A4859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troductions, Systems Changes Learning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Penser les systèmes à travers les changements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1307160"/>
          </a:xfrm>
        </p:spPr>
        <p:txBody>
          <a:bodyPr/>
          <a:lstStyle/>
          <a:p>
            <a:pPr lvl="0"/>
            <a:r>
              <a:rPr lang="en-US" sz="1400" i="1"/>
              <a:t>A. </a:t>
            </a:r>
            <a:r>
              <a:rPr lang="en-US" sz="1400" i="1" err="1"/>
              <a:t>Bienvenue</a:t>
            </a:r>
            <a:r>
              <a:rPr lang="en-US" sz="1400" i="1"/>
              <a:t> (p. 1 de 2)...</a:t>
            </a:r>
            <a:br>
              <a:rPr lang="en-US"/>
            </a:br>
            <a:r>
              <a:rPr lang="en-US" sz="2600" err="1"/>
              <a:t>Basé</a:t>
            </a:r>
            <a:r>
              <a:rPr lang="en-US" sz="2600"/>
              <a:t> </a:t>
            </a:r>
            <a:r>
              <a:rPr lang="en-US" sz="2600" err="1"/>
              <a:t>à</a:t>
            </a:r>
            <a:r>
              <a:rPr lang="en-US" sz="2600"/>
              <a:t> Toronto, le Systems Changes Learning Circle </a:t>
            </a:r>
            <a:r>
              <a:rPr lang="en-US" sz="2600" err="1"/>
              <a:t>est</a:t>
            </a:r>
            <a:r>
              <a:rPr lang="en-US" sz="2600"/>
              <a:t> </a:t>
            </a:r>
            <a:r>
              <a:rPr lang="en-US" sz="2600" err="1"/>
              <a:t>issu</a:t>
            </a:r>
            <a:r>
              <a:rPr lang="en-US" sz="2600"/>
              <a:t> du CSI, du </a:t>
            </a:r>
            <a:r>
              <a:rPr lang="en-US" sz="2600" err="1"/>
              <a:t>programme</a:t>
            </a:r>
            <a:r>
              <a:rPr lang="en-US" sz="2600"/>
              <a:t> SFI de </a:t>
            </a:r>
            <a:r>
              <a:rPr lang="en-US" sz="2600" err="1"/>
              <a:t>l’Université</a:t>
            </a:r>
            <a:r>
              <a:rPr lang="en-US" sz="2600"/>
              <a:t> OCAD et de Systems Thinking Ontario.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1240" y="1882895"/>
            <a:ext cx="1904760" cy="190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791800" y="1882895"/>
            <a:ext cx="1904760" cy="190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92000" y="1882895"/>
            <a:ext cx="1904760" cy="190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792560" y="1882895"/>
            <a:ext cx="1904760" cy="1904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2000" y="3983135"/>
            <a:ext cx="2015999" cy="131976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t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David Ing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 i="0" baseline="0">
              <a:ln>
                <a:noFill/>
              </a:ln>
              <a:solidFill>
                <a:srgbClr val="C07E36"/>
              </a:solidFill>
              <a:latin typeface="Liberation Sans" pitchFamily="34"/>
              <a:ea typeface="Arial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baseline="0">
                <a:ln>
                  <a:noFill/>
                </a:ln>
                <a:solidFill>
                  <a:srgbClr val="9CB1C3"/>
                </a:solidFill>
                <a:latin typeface="Liberation Sans" pitchFamily="34"/>
                <a:ea typeface="Arial" pitchFamily="2"/>
                <a:cs typeface="Arial" pitchFamily="2"/>
              </a:rPr>
              <a:t>linkedin.com/in/daviding/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6000" y="3983135"/>
            <a:ext cx="2015999" cy="131976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t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Dan Eng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 i="0" baseline="0">
              <a:ln>
                <a:noFill/>
              </a:ln>
              <a:solidFill>
                <a:srgbClr val="C07E36"/>
              </a:solidFill>
              <a:latin typeface="Liberation Sans" pitchFamily="34"/>
              <a:ea typeface="Arial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baseline="0">
                <a:ln>
                  <a:noFill/>
                </a:ln>
                <a:solidFill>
                  <a:srgbClr val="9CB1C3"/>
                </a:solidFill>
                <a:latin typeface="Liberation Sans" pitchFamily="34"/>
                <a:ea typeface="Arial" pitchFamily="2"/>
                <a:cs typeface="Arial" pitchFamily="2"/>
              </a:rPr>
              <a:t>linkedin.com/in/daneng/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00" y="3983135"/>
            <a:ext cx="2232000" cy="1679759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t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Kelly Okamura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 i="0" baseline="0">
              <a:ln>
                <a:noFill/>
              </a:ln>
              <a:solidFill>
                <a:srgbClr val="C07E36"/>
              </a:solidFill>
              <a:latin typeface="Liberation Sans" pitchFamily="34"/>
              <a:ea typeface="Arial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baseline="0">
                <a:ln>
                  <a:noFill/>
                </a:ln>
                <a:solidFill>
                  <a:srgbClr val="9CB1C3"/>
                </a:solidFill>
                <a:latin typeface="Liberation Sans" pitchFamily="34"/>
                <a:ea typeface="Arial" pitchFamily="2"/>
                <a:cs typeface="Arial" pitchFamily="2"/>
              </a:rPr>
              <a:t>linkedin.com/in/kelly-okamura/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000" y="3983135"/>
            <a:ext cx="1908000" cy="131976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t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Zaid Khan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 i="0" baseline="0">
              <a:ln>
                <a:noFill/>
              </a:ln>
              <a:solidFill>
                <a:srgbClr val="C07E36"/>
              </a:solidFill>
              <a:latin typeface="Liberation Sans" pitchFamily="34"/>
              <a:ea typeface="Arial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baseline="0">
                <a:ln>
                  <a:noFill/>
                </a:ln>
                <a:solidFill>
                  <a:srgbClr val="9CB1C3"/>
                </a:solidFill>
                <a:latin typeface="Liberation Sans" pitchFamily="34"/>
                <a:ea typeface="Arial" pitchFamily="2"/>
                <a:cs typeface="Arial" pitchFamily="2"/>
              </a:rPr>
              <a:t>linkedin.com/in/zaid---khan/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1, Prognosing likeliho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648000" cy="891359"/>
          </a:xfrm>
        </p:spPr>
        <p:txBody>
          <a:bodyPr/>
          <a:lstStyle/>
          <a:p>
            <a:pPr lvl="0"/>
            <a:r>
              <a:rPr lang="en-US" sz="1400" i="1" dirty="0"/>
              <a:t>F.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Pronostiquer</a:t>
            </a:r>
            <a:r>
              <a:rPr lang="en-US" sz="1400" i="1" dirty="0"/>
              <a:t> les </a:t>
            </a:r>
            <a:r>
              <a:rPr lang="en-US" sz="1400" i="1" dirty="0" err="1"/>
              <a:t>probabilités</a:t>
            </a:r>
            <a:r>
              <a:rPr lang="en-US" sz="1400" i="1" dirty="0"/>
              <a:t> (p. 1 de 4) ...</a:t>
            </a:r>
            <a:br>
              <a:rPr lang="en-US" dirty="0"/>
            </a:br>
            <a:r>
              <a:rPr lang="en-US" sz="2000" i="1" dirty="0" err="1"/>
              <a:t>Pronostiquer</a:t>
            </a:r>
            <a:r>
              <a:rPr lang="en-US" sz="2000" i="1" dirty="0"/>
              <a:t> les </a:t>
            </a:r>
            <a:r>
              <a:rPr lang="en-US" sz="2000" i="1" dirty="0" err="1"/>
              <a:t>probabilités</a:t>
            </a:r>
            <a:r>
              <a:rPr lang="en-US" sz="2000" dirty="0"/>
              <a:t>, </a:t>
            </a:r>
            <a:r>
              <a:rPr lang="en-US" sz="2000" dirty="0" err="1"/>
              <a:t>exemple</a:t>
            </a:r>
            <a:r>
              <a:rPr lang="en-US" sz="2000" dirty="0"/>
              <a:t> 1 : </a:t>
            </a:r>
            <a:r>
              <a:rPr lang="en-US" sz="2000" dirty="0" err="1"/>
              <a:t>Réfléchissez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l’impact</a:t>
            </a:r>
            <a:r>
              <a:rPr lang="en-US" sz="2000" dirty="0"/>
              <a:t> du passage au </a:t>
            </a:r>
            <a:r>
              <a:rPr lang="en-US" sz="2000" dirty="0" err="1"/>
              <a:t>télétravail</a:t>
            </a:r>
            <a:r>
              <a:rPr lang="en-US" sz="2000" dirty="0"/>
              <a:t> sur la vie (</a:t>
            </a:r>
            <a:r>
              <a:rPr lang="en-US" sz="2000" dirty="0" err="1"/>
              <a:t>familiale</a:t>
            </a:r>
            <a:r>
              <a:rPr lang="en-US" sz="2000" dirty="0"/>
              <a:t>) </a:t>
            </a:r>
            <a:r>
              <a:rPr lang="en-US" sz="2000" dirty="0" err="1"/>
              <a:t>lors</a:t>
            </a:r>
            <a:r>
              <a:rPr lang="en-US" sz="2000" dirty="0"/>
              <a:t> de la </a:t>
            </a:r>
            <a:r>
              <a:rPr lang="en-US" sz="2000" dirty="0" err="1"/>
              <a:t>pandémie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85064"/>
              </p:ext>
            </p:extLst>
          </p:nvPr>
        </p:nvGraphicFramePr>
        <p:xfrm>
          <a:off x="201372" y="1365840"/>
          <a:ext cx="9677879" cy="3794160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506593639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1590066172"/>
                    </a:ext>
                  </a:extLst>
                </a:gridCol>
                <a:gridCol w="5779800">
                  <a:extLst>
                    <a:ext uri="{9D8B030D-6E8A-4147-A177-3AD203B41FA5}">
                      <a16:colId xmlns:a16="http://schemas.microsoft.com/office/drawing/2014/main" val="2657515501"/>
                    </a:ext>
                  </a:extLst>
                </a:gridCol>
              </a:tblGrid>
              <a:tr h="34992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d'orientation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C07E36"/>
                          </a:solidFill>
                          <a:latin typeface="Liberation Sans" pitchFamily="34"/>
                        </a:defRPr>
                      </a:pPr>
                      <a:r>
                        <a:rPr lang="en-US" sz="16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Pronostic</a:t>
                      </a:r>
                      <a:r>
                        <a:rPr lang="en-US" sz="16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des </a:t>
                      </a:r>
                      <a:r>
                        <a:rPr lang="en-US" sz="16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probabilités</a:t>
                      </a:r>
                      <a:endParaRPr lang="en-US" sz="1600" b="1" i="0" baseline="0" dirty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677728"/>
                  </a:ext>
                </a:extLst>
              </a:tr>
              <a:tr h="61884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Dans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contexte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moments 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propices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(ii)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inopportuns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pour poser un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traitement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Propice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: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lors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l'assouplissement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des restrictions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Inopportun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: pendant les fermetures et les confinements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227774"/>
                  </a:ext>
                </a:extLst>
              </a:tr>
              <a:tr h="103427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Où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dans la contexture,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existe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-t-il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une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propension </a:t>
                      </a:r>
                      <a:b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avec des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avantages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</a:t>
                      </a:r>
                      <a:b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(ii) avec des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inconvénients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+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réaménagement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du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logement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l'ameublement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+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changement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carrière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après des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emplois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peu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satisfaisants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- Rupture des relations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personnelles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- Formation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personne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apprentissage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840429"/>
                  </a:ext>
                </a:extLst>
              </a:tr>
              <a:tr h="103715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Qui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probables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b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promoteurs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(ii)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bénéficiaires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et (iii)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privés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droits d'un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traitement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Promoteurs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: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famille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Bénéficiaires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: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introvertis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individus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qui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prennent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transports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vers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leur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lieu de travail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Privés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droits :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extravertis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non-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carriéristes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974222"/>
                  </a:ext>
                </a:extLst>
              </a:tr>
            </a:tbl>
          </a:graphicData>
        </a:graphic>
      </p:graphicFrame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4EE912F-D1B3-1341-B923-7E9729DE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2, Prognosing likeliho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648000" cy="891359"/>
          </a:xfrm>
        </p:spPr>
        <p:txBody>
          <a:bodyPr/>
          <a:lstStyle/>
          <a:p>
            <a:pPr lvl="0"/>
            <a:r>
              <a:rPr lang="en-US" sz="1400" i="1" dirty="0"/>
              <a:t>F.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Pronostiquer</a:t>
            </a:r>
            <a:r>
              <a:rPr lang="en-US" sz="1400" i="1" dirty="0"/>
              <a:t> les </a:t>
            </a:r>
            <a:r>
              <a:rPr lang="en-US" sz="1400" i="1" dirty="0" err="1"/>
              <a:t>probabilités</a:t>
            </a:r>
            <a:r>
              <a:rPr lang="en-US" sz="1400" i="1" dirty="0"/>
              <a:t> (p. 1 de 4) ...</a:t>
            </a:r>
            <a:br>
              <a:rPr lang="en-US" dirty="0"/>
            </a:br>
            <a:r>
              <a:rPr lang="en-US" sz="2000" i="1" dirty="0" err="1"/>
              <a:t>Pronostiquer</a:t>
            </a:r>
            <a:r>
              <a:rPr lang="en-US" sz="2000" i="1" dirty="0"/>
              <a:t> les </a:t>
            </a:r>
            <a:r>
              <a:rPr lang="en-US" sz="2000" i="1" dirty="0" err="1"/>
              <a:t>probabilités</a:t>
            </a:r>
            <a:r>
              <a:rPr lang="en-US" sz="2000" dirty="0"/>
              <a:t>, </a:t>
            </a:r>
            <a:r>
              <a:rPr lang="en-US" sz="2000" dirty="0" err="1"/>
              <a:t>exemple</a:t>
            </a:r>
            <a:r>
              <a:rPr lang="en-US" sz="2000" dirty="0"/>
              <a:t> 2 : </a:t>
            </a:r>
            <a:r>
              <a:rPr lang="en-US" sz="2000" dirty="0" err="1"/>
              <a:t>Réfléchissez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l’impact</a:t>
            </a:r>
            <a:r>
              <a:rPr lang="en-US" sz="2000" dirty="0"/>
              <a:t> du passage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application </a:t>
            </a:r>
            <a:r>
              <a:rPr lang="en-US" sz="2000" dirty="0" err="1"/>
              <a:t>logicielle</a:t>
            </a:r>
            <a:r>
              <a:rPr lang="en-US" sz="2000" dirty="0"/>
              <a:t> pour le </a:t>
            </a:r>
            <a:r>
              <a:rPr lang="en-US" sz="2000" dirty="0" err="1"/>
              <a:t>suivi</a:t>
            </a:r>
            <a:r>
              <a:rPr lang="en-US" sz="2000" dirty="0"/>
              <a:t> des vaccinations sur le lieu de travail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188562"/>
              </p:ext>
            </p:extLst>
          </p:nvPr>
        </p:nvGraphicFramePr>
        <p:xfrm>
          <a:off x="201372" y="1351020"/>
          <a:ext cx="9677879" cy="3794160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3198729426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1822150297"/>
                    </a:ext>
                  </a:extLst>
                </a:gridCol>
                <a:gridCol w="5779800">
                  <a:extLst>
                    <a:ext uri="{9D8B030D-6E8A-4147-A177-3AD203B41FA5}">
                      <a16:colId xmlns:a16="http://schemas.microsoft.com/office/drawing/2014/main" val="432806340"/>
                    </a:ext>
                  </a:extLst>
                </a:gridCol>
              </a:tblGrid>
              <a:tr h="34992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</a:t>
                      </a:r>
                      <a:r>
                        <a:rPr lang="en-US" sz="16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d'orientation</a:t>
                      </a:r>
                      <a:endParaRPr lang="en-US" sz="1600" b="1" i="0" baseline="0" dirty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C07E36"/>
                          </a:solidFill>
                          <a:latin typeface="Liberation Sans" pitchFamily="34"/>
                        </a:defRPr>
                      </a:pPr>
                      <a:r>
                        <a:rPr lang="en-US" sz="16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Pronostic</a:t>
                      </a:r>
                      <a:r>
                        <a:rPr lang="en-US" sz="16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des </a:t>
                      </a:r>
                      <a:r>
                        <a:rPr lang="en-US" sz="16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probabilités</a:t>
                      </a:r>
                      <a:endParaRPr lang="en-US" sz="1600" b="1" i="0" baseline="0" dirty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458800"/>
                  </a:ext>
                </a:extLst>
              </a:tr>
              <a:tr h="61884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Dans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contexte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moments 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propices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(ii)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inopportuns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pour poser un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traitement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Propice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: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développeurs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logiciels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du temps libre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Inopportun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: les petites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entreprises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trop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stressées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pour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s'engager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005635"/>
                  </a:ext>
                </a:extLst>
              </a:tr>
              <a:tr h="103427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Où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dans la contexture,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existe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-t-il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une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propension </a:t>
                      </a:r>
                      <a:b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avec des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avantages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</a:t>
                      </a:r>
                      <a:b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(ii) avec des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inconvénients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+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fournisseurs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services de haute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technologie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de haute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qualité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+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consommateurs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axés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sur la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commodité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-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personnes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hors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réseau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soucieuses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leur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vie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privée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-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opérations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distance et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faible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745725"/>
                  </a:ext>
                </a:extLst>
              </a:tr>
              <a:tr h="103715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Qui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probables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b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promoteurs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(ii)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bénéficiaires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et (iii)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privés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droits d'un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traitement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Promoteurs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: associations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professionnelles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Bénéficiaires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: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citoyen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lambda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Privés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droits :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utilisateurs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téléphones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non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intelligents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individus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contre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vaccin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390787"/>
                  </a:ext>
                </a:extLst>
              </a:tr>
            </a:tbl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62278FE-B4DE-F845-9A4A-CABF2187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int, Prognosing likeliho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F.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Pronostiquer</a:t>
            </a:r>
            <a:r>
              <a:rPr lang="en-US" sz="1400" i="1" dirty="0"/>
              <a:t> les </a:t>
            </a:r>
            <a:r>
              <a:rPr lang="en-US" sz="1400" i="1" dirty="0" err="1"/>
              <a:t>probabilités</a:t>
            </a:r>
            <a:r>
              <a:rPr lang="en-US" sz="1400" i="1" dirty="0"/>
              <a:t> (p. 1 de 4) ...</a:t>
            </a:r>
            <a:br>
              <a:rPr lang="en-US" dirty="0"/>
            </a:br>
            <a:r>
              <a:rPr lang="en-US" sz="1800" dirty="0"/>
              <a:t>Conseil pour </a:t>
            </a:r>
            <a:r>
              <a:rPr lang="en-US" sz="1800" i="1" dirty="0" err="1"/>
              <a:t>pronostiquer</a:t>
            </a:r>
            <a:r>
              <a:rPr lang="en-US" sz="1800" i="1" dirty="0"/>
              <a:t> les </a:t>
            </a:r>
            <a:r>
              <a:rPr lang="en-US" sz="1800" i="1" dirty="0" err="1"/>
              <a:t>probabilités</a:t>
            </a:r>
            <a:r>
              <a:rPr lang="en-US" sz="1800" i="1" dirty="0"/>
              <a:t> </a:t>
            </a:r>
            <a:r>
              <a:rPr lang="en-US" sz="1800" dirty="0"/>
              <a:t>: </a:t>
            </a:r>
            <a:r>
              <a:rPr lang="en-US" sz="1800" dirty="0" err="1"/>
              <a:t>S'ils</a:t>
            </a:r>
            <a:r>
              <a:rPr lang="en-US" sz="1800" dirty="0"/>
              <a:t> </a:t>
            </a:r>
            <a:r>
              <a:rPr lang="en-US" sz="1800" dirty="0" err="1"/>
              <a:t>arrivent</a:t>
            </a:r>
            <a:r>
              <a:rPr lang="en-US" sz="1800" dirty="0"/>
              <a:t> </a:t>
            </a:r>
            <a:r>
              <a:rPr lang="en-US" sz="1800" dirty="0" err="1"/>
              <a:t>à</a:t>
            </a:r>
            <a:r>
              <a:rPr lang="en-US" sz="1800" dirty="0"/>
              <a:t> </a:t>
            </a:r>
            <a:r>
              <a:rPr lang="en-US" sz="1800" dirty="0" err="1"/>
              <a:t>vous</a:t>
            </a:r>
            <a:r>
              <a:rPr lang="en-US" sz="1800" dirty="0"/>
              <a:t> faire poser les </a:t>
            </a:r>
            <a:r>
              <a:rPr lang="en-US" sz="1800" dirty="0" err="1"/>
              <a:t>mauvaises</a:t>
            </a:r>
            <a:r>
              <a:rPr lang="en-US" sz="1800" dirty="0"/>
              <a:t> questions, </a:t>
            </a:r>
            <a:r>
              <a:rPr lang="en-US" sz="1800" dirty="0" err="1"/>
              <a:t>ils</a:t>
            </a:r>
            <a:r>
              <a:rPr lang="en-US" sz="1800" dirty="0"/>
              <a:t> </a:t>
            </a:r>
            <a:r>
              <a:rPr lang="en-US" sz="1800" dirty="0" err="1"/>
              <a:t>n'ont</a:t>
            </a:r>
            <a:r>
              <a:rPr lang="en-US" sz="1800" dirty="0"/>
              <a:t> pas </a:t>
            </a:r>
            <a:r>
              <a:rPr lang="en-US" sz="1800" dirty="0" err="1"/>
              <a:t>à</a:t>
            </a:r>
            <a:r>
              <a:rPr lang="en-US" sz="1800" dirty="0"/>
              <a:t> se </a:t>
            </a:r>
            <a:r>
              <a:rPr lang="en-US" sz="1800" dirty="0" err="1"/>
              <a:t>soucier</a:t>
            </a:r>
            <a:r>
              <a:rPr lang="en-US" sz="1800" dirty="0"/>
              <a:t> des </a:t>
            </a:r>
            <a:r>
              <a:rPr lang="en-US" sz="1800" dirty="0" err="1"/>
              <a:t>réponses</a:t>
            </a:r>
            <a:r>
              <a:rPr lang="en-US" sz="1800" dirty="0"/>
              <a:t> </a:t>
            </a:r>
            <a:r>
              <a:rPr lang="en-US" sz="1400" dirty="0"/>
              <a:t>(Thomas Pynchon).</a:t>
            </a:r>
            <a:endParaRPr lang="en-US" sz="1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447457"/>
              </p:ext>
            </p:extLst>
          </p:nvPr>
        </p:nvGraphicFramePr>
        <p:xfrm>
          <a:off x="244440" y="1134720"/>
          <a:ext cx="9670320" cy="4224240"/>
        </p:xfrm>
        <a:graphic>
          <a:graphicData uri="http://schemas.openxmlformats.org/drawingml/2006/table">
            <a:tbl>
              <a:tblPr firstRow="1" bandRow="1"/>
              <a:tblGrid>
                <a:gridCol w="1969920">
                  <a:extLst>
                    <a:ext uri="{9D8B030D-6E8A-4147-A177-3AD203B41FA5}">
                      <a16:colId xmlns:a16="http://schemas.microsoft.com/office/drawing/2014/main" val="4229339235"/>
                    </a:ext>
                  </a:extLst>
                </a:gridCol>
                <a:gridCol w="7700400">
                  <a:extLst>
                    <a:ext uri="{9D8B030D-6E8A-4147-A177-3AD203B41FA5}">
                      <a16:colId xmlns:a16="http://schemas.microsoft.com/office/drawing/2014/main" val="198439576"/>
                    </a:ext>
                  </a:extLst>
                </a:gridCol>
              </a:tblGrid>
              <a:tr h="773640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0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Erreur de type </a:t>
                      </a:r>
                      <a:r>
                        <a:rPr lang="en-US" sz="2000" b="1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0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Faux </a:t>
                      </a:r>
                      <a:r>
                        <a:rPr lang="en-US" sz="20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positif</a:t>
                      </a:r>
                      <a:r>
                        <a:rPr lang="en-US" sz="20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: </a:t>
                      </a:r>
                      <a:b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</a:b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Découverte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d'une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relation (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statistique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) qui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n'est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pas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réelle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261240"/>
                  </a:ext>
                </a:extLst>
              </a:tr>
              <a:tr h="773640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0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Erreur de type </a:t>
                      </a:r>
                      <a:r>
                        <a:rPr lang="en-US" sz="2000" b="1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0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Faux </a:t>
                      </a:r>
                      <a:r>
                        <a:rPr lang="en-US" sz="20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négatif</a:t>
                      </a:r>
                      <a:r>
                        <a:rPr lang="en-US" sz="20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:</a:t>
                      </a:r>
                      <a:b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</a:b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Absence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d'une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relation (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statistique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) qui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est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réelle</a:t>
                      </a:r>
                      <a:endParaRPr lang="en-US" sz="20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Arial" pitchFamily="2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90598"/>
                  </a:ext>
                </a:extLst>
              </a:tr>
              <a:tr h="1056959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0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Erreur de type </a:t>
                      </a:r>
                      <a:r>
                        <a:rPr lang="en-US" sz="2000" b="1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0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Se </a:t>
                      </a:r>
                      <a:r>
                        <a:rPr lang="en-US" sz="20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tromper</a:t>
                      </a:r>
                      <a:r>
                        <a:rPr lang="en-US" sz="20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soi-même</a:t>
                      </a:r>
                      <a:r>
                        <a:rPr lang="en-US" sz="20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:</a:t>
                      </a:r>
                      <a:b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</a:b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Erreur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involontaire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consistant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résoudre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précisément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mauvais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problèmes</a:t>
                      </a:r>
                      <a:b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</a:b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(par ignorance,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éducation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défectueuse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pratique non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réfléchie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44596"/>
                  </a:ext>
                </a:extLst>
              </a:tr>
              <a:tr h="1396800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0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Erreur de type </a:t>
                      </a:r>
                      <a:r>
                        <a:rPr lang="en-US" sz="2000" b="1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0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Tromper</a:t>
                      </a:r>
                      <a:r>
                        <a:rPr lang="en-US" sz="20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20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autres</a:t>
                      </a:r>
                      <a:r>
                        <a:rPr lang="en-US" sz="20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: </a:t>
                      </a:r>
                      <a:b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</a:b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Erreur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intentionnelle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consistant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résoudre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mauvais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20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problèmes</a:t>
                      </a:r>
                      <a: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br>
                        <a:rPr lang="en-US" sz="20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</a:b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(par malice,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idéologie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excès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zèle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autosatisfaction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et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faute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20017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400" y="5095440"/>
            <a:ext cx="9654840" cy="401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Ian I. Mitroff et Abraham Silvers. 2010. </a:t>
            </a:r>
            <a:r>
              <a:rPr lang="en-US" sz="1100" b="0" i="1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Dirty Rotten Strategies : How We Trick Ourselves and Others into Solving the Wrong Problems Precisely.</a:t>
            </a: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Presses universitaires de Stanford.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4266006-42D3-DC45-9F87-0D079511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ordering 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G.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Réorganiser</a:t>
            </a:r>
            <a:r>
              <a:rPr lang="en-US" sz="1400" i="1" dirty="0"/>
              <a:t> le </a:t>
            </a:r>
            <a:r>
              <a:rPr lang="en-US" sz="1400" i="1" dirty="0" err="1"/>
              <a:t>rythme</a:t>
            </a:r>
            <a:r>
              <a:rPr lang="en-US" sz="1400" i="1" dirty="0"/>
              <a:t> (p. 1 de 4) ...</a:t>
            </a:r>
            <a:br>
              <a:rPr lang="en-US" dirty="0"/>
            </a:br>
            <a:r>
              <a:rPr lang="en-US" sz="1800" i="1" dirty="0" err="1"/>
              <a:t>Réorganiser</a:t>
            </a:r>
            <a:r>
              <a:rPr lang="en-US" sz="1800" i="1" dirty="0"/>
              <a:t> le </a:t>
            </a:r>
            <a:r>
              <a:rPr lang="en-US" sz="1800" i="1" dirty="0" err="1"/>
              <a:t>rythme</a:t>
            </a:r>
            <a:r>
              <a:rPr lang="en-US" sz="1800" i="1" dirty="0"/>
              <a:t> </a:t>
            </a:r>
            <a:r>
              <a:rPr lang="en-US" sz="1800" dirty="0" err="1"/>
              <a:t>permet</a:t>
            </a:r>
            <a:r>
              <a:rPr lang="en-US" sz="1800" dirty="0"/>
              <a:t> de </a:t>
            </a:r>
            <a:r>
              <a:rPr lang="en-US" sz="1800" dirty="0" err="1"/>
              <a:t>révéler</a:t>
            </a:r>
            <a:r>
              <a:rPr lang="en-US" sz="1800" dirty="0"/>
              <a:t> des sous-</a:t>
            </a:r>
            <a:r>
              <a:rPr lang="en-US" sz="1800" dirty="0" err="1"/>
              <a:t>mondes</a:t>
            </a:r>
            <a:r>
              <a:rPr lang="en-US" sz="1800" dirty="0"/>
              <a:t> </a:t>
            </a:r>
            <a:r>
              <a:rPr lang="en-US" sz="1800" dirty="0" err="1"/>
              <a:t>où</a:t>
            </a:r>
            <a:r>
              <a:rPr lang="en-US" sz="1800" dirty="0"/>
              <a:t> </a:t>
            </a:r>
            <a:r>
              <a:rPr lang="en-US" sz="1800" dirty="0" err="1"/>
              <a:t>une</a:t>
            </a:r>
            <a:r>
              <a:rPr lang="en-US" sz="1800" dirty="0"/>
              <a:t> « nouvelle </a:t>
            </a:r>
            <a:r>
              <a:rPr lang="en-US" sz="1800" dirty="0" err="1"/>
              <a:t>normalité</a:t>
            </a:r>
            <a:r>
              <a:rPr lang="en-US" sz="1800" dirty="0"/>
              <a:t> »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adoptée</a:t>
            </a:r>
            <a:r>
              <a:rPr lang="en-US" sz="1800" dirty="0"/>
              <a:t> et </a:t>
            </a:r>
            <a:r>
              <a:rPr lang="en-US" sz="1800" dirty="0" err="1"/>
              <a:t>maintenue</a:t>
            </a:r>
            <a:r>
              <a:rPr lang="en-US" sz="1800" dirty="0"/>
              <a:t> </a:t>
            </a:r>
            <a:r>
              <a:rPr lang="en-US" sz="1800" dirty="0" err="1"/>
              <a:t>comme</a:t>
            </a:r>
            <a:r>
              <a:rPr lang="en-US" sz="1800" dirty="0"/>
              <a:t> un style </a:t>
            </a:r>
            <a:r>
              <a:rPr lang="en-US" sz="1800" dirty="0" err="1"/>
              <a:t>d'actions</a:t>
            </a:r>
            <a:r>
              <a:rPr lang="en-US" sz="1800" dirty="0"/>
              <a:t> </a:t>
            </a:r>
            <a:r>
              <a:rPr lang="en-US" sz="1800" dirty="0" err="1"/>
              <a:t>coordonnées</a:t>
            </a:r>
            <a:r>
              <a:rPr lang="en-US" sz="1800" dirty="0"/>
              <a:t>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44587"/>
              </p:ext>
            </p:extLst>
          </p:nvPr>
        </p:nvGraphicFramePr>
        <p:xfrm>
          <a:off x="216000" y="1180800"/>
          <a:ext cx="3898079" cy="4038000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864087134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3151902347"/>
                    </a:ext>
                  </a:extLst>
                </a:gridCol>
              </a:tblGrid>
              <a:tr h="34992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d'orientation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39164"/>
                  </a:ext>
                </a:extLst>
              </a:tr>
              <a:tr h="61884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Comment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compétences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seront-elles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développées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pour faire face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: 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la nature qui se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déploie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(ii) la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résolution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problèmes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(iii)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l’entrée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dans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l’histoire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739106"/>
                  </a:ext>
                </a:extLst>
              </a:tr>
              <a:tr h="103427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Comment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traitement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sera-t-il soutenu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limité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par 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des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lignes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plus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lentes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plus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grandes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</a:t>
                      </a:r>
                      <a:b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(ii)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lignes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plus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rapides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plus petites?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985959"/>
                  </a:ext>
                </a:extLst>
              </a:tr>
              <a:tr h="103715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Comment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négociations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évolueront-elles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vers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des engagements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d'une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nouvelle texture?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672410"/>
                  </a:ext>
                </a:extLst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>
            <a:off x="6424200" y="2749680"/>
            <a:ext cx="1605960" cy="910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  <a:effectLst>
            <a:outerShdw dist="50912" dir="2700000" algn="tl">
              <a:srgbClr val="808080"/>
            </a:outerShdw>
          </a:effectLst>
        </p:spPr>
        <p:txBody>
          <a:bodyPr vert="horz" wrap="none" lIns="95760" tIns="50760" rIns="95760" bIns="5076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0">
                <a:solidFill>
                  <a:srgbClr val="B74180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B74180"/>
                </a:solidFill>
                <a:latin typeface="Liberation Sans" pitchFamily="34"/>
                <a:ea typeface="Arial" pitchFamily="2"/>
                <a:cs typeface="Arial" pitchFamily="2"/>
              </a:rPr>
              <a:t>Connaître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0">
                <a:solidFill>
                  <a:srgbClr val="B74180"/>
                </a:solidFill>
                <a:latin typeface="Liberation Sans" pitchFamily="34"/>
              </a:defRPr>
            </a:pPr>
            <a:r>
              <a:rPr lang="en-US" sz="1600" b="0" i="0" baseline="0">
                <a:ln>
                  <a:noFill/>
                </a:ln>
                <a:solidFill>
                  <a:srgbClr val="B74180"/>
                </a:solidFill>
                <a:latin typeface="Liberation Sans" pitchFamily="34"/>
                <a:ea typeface="Arial" pitchFamily="2"/>
                <a:cs typeface="Arial" pitchFamily="2"/>
              </a:rPr>
              <a:t>de l'intérieur</a:t>
            </a:r>
          </a:p>
        </p:txBody>
      </p:sp>
      <p:sp>
        <p:nvSpPr>
          <p:cNvPr id="5" name="Freeform 4"/>
          <p:cNvSpPr/>
          <p:nvPr/>
        </p:nvSpPr>
        <p:spPr>
          <a:xfrm>
            <a:off x="6416640" y="1633320"/>
            <a:ext cx="1606320" cy="909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 cap="flat">
            <a:solidFill>
              <a:srgbClr val="000000"/>
            </a:solidFill>
            <a:custDash>
              <a:ds d="800000" sp="800000"/>
            </a:custDash>
          </a:ln>
        </p:spPr>
        <p:txBody>
          <a:bodyPr vert="horz" wrap="none" lIns="95760" tIns="50760" rIns="95760" bIns="5076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Reconnaître</a:t>
            </a:r>
            <a:b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les influences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dirty="0" err="1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contextuelles</a:t>
            </a:r>
            <a:endParaRPr lang="en-US" sz="1600" b="0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417000" y="3874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 cap="flat">
            <a:solidFill>
              <a:srgbClr val="000000"/>
            </a:solidFill>
            <a:custDash>
              <a:ds d="800000" sp="800000"/>
            </a:custDash>
          </a:ln>
          <a:effectLst>
            <a:outerShdw dist="53966" dir="2700000" algn="tl">
              <a:srgbClr val="808080"/>
            </a:outerShdw>
          </a:effectLst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Pronostiquer</a:t>
            </a:r>
            <a: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les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probabilités</a:t>
            </a:r>
            <a:endParaRPr lang="en-US" sz="1600" b="0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85319" y="2749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  <a:effectLst>
            <a:outerShdw dist="50912" dir="2700000" algn="tl">
              <a:srgbClr val="808080"/>
            </a:outerShdw>
          </a:effectLst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1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Réorganiser</a:t>
            </a:r>
            <a:r>
              <a:rPr lang="en-US" sz="1600" b="1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le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1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rythme</a:t>
            </a:r>
            <a:endParaRPr lang="en-US" sz="1600" b="1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cxnSp>
        <p:nvCxnSpPr>
          <p:cNvPr id="8" name="Straight Arrow Connector 7"/>
          <p:cNvCxnSpPr>
            <a:stCxn id="5" idx="8"/>
            <a:endCxn id="4" idx="4"/>
          </p:cNvCxnSpPr>
          <p:nvPr/>
        </p:nvCxnSpPr>
        <p:spPr>
          <a:xfrm>
            <a:off x="7219800" y="2542320"/>
            <a:ext cx="7380" cy="20736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9" name="Straight Arrow Connector 8"/>
          <p:cNvCxnSpPr>
            <a:stCxn id="12" idx="6"/>
            <a:endCxn id="4" idx="10"/>
          </p:cNvCxnSpPr>
          <p:nvPr/>
        </p:nvCxnSpPr>
        <p:spPr>
          <a:xfrm flipH="1">
            <a:off x="8030160" y="3204719"/>
            <a:ext cx="196920" cy="181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0" name="Straight Arrow Connector 9"/>
          <p:cNvCxnSpPr>
            <a:stCxn id="7" idx="10"/>
            <a:endCxn id="4" idx="6"/>
          </p:cNvCxnSpPr>
          <p:nvPr/>
        </p:nvCxnSpPr>
        <p:spPr>
          <a:xfrm>
            <a:off x="6190919" y="3204719"/>
            <a:ext cx="233281" cy="181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1" name="Straight Arrow Connector 10"/>
          <p:cNvCxnSpPr>
            <a:stCxn id="6" idx="4"/>
            <a:endCxn id="4" idx="8"/>
          </p:cNvCxnSpPr>
          <p:nvPr/>
        </p:nvCxnSpPr>
        <p:spPr>
          <a:xfrm flipV="1">
            <a:off x="7219800" y="3660120"/>
            <a:ext cx="7380" cy="214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2" name="Freeform 11"/>
          <p:cNvSpPr/>
          <p:nvPr/>
        </p:nvSpPr>
        <p:spPr>
          <a:xfrm>
            <a:off x="8227080" y="2749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Diagnostiquer</a:t>
            </a:r>
            <a: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L</a:t>
            </a:r>
            <a: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es</a:t>
            </a:r>
            <a:r>
              <a:rPr lang="en-US" sz="1600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troubles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dirty="0" err="1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rythmiques</a:t>
            </a:r>
            <a:endParaRPr lang="en-US" sz="1600" b="0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661E01F0-E619-F742-BF2E-C4E17A36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1, Reordering 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G.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Réorganiser</a:t>
            </a:r>
            <a:r>
              <a:rPr lang="en-US" sz="1400" i="1" dirty="0"/>
              <a:t> le </a:t>
            </a:r>
            <a:r>
              <a:rPr lang="en-US" sz="1400" i="1" dirty="0" err="1"/>
              <a:t>rythme</a:t>
            </a:r>
            <a:r>
              <a:rPr lang="en-US" sz="1400" i="1" dirty="0"/>
              <a:t> (p. 1 de 4) ...</a:t>
            </a:r>
            <a:br>
              <a:rPr lang="en-US" dirty="0"/>
            </a:br>
            <a:r>
              <a:rPr lang="en-US" sz="2000" i="1" dirty="0" err="1"/>
              <a:t>Réorganiser</a:t>
            </a:r>
            <a:r>
              <a:rPr lang="en-US" sz="2000" i="1" dirty="0"/>
              <a:t> le </a:t>
            </a:r>
            <a:r>
              <a:rPr lang="en-US" sz="2000" i="1" dirty="0" err="1"/>
              <a:t>rythme</a:t>
            </a:r>
            <a:r>
              <a:rPr lang="en-US" sz="2000" dirty="0"/>
              <a:t>, </a:t>
            </a:r>
            <a:r>
              <a:rPr lang="en-US" sz="2000" dirty="0" err="1"/>
              <a:t>exemple</a:t>
            </a:r>
            <a:r>
              <a:rPr lang="en-US" sz="2000" dirty="0"/>
              <a:t> 1 : </a:t>
            </a:r>
            <a:r>
              <a:rPr lang="en-US" sz="2000" dirty="0" err="1"/>
              <a:t>Réfléchissez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l’impact</a:t>
            </a:r>
            <a:r>
              <a:rPr lang="en-US" sz="2000" dirty="0"/>
              <a:t> du passage au </a:t>
            </a:r>
            <a:r>
              <a:rPr lang="en-US" sz="2000" dirty="0" err="1"/>
              <a:t>télétravail</a:t>
            </a:r>
            <a:r>
              <a:rPr lang="en-US" sz="2000" dirty="0"/>
              <a:t> sur la vie (</a:t>
            </a:r>
            <a:r>
              <a:rPr lang="en-US" sz="2000" dirty="0" err="1"/>
              <a:t>familiale</a:t>
            </a:r>
            <a:r>
              <a:rPr lang="en-US" sz="2000" dirty="0"/>
              <a:t>) </a:t>
            </a:r>
            <a:r>
              <a:rPr lang="en-US" sz="2000" dirty="0" err="1"/>
              <a:t>lors</a:t>
            </a:r>
            <a:r>
              <a:rPr lang="en-US" sz="2000" dirty="0"/>
              <a:t> de la </a:t>
            </a:r>
            <a:r>
              <a:rPr lang="en-US" sz="2000" dirty="0" err="1"/>
              <a:t>pandémie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50798"/>
              </p:ext>
            </p:extLst>
          </p:nvPr>
        </p:nvGraphicFramePr>
        <p:xfrm>
          <a:off x="216000" y="1180800"/>
          <a:ext cx="9677879" cy="4038000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2400311049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4126016810"/>
                    </a:ext>
                  </a:extLst>
                </a:gridCol>
                <a:gridCol w="5779800">
                  <a:extLst>
                    <a:ext uri="{9D8B030D-6E8A-4147-A177-3AD203B41FA5}">
                      <a16:colId xmlns:a16="http://schemas.microsoft.com/office/drawing/2014/main" val="3018231763"/>
                    </a:ext>
                  </a:extLst>
                </a:gridCol>
              </a:tblGrid>
              <a:tr h="34992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d'orientation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C07E36"/>
                          </a:solidFill>
                          <a:latin typeface="Liberation Sans" pitchFamily="34"/>
                        </a:defRPr>
                      </a:pPr>
                      <a:r>
                        <a:rPr lang="en-US" sz="16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Réorganiser</a:t>
                      </a:r>
                      <a:r>
                        <a:rPr lang="en-US" sz="16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 </a:t>
                      </a:r>
                      <a:r>
                        <a:rPr lang="en-US" sz="16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rythme</a:t>
                      </a:r>
                      <a:endParaRPr lang="en-US" sz="1600" b="1" i="0" baseline="0" dirty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89334"/>
                  </a:ext>
                </a:extLst>
              </a:tr>
              <a:tr h="61884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Comment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compétences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seront-elles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développées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pour faire face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: 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la nature qui se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déploie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(ii) la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résolution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problèmes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(iii)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l’entrée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dans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l’histoire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Résolution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problèmes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télétravail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auparavant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peu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commun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Programmation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autonome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du temps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Collaboration avec des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collègues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qui ne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pas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physiquement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présents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643951"/>
                  </a:ext>
                </a:extLst>
              </a:tr>
              <a:tr h="103427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Comment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traitement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sera-t-il soutenu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limité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par 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des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lignes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plus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lentes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plus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grandes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</a:t>
                      </a:r>
                      <a:b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(ii)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lignes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plus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rapides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plus petites?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Plus lent, plus grand :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Fournisseurs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d'infrastructures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(Internet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large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bande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Plus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rapide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plus petit :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Commandes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ligne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livraison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domicile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411901"/>
                  </a:ext>
                </a:extLst>
              </a:tr>
              <a:tr h="103715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Comment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négociations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évolueront-elles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vers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des engagements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d'une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nouvelle texture?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Accroîssement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la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mobilité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entre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employeurs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Rééquilibrage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responsabilités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parentales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Éloignement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des grands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centres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urbains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492773"/>
                  </a:ext>
                </a:extLst>
              </a:tr>
            </a:tbl>
          </a:graphicData>
        </a:graphic>
      </p:graphicFrame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05043BB-87C9-0440-A8DC-2C2246E0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 2, Reordering 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G.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Réorganiser</a:t>
            </a:r>
            <a:r>
              <a:rPr lang="en-US" sz="1400" i="1" dirty="0"/>
              <a:t> le </a:t>
            </a:r>
            <a:r>
              <a:rPr lang="en-US" sz="1400" i="1" dirty="0" err="1"/>
              <a:t>rythme</a:t>
            </a:r>
            <a:r>
              <a:rPr lang="en-US" sz="1400" i="1" dirty="0"/>
              <a:t> (p. 1 de 4) ...</a:t>
            </a:r>
            <a:br>
              <a:rPr lang="en-US" dirty="0"/>
            </a:br>
            <a:r>
              <a:rPr lang="en-US" sz="2000" i="1" dirty="0" err="1"/>
              <a:t>Réorganiser</a:t>
            </a:r>
            <a:r>
              <a:rPr lang="en-US" sz="2000" i="1" dirty="0"/>
              <a:t> le </a:t>
            </a:r>
            <a:r>
              <a:rPr lang="en-US" sz="2000" i="1" dirty="0" err="1"/>
              <a:t>rythme</a:t>
            </a:r>
            <a:r>
              <a:rPr lang="en-US" sz="2000" dirty="0"/>
              <a:t>, </a:t>
            </a:r>
            <a:r>
              <a:rPr lang="en-US" sz="2000" dirty="0" err="1"/>
              <a:t>exemple</a:t>
            </a:r>
            <a:r>
              <a:rPr lang="en-US" sz="2000" dirty="0"/>
              <a:t> 2 : </a:t>
            </a:r>
            <a:r>
              <a:rPr lang="en-US" sz="2000" dirty="0" err="1"/>
              <a:t>Réfléchissez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l’impact</a:t>
            </a:r>
            <a:r>
              <a:rPr lang="en-US" sz="2000" dirty="0"/>
              <a:t> du passage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application </a:t>
            </a:r>
            <a:r>
              <a:rPr lang="en-US" sz="2000" dirty="0" err="1"/>
              <a:t>logicielle</a:t>
            </a:r>
            <a:r>
              <a:rPr lang="en-US" sz="2000" dirty="0"/>
              <a:t> pour le </a:t>
            </a:r>
            <a:r>
              <a:rPr lang="en-US" sz="2000" dirty="0" err="1"/>
              <a:t>suivi</a:t>
            </a:r>
            <a:r>
              <a:rPr lang="en-US" sz="2000" dirty="0"/>
              <a:t> des vaccinations sur le lieu de travail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16450"/>
              </p:ext>
            </p:extLst>
          </p:nvPr>
        </p:nvGraphicFramePr>
        <p:xfrm>
          <a:off x="201060" y="1223340"/>
          <a:ext cx="9677879" cy="4038000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438011407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2951131370"/>
                    </a:ext>
                  </a:extLst>
                </a:gridCol>
                <a:gridCol w="5779800">
                  <a:extLst>
                    <a:ext uri="{9D8B030D-6E8A-4147-A177-3AD203B41FA5}">
                      <a16:colId xmlns:a16="http://schemas.microsoft.com/office/drawing/2014/main" val="324673130"/>
                    </a:ext>
                  </a:extLst>
                </a:gridCol>
              </a:tblGrid>
              <a:tr h="34992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d'orientation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C07E36"/>
                          </a:solidFill>
                          <a:latin typeface="Liberation Sans" pitchFamily="34"/>
                        </a:defRPr>
                      </a:pPr>
                      <a:r>
                        <a:rPr lang="en-US" sz="16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Réorganiser</a:t>
                      </a:r>
                      <a:r>
                        <a:rPr lang="en-US" sz="16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 </a:t>
                      </a:r>
                      <a:r>
                        <a:rPr lang="en-US" sz="16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rythme</a:t>
                      </a:r>
                      <a:endParaRPr lang="en-US" sz="1600" b="1" i="0" baseline="0" dirty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986566"/>
                  </a:ext>
                </a:extLst>
              </a:tr>
              <a:tr h="61884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Comment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compétences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seront-elles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développées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pour faire face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: 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la nature qui se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déploie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(ii) la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résolution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problèmes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(iii)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l’entrée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dans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l'histoire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Entrer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dans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l’histoire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(retard dans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registres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vaccination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normalisés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au Canada)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L'application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doit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être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facile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utiliser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par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citoyen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lambda.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770019"/>
                  </a:ext>
                </a:extLst>
              </a:tr>
              <a:tr h="103427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Comment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traitement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sera-t-il soutenu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ou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limité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par 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 des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lignes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plus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lentes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plus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grandes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</a:t>
                      </a:r>
                      <a:b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(ii)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lignes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plus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rapides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plus petites?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Plus lent, plus grand :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100000"/>
                        <a:buFont typeface="Liberation Sans" pitchFamily="32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Les institutions authentifient la validité des données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Plus rapide, plus petit :</a:t>
                      </a:r>
                    </a:p>
                    <a:p>
                      <a:pPr marL="0" marR="0" lvl="1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100000"/>
                        <a:buFont typeface="Liberation Sans" pitchFamily="32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Réutilisation de composants communs à code source ouvert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537639"/>
                  </a:ext>
                </a:extLst>
              </a:tr>
              <a:tr h="1037159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4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Comment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négociations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évolueront-elles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vers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des engagements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d'une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nouvelle texture?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Au minimum,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soutien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moral des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dirigeants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municipaux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régionaux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Reconnaissance des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personnes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ayant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contribué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la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création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au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déploiement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l'application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059761"/>
                  </a:ext>
                </a:extLst>
              </a:tr>
            </a:tbl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5C82676-2FFA-8845-BA5B-0B37DEF5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int (a), Pacing layers, Reordering 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Freeform 1"/>
          <p:cNvSpPr/>
          <p:nvPr/>
        </p:nvSpPr>
        <p:spPr>
          <a:xfrm>
            <a:off x="2900880" y="4871880"/>
            <a:ext cx="3954240" cy="32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C1900"/>
          </a:solidFill>
          <a:ln w="25560">
            <a:solidFill>
              <a:srgbClr val="4C1900"/>
            </a:solidFill>
            <a:prstDash val="solid"/>
            <a:miter/>
          </a:ln>
        </p:spPr>
        <p:txBody>
          <a:bodyPr wrap="none" lIns="90000" tIns="46800" rIns="90000" bIns="46800" anchor="t" anchorCtr="0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21000" y="2454119"/>
            <a:ext cx="1317600" cy="1647001"/>
            <a:chOff x="4221000" y="2454119"/>
            <a:chExt cx="1317600" cy="1647001"/>
          </a:xfrm>
        </p:grpSpPr>
        <p:sp>
          <p:nvSpPr>
            <p:cNvPr id="4" name="Straight Connector 3"/>
            <p:cNvSpPr/>
            <p:nvPr/>
          </p:nvSpPr>
          <p:spPr>
            <a:xfrm>
              <a:off x="4551480" y="4101120"/>
              <a:ext cx="656640" cy="0"/>
            </a:xfrm>
            <a:prstGeom prst="line">
              <a:avLst/>
            </a:prstGeom>
            <a:noFill/>
            <a:ln w="27360">
              <a:solidFill>
                <a:srgbClr val="800000"/>
              </a:solidFill>
              <a:custDash>
                <a:ds d="334211" sp="100000"/>
              </a:custDash>
              <a:miter/>
              <a:tailEnd type="arrow"/>
            </a:ln>
          </p:spPr>
          <p:txBody>
            <a:bodyPr wrap="none" lIns="97200" tIns="54000" rIns="97200" bIns="540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4551480" y="2454119"/>
              <a:ext cx="656640" cy="326880"/>
            </a:xfrm>
            <a:custGeom>
              <a:avLst/>
              <a:gdLst>
                <a:gd name="f0" fmla="val 0"/>
                <a:gd name="f1" fmla="val 221"/>
                <a:gd name="f2" fmla="val 110"/>
                <a:gd name="f3" fmla="val 11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21" h="110">
                  <a:moveTo>
                    <a:pt x="f1" y="f2"/>
                  </a:moveTo>
                  <a:lnTo>
                    <a:pt x="f3" y="f0"/>
                  </a:lnTo>
                  <a:lnTo>
                    <a:pt x="f0" y="f2"/>
                  </a:lnTo>
                </a:path>
              </a:pathLst>
            </a:custGeom>
            <a:noFill/>
            <a:ln w="27360">
              <a:solidFill>
                <a:srgbClr val="800000"/>
              </a:solidFill>
              <a:custDash>
                <a:ds d="334211" sp="100000"/>
              </a:custDash>
              <a:round/>
              <a:tailEnd type="arrow"/>
            </a:ln>
          </p:spPr>
          <p:txBody>
            <a:bodyPr wrap="none" lIns="97200" tIns="54000" rIns="97200" bIns="540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221000" y="2781000"/>
              <a:ext cx="330480" cy="659880"/>
            </a:xfrm>
            <a:custGeom>
              <a:avLst/>
              <a:gdLst>
                <a:gd name="f0" fmla="val 0"/>
                <a:gd name="f1" fmla="val 111"/>
                <a:gd name="f2" fmla="val 22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11" h="222">
                  <a:moveTo>
                    <a:pt x="f1" y="f0"/>
                  </a:moveTo>
                  <a:lnTo>
                    <a:pt x="f0" y="f1"/>
                  </a:lnTo>
                  <a:lnTo>
                    <a:pt x="f0" y="f2"/>
                  </a:lnTo>
                </a:path>
              </a:pathLst>
            </a:custGeom>
            <a:noFill/>
            <a:ln w="27360">
              <a:solidFill>
                <a:srgbClr val="800000"/>
              </a:solidFill>
              <a:custDash>
                <a:ds d="334211" sp="100000"/>
              </a:custDash>
              <a:round/>
              <a:tailEnd type="arrow"/>
            </a:ln>
          </p:spPr>
          <p:txBody>
            <a:bodyPr wrap="none" lIns="97200" tIns="54000" rIns="97200" bIns="540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221000" y="3440880"/>
              <a:ext cx="330480" cy="660240"/>
            </a:xfrm>
            <a:custGeom>
              <a:avLst/>
              <a:gdLst>
                <a:gd name="f0" fmla="val 0"/>
                <a:gd name="f1" fmla="val 111"/>
                <a:gd name="f2" fmla="val 22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11" h="222">
                  <a:moveTo>
                    <a:pt x="f0" y="f0"/>
                  </a:moveTo>
                  <a:lnTo>
                    <a:pt x="f0" y="f2"/>
                  </a:lnTo>
                  <a:lnTo>
                    <a:pt x="f1" y="f2"/>
                  </a:lnTo>
                </a:path>
              </a:pathLst>
            </a:custGeom>
            <a:noFill/>
            <a:ln w="27360">
              <a:solidFill>
                <a:srgbClr val="800000"/>
              </a:solidFill>
              <a:custDash>
                <a:ds d="334211" sp="100000"/>
              </a:custDash>
              <a:round/>
              <a:tailEnd type="arrow"/>
            </a:ln>
          </p:spPr>
          <p:txBody>
            <a:bodyPr wrap="none" lIns="97200" tIns="54000" rIns="97200" bIns="540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208120" y="3440880"/>
              <a:ext cx="330480" cy="660240"/>
            </a:xfrm>
            <a:custGeom>
              <a:avLst/>
              <a:gdLst>
                <a:gd name="f0" fmla="val 0"/>
                <a:gd name="f1" fmla="val 111"/>
                <a:gd name="f2" fmla="val 22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11" h="222">
                  <a:moveTo>
                    <a:pt x="f0" y="f2"/>
                  </a:moveTo>
                  <a:lnTo>
                    <a:pt x="f1" y="f2"/>
                  </a:lnTo>
                  <a:lnTo>
                    <a:pt x="f1" y="f0"/>
                  </a:lnTo>
                </a:path>
              </a:pathLst>
            </a:custGeom>
            <a:noFill/>
            <a:ln w="27360">
              <a:solidFill>
                <a:srgbClr val="800000"/>
              </a:solidFill>
              <a:custDash>
                <a:ds d="334211" sp="100000"/>
              </a:custDash>
              <a:round/>
              <a:tailEnd type="arrow"/>
            </a:ln>
          </p:spPr>
          <p:txBody>
            <a:bodyPr wrap="none" lIns="97200" tIns="54000" rIns="97200" bIns="540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208120" y="2781000"/>
              <a:ext cx="330480" cy="659880"/>
            </a:xfrm>
            <a:custGeom>
              <a:avLst/>
              <a:gdLst>
                <a:gd name="f0" fmla="val 0"/>
                <a:gd name="f1" fmla="val 111"/>
                <a:gd name="f2" fmla="val 22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11" h="222">
                  <a:moveTo>
                    <a:pt x="f1" y="f2"/>
                  </a:moveTo>
                  <a:lnTo>
                    <a:pt x="f1" y="f1"/>
                  </a:lnTo>
                  <a:lnTo>
                    <a:pt x="f0" y="f0"/>
                  </a:lnTo>
                </a:path>
              </a:pathLst>
            </a:custGeom>
            <a:noFill/>
            <a:ln w="27360">
              <a:solidFill>
                <a:srgbClr val="800000"/>
              </a:solidFill>
              <a:custDash>
                <a:ds d="334211" sp="100000"/>
              </a:custDash>
              <a:round/>
              <a:tailEnd type="arrow"/>
            </a:ln>
          </p:spPr>
          <p:txBody>
            <a:bodyPr wrap="none" lIns="97200" tIns="54000" rIns="97200" bIns="540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91600" y="2123640"/>
            <a:ext cx="1976400" cy="2304360"/>
            <a:chOff x="3891600" y="2123640"/>
            <a:chExt cx="1976400" cy="2304360"/>
          </a:xfrm>
        </p:grpSpPr>
        <p:sp>
          <p:nvSpPr>
            <p:cNvPr id="11" name="Freeform 10"/>
            <p:cNvSpPr/>
            <p:nvPr/>
          </p:nvSpPr>
          <p:spPr>
            <a:xfrm>
              <a:off x="4551480" y="2123640"/>
              <a:ext cx="656640" cy="330480"/>
            </a:xfrm>
            <a:custGeom>
              <a:avLst/>
              <a:gdLst>
                <a:gd name="f0" fmla="val 0"/>
                <a:gd name="f1" fmla="val 221"/>
                <a:gd name="f2" fmla="val 11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21" h="111">
                  <a:moveTo>
                    <a:pt x="f0" y="f2"/>
                  </a:moveTo>
                  <a:lnTo>
                    <a:pt x="f2" y="f0"/>
                  </a:lnTo>
                  <a:lnTo>
                    <a:pt x="f1" y="f2"/>
                  </a:lnTo>
                </a:path>
              </a:pathLst>
            </a:custGeom>
            <a:noFill/>
            <a:ln w="25560">
              <a:solidFill>
                <a:srgbClr val="5E11A6"/>
              </a:solidFill>
              <a:custDash>
                <a:ds d="357746" sp="100000"/>
                <a:ds d="357746" sp="100000"/>
                <a:ds d="285915" sp="100000"/>
              </a:custDash>
              <a:round/>
              <a:headEnd type="arrow"/>
              <a:tailEnd type="arrow"/>
            </a:ln>
          </p:spPr>
          <p:txBody>
            <a:bodyPr wrap="none" lIns="90000" tIns="46800" rIns="90000" bIns="468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08120" y="2454119"/>
              <a:ext cx="659880" cy="986760"/>
            </a:xfrm>
            <a:custGeom>
              <a:avLst/>
              <a:gdLst>
                <a:gd name="f0" fmla="val 0"/>
                <a:gd name="f1" fmla="val 222"/>
                <a:gd name="f2" fmla="val 332"/>
                <a:gd name="f3" fmla="val 22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22" h="332">
                  <a:moveTo>
                    <a:pt x="f0" y="f0"/>
                  </a:moveTo>
                  <a:lnTo>
                    <a:pt x="f1" y="f3"/>
                  </a:lnTo>
                  <a:lnTo>
                    <a:pt x="f1" y="f2"/>
                  </a:lnTo>
                </a:path>
              </a:pathLst>
            </a:custGeom>
            <a:noFill/>
            <a:ln w="25560">
              <a:solidFill>
                <a:srgbClr val="5E11A6"/>
              </a:solidFill>
              <a:custDash>
                <a:ds d="357746" sp="100000"/>
                <a:ds d="357746" sp="100000"/>
                <a:ds d="285915" sp="100000"/>
              </a:custDash>
              <a:round/>
              <a:headEnd type="arrow"/>
              <a:tailEnd type="arrow"/>
            </a:ln>
          </p:spPr>
          <p:txBody>
            <a:bodyPr wrap="none" lIns="90000" tIns="46800" rIns="90000" bIns="468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91600" y="2454119"/>
              <a:ext cx="659880" cy="986760"/>
            </a:xfrm>
            <a:custGeom>
              <a:avLst/>
              <a:gdLst>
                <a:gd name="f0" fmla="val 0"/>
                <a:gd name="f1" fmla="val 222"/>
                <a:gd name="f2" fmla="val 332"/>
                <a:gd name="f3" fmla="val 22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22" h="332">
                  <a:moveTo>
                    <a:pt x="f0" y="f2"/>
                  </a:moveTo>
                  <a:lnTo>
                    <a:pt x="f0" y="f3"/>
                  </a:lnTo>
                  <a:lnTo>
                    <a:pt x="f1" y="f0"/>
                  </a:lnTo>
                </a:path>
              </a:pathLst>
            </a:custGeom>
            <a:noFill/>
            <a:ln w="25560">
              <a:solidFill>
                <a:srgbClr val="5E11A6"/>
              </a:solidFill>
              <a:custDash>
                <a:ds d="357746" sp="100000"/>
                <a:ds d="357746" sp="100000"/>
                <a:ds d="285915" sp="100000"/>
              </a:custDash>
              <a:round/>
              <a:headEnd type="arrow"/>
            </a:ln>
          </p:spPr>
          <p:txBody>
            <a:bodyPr wrap="none" lIns="90000" tIns="46800" rIns="90000" bIns="468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538600" y="3440880"/>
              <a:ext cx="329400" cy="987120"/>
            </a:xfrm>
            <a:custGeom>
              <a:avLst/>
              <a:gdLst>
                <a:gd name="f0" fmla="val 0"/>
                <a:gd name="f1" fmla="val 111"/>
                <a:gd name="f2" fmla="val 3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11" h="332">
                  <a:moveTo>
                    <a:pt x="f1" y="f0"/>
                  </a:moveTo>
                  <a:lnTo>
                    <a:pt x="f1" y="f2"/>
                  </a:lnTo>
                  <a:lnTo>
                    <a:pt x="f0" y="f2"/>
                  </a:lnTo>
                </a:path>
              </a:pathLst>
            </a:custGeom>
            <a:noFill/>
            <a:ln w="27360">
              <a:solidFill>
                <a:srgbClr val="5E11A6"/>
              </a:solidFill>
              <a:custDash>
                <a:ds d="334211" sp="100000"/>
                <a:ds d="334211" sp="100000"/>
                <a:ds d="267105" sp="100000"/>
              </a:custDash>
              <a:round/>
              <a:headEnd type="arrow"/>
              <a:tailEnd type="arrow"/>
            </a:ln>
          </p:spPr>
          <p:txBody>
            <a:bodyPr wrap="none" lIns="91080" tIns="47880" rIns="91080" bIns="4788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91600" y="3440880"/>
              <a:ext cx="329400" cy="987120"/>
            </a:xfrm>
            <a:custGeom>
              <a:avLst/>
              <a:gdLst>
                <a:gd name="f0" fmla="val 0"/>
                <a:gd name="f1" fmla="val 111"/>
                <a:gd name="f2" fmla="val 3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11" h="332">
                  <a:moveTo>
                    <a:pt x="f1" y="f2"/>
                  </a:moveTo>
                  <a:lnTo>
                    <a:pt x="f0" y="f2"/>
                  </a:lnTo>
                  <a:lnTo>
                    <a:pt x="f0" y="f0"/>
                  </a:lnTo>
                </a:path>
              </a:pathLst>
            </a:custGeom>
            <a:noFill/>
            <a:ln w="25560">
              <a:solidFill>
                <a:srgbClr val="5E11A6"/>
              </a:solidFill>
              <a:custDash>
                <a:ds d="357746" sp="100000"/>
                <a:ds d="357746" sp="100000"/>
                <a:ds d="285915" sp="100000"/>
              </a:custDash>
              <a:round/>
              <a:headEnd type="arrow"/>
              <a:tailEnd type="arrow"/>
            </a:ln>
          </p:spPr>
          <p:txBody>
            <a:bodyPr wrap="none" lIns="90000" tIns="46800" rIns="90000" bIns="468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 flipH="1">
              <a:off x="4880520" y="4428000"/>
              <a:ext cx="657360" cy="0"/>
            </a:xfrm>
            <a:prstGeom prst="line">
              <a:avLst/>
            </a:prstGeom>
            <a:noFill/>
            <a:ln w="25560">
              <a:solidFill>
                <a:srgbClr val="5E11A6"/>
              </a:solidFill>
              <a:custDash>
                <a:ds d="357746" sp="100000"/>
                <a:ds d="357746" sp="100000"/>
                <a:ds d="285915" sp="100000"/>
              </a:custDash>
              <a:miter/>
              <a:headEnd type="arrow"/>
              <a:tailEnd type="arrow"/>
            </a:ln>
          </p:spPr>
          <p:txBody>
            <a:bodyPr wrap="none" lIns="90000" tIns="46800" rIns="90000" bIns="468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 flipH="1">
              <a:off x="4220280" y="4428000"/>
              <a:ext cx="659880" cy="0"/>
            </a:xfrm>
            <a:prstGeom prst="line">
              <a:avLst/>
            </a:prstGeom>
            <a:noFill/>
            <a:ln w="25560">
              <a:solidFill>
                <a:srgbClr val="5E11A6"/>
              </a:solidFill>
              <a:custDash>
                <a:ds d="357746" sp="100000"/>
                <a:ds d="357746" sp="100000"/>
                <a:ds d="285915" sp="100000"/>
              </a:custDash>
              <a:miter/>
              <a:headEnd type="arrow"/>
              <a:tailEnd type="arrow"/>
            </a:ln>
          </p:spPr>
          <p:txBody>
            <a:bodyPr wrap="none" lIns="90000" tIns="46800" rIns="90000" bIns="468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63640" y="1793880"/>
            <a:ext cx="2634120" cy="2963880"/>
            <a:chOff x="3563640" y="1793880"/>
            <a:chExt cx="2634120" cy="2963880"/>
          </a:xfrm>
        </p:grpSpPr>
        <p:sp>
          <p:nvSpPr>
            <p:cNvPr id="19" name="Straight Connector 18"/>
            <p:cNvSpPr/>
            <p:nvPr/>
          </p:nvSpPr>
          <p:spPr>
            <a:xfrm>
              <a:off x="6197760" y="3296880"/>
              <a:ext cx="0" cy="659880"/>
            </a:xfrm>
            <a:prstGeom prst="line">
              <a:avLst/>
            </a:prstGeom>
            <a:noFill/>
            <a:ln w="63360">
              <a:solidFill>
                <a:srgbClr val="000080"/>
              </a:solidFill>
              <a:custDash>
                <a:ds d="197000" sp="197000"/>
              </a:custDash>
              <a:miter/>
              <a:tailEnd type="arrow"/>
            </a:ln>
          </p:spPr>
          <p:txBody>
            <a:bodyPr wrap="none" lIns="90000" tIns="46800" rIns="90000" bIns="468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538600" y="2454119"/>
              <a:ext cx="659160" cy="986760"/>
            </a:xfrm>
            <a:custGeom>
              <a:avLst/>
              <a:gdLst>
                <a:gd name="f0" fmla="val 0"/>
                <a:gd name="f1" fmla="val 222"/>
                <a:gd name="f2" fmla="val 332"/>
                <a:gd name="f3" fmla="val 22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22" h="332">
                  <a:moveTo>
                    <a:pt x="f0" y="f0"/>
                  </a:moveTo>
                  <a:lnTo>
                    <a:pt x="f1" y="f3"/>
                  </a:lnTo>
                  <a:lnTo>
                    <a:pt x="f1" y="f2"/>
                  </a:lnTo>
                </a:path>
              </a:pathLst>
            </a:custGeom>
            <a:noFill/>
            <a:ln w="64080">
              <a:solidFill>
                <a:srgbClr val="000080"/>
              </a:solidFill>
              <a:custDash>
                <a:ds d="197000" sp="197000"/>
              </a:custDash>
              <a:round/>
              <a:tailEnd type="arrow"/>
            </a:ln>
          </p:spPr>
          <p:txBody>
            <a:bodyPr wrap="none" lIns="90360" tIns="47160" rIns="90360" bIns="4716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221000" y="1793880"/>
              <a:ext cx="1317600" cy="660240"/>
            </a:xfrm>
            <a:custGeom>
              <a:avLst/>
              <a:gdLst>
                <a:gd name="f0" fmla="val 0"/>
                <a:gd name="f1" fmla="val 443"/>
                <a:gd name="f2" fmla="val 22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443" h="222">
                  <a:moveTo>
                    <a:pt x="f0" y="f2"/>
                  </a:moveTo>
                  <a:lnTo>
                    <a:pt x="f2" y="f0"/>
                  </a:lnTo>
                  <a:lnTo>
                    <a:pt x="f1" y="f2"/>
                  </a:lnTo>
                </a:path>
              </a:pathLst>
            </a:custGeom>
            <a:noFill/>
            <a:ln w="63360">
              <a:solidFill>
                <a:srgbClr val="000080"/>
              </a:solidFill>
              <a:custDash>
                <a:ds d="197000" sp="197000"/>
              </a:custDash>
              <a:round/>
              <a:tailEnd type="arrow"/>
            </a:ln>
          </p:spPr>
          <p:txBody>
            <a:bodyPr wrap="none" lIns="90000" tIns="46800" rIns="90000" bIns="468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63640" y="2454119"/>
              <a:ext cx="657360" cy="986760"/>
            </a:xfrm>
            <a:custGeom>
              <a:avLst/>
              <a:gdLst>
                <a:gd name="f0" fmla="val 0"/>
                <a:gd name="f1" fmla="val 221"/>
                <a:gd name="f2" fmla="val 3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21" h="332">
                  <a:moveTo>
                    <a:pt x="f0" y="f2"/>
                  </a:moveTo>
                  <a:lnTo>
                    <a:pt x="f0" y="f1"/>
                  </a:lnTo>
                  <a:lnTo>
                    <a:pt x="f1" y="f0"/>
                  </a:lnTo>
                </a:path>
              </a:pathLst>
            </a:custGeom>
            <a:noFill/>
            <a:ln w="63360">
              <a:solidFill>
                <a:srgbClr val="000080"/>
              </a:solidFill>
              <a:custDash>
                <a:ds d="197000" sp="197000"/>
              </a:custDash>
              <a:round/>
              <a:tailEnd type="arrow"/>
            </a:ln>
          </p:spPr>
          <p:txBody>
            <a:bodyPr wrap="none" lIns="90000" tIns="46800" rIns="90000" bIns="468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 flipV="1">
              <a:off x="3563640" y="3368160"/>
              <a:ext cx="0" cy="659880"/>
            </a:xfrm>
            <a:prstGeom prst="line">
              <a:avLst/>
            </a:prstGeom>
            <a:noFill/>
            <a:ln w="63360">
              <a:solidFill>
                <a:srgbClr val="000080"/>
              </a:solidFill>
              <a:custDash>
                <a:ds d="197000" sp="197000"/>
              </a:custDash>
              <a:miter/>
              <a:tailEnd type="arrow"/>
            </a:ln>
          </p:spPr>
          <p:txBody>
            <a:bodyPr wrap="none" lIns="90000" tIns="46800" rIns="90000" bIns="468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868000" y="4101120"/>
              <a:ext cx="329760" cy="656640"/>
            </a:xfrm>
            <a:custGeom>
              <a:avLst/>
              <a:gdLst>
                <a:gd name="f0" fmla="val 0"/>
                <a:gd name="f1" fmla="val 111"/>
                <a:gd name="f2" fmla="val 22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11" h="221">
                  <a:moveTo>
                    <a:pt x="f1" y="f0"/>
                  </a:moveTo>
                  <a:lnTo>
                    <a:pt x="f1" y="f2"/>
                  </a:lnTo>
                  <a:lnTo>
                    <a:pt x="f0" y="f2"/>
                  </a:lnTo>
                </a:path>
              </a:pathLst>
            </a:custGeom>
            <a:noFill/>
            <a:ln w="63360">
              <a:solidFill>
                <a:srgbClr val="000080"/>
              </a:solidFill>
              <a:custDash>
                <a:ds d="197000" sp="197000"/>
              </a:custDash>
              <a:round/>
              <a:tailEnd type="arrow"/>
            </a:ln>
          </p:spPr>
          <p:txBody>
            <a:bodyPr wrap="none" lIns="90000" tIns="46800" rIns="90000" bIns="468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563640" y="4101120"/>
              <a:ext cx="327960" cy="656640"/>
            </a:xfrm>
            <a:custGeom>
              <a:avLst/>
              <a:gdLst>
                <a:gd name="f0" fmla="val 0"/>
                <a:gd name="f1" fmla="val 110"/>
                <a:gd name="f2" fmla="val 22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10" h="221">
                  <a:moveTo>
                    <a:pt x="f1" y="f2"/>
                  </a:moveTo>
                  <a:lnTo>
                    <a:pt x="f0" y="f2"/>
                  </a:lnTo>
                  <a:lnTo>
                    <a:pt x="f0" y="f0"/>
                  </a:lnTo>
                </a:path>
              </a:pathLst>
            </a:custGeom>
            <a:noFill/>
            <a:ln w="63360">
              <a:solidFill>
                <a:srgbClr val="000080"/>
              </a:solidFill>
              <a:custDash>
                <a:ds d="197000" sp="197000"/>
              </a:custDash>
              <a:round/>
              <a:tailEnd type="arrow"/>
            </a:ln>
          </p:spPr>
          <p:txBody>
            <a:bodyPr wrap="none" lIns="90000" tIns="46800" rIns="90000" bIns="468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 flipH="1">
              <a:off x="4881240" y="4757760"/>
              <a:ext cx="987120" cy="0"/>
            </a:xfrm>
            <a:prstGeom prst="line">
              <a:avLst/>
            </a:prstGeom>
            <a:noFill/>
            <a:ln w="63360">
              <a:solidFill>
                <a:srgbClr val="000080"/>
              </a:solidFill>
              <a:custDash>
                <a:ds d="197000" sp="197000"/>
              </a:custDash>
              <a:miter/>
              <a:tailEnd type="arrow"/>
            </a:ln>
          </p:spPr>
          <p:txBody>
            <a:bodyPr wrap="none" lIns="90000" tIns="46800" rIns="90000" bIns="468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 flipH="1">
              <a:off x="3891600" y="4757760"/>
              <a:ext cx="989640" cy="0"/>
            </a:xfrm>
            <a:prstGeom prst="line">
              <a:avLst/>
            </a:prstGeom>
            <a:noFill/>
            <a:ln w="63360">
              <a:solidFill>
                <a:srgbClr val="000080"/>
              </a:solidFill>
              <a:custDash>
                <a:ds d="197000" sp="197000"/>
              </a:custDash>
              <a:miter/>
              <a:tailEnd type="arrow"/>
            </a:ln>
          </p:spPr>
          <p:txBody>
            <a:bodyPr wrap="none" lIns="90000" tIns="46800" rIns="90000" bIns="468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98360" y="1134000"/>
            <a:ext cx="3956760" cy="3623759"/>
            <a:chOff x="2898360" y="1134000"/>
            <a:chExt cx="3956760" cy="3623759"/>
          </a:xfrm>
        </p:grpSpPr>
        <p:sp>
          <p:nvSpPr>
            <p:cNvPr id="29" name="Freeform 28"/>
            <p:cNvSpPr/>
            <p:nvPr/>
          </p:nvSpPr>
          <p:spPr>
            <a:xfrm>
              <a:off x="6528240" y="2454119"/>
              <a:ext cx="326880" cy="2303640"/>
            </a:xfrm>
            <a:custGeom>
              <a:avLst/>
              <a:gdLst>
                <a:gd name="f0" fmla="val 0"/>
                <a:gd name="f1" fmla="val 110"/>
                <a:gd name="f2" fmla="val 775"/>
                <a:gd name="f3" fmla="val 3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10" h="775">
                  <a:moveTo>
                    <a:pt x="f1" y="f2"/>
                  </a:moveTo>
                  <a:lnTo>
                    <a:pt x="f1" y="f3"/>
                  </a:lnTo>
                  <a:lnTo>
                    <a:pt x="f1" y="f1"/>
                  </a:lnTo>
                  <a:lnTo>
                    <a:pt x="f0" y="f0"/>
                  </a:lnTo>
                </a:path>
              </a:pathLst>
            </a:custGeom>
            <a:noFill/>
            <a:ln w="64080">
              <a:solidFill>
                <a:srgbClr val="008000"/>
              </a:solidFill>
              <a:custDash>
                <a:ds d="142697" sp="100000"/>
              </a:custDash>
              <a:round/>
              <a:tailEnd type="arrow"/>
            </a:ln>
          </p:spPr>
          <p:txBody>
            <a:bodyPr wrap="none" lIns="90360" tIns="47160" rIns="90360" bIns="4716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234240" y="1134000"/>
              <a:ext cx="3294000" cy="1647000"/>
            </a:xfrm>
            <a:custGeom>
              <a:avLst/>
              <a:gdLst>
                <a:gd name="f0" fmla="val 0"/>
                <a:gd name="f1" fmla="val 1108"/>
                <a:gd name="f2" fmla="val 554"/>
                <a:gd name="f3" fmla="val 44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108" h="554">
                  <a:moveTo>
                    <a:pt x="f1" y="f3"/>
                  </a:moveTo>
                  <a:lnTo>
                    <a:pt x="f2" y="f0"/>
                  </a:lnTo>
                  <a:lnTo>
                    <a:pt x="f0" y="f2"/>
                  </a:lnTo>
                </a:path>
              </a:pathLst>
            </a:custGeom>
            <a:noFill/>
            <a:ln w="63360">
              <a:solidFill>
                <a:srgbClr val="008000"/>
              </a:solidFill>
              <a:custDash>
                <a:ds d="144318" sp="100000"/>
              </a:custDash>
              <a:round/>
              <a:tailEnd type="arrow"/>
            </a:ln>
          </p:spPr>
          <p:txBody>
            <a:bodyPr wrap="none" lIns="90000" tIns="46800" rIns="90000" bIns="468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2898360" y="2781000"/>
              <a:ext cx="335880" cy="1851839"/>
            </a:xfrm>
            <a:custGeom>
              <a:avLst/>
              <a:gdLst>
                <a:gd name="f0" fmla="val 0"/>
                <a:gd name="f1" fmla="val 113"/>
                <a:gd name="f2" fmla="val 623"/>
                <a:gd name="f3" fmla="val 2"/>
                <a:gd name="f4" fmla="val 11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13" h="623">
                  <a:moveTo>
                    <a:pt x="f1" y="f0"/>
                  </a:moveTo>
                  <a:lnTo>
                    <a:pt x="f3" y="f4"/>
                  </a:lnTo>
                  <a:lnTo>
                    <a:pt x="f0" y="f2"/>
                  </a:lnTo>
                </a:path>
              </a:pathLst>
            </a:custGeom>
            <a:noFill/>
            <a:ln w="63360">
              <a:solidFill>
                <a:srgbClr val="008000"/>
              </a:solidFill>
              <a:custDash>
                <a:ds d="144318" sp="100000"/>
              </a:custDash>
              <a:round/>
              <a:tailEnd type="arrow"/>
            </a:ln>
          </p:spPr>
          <p:txBody>
            <a:bodyPr wrap="none" lIns="90000" tIns="46800" rIns="90000" bIns="4680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9251" y="1166400"/>
            <a:ext cx="2364886" cy="1273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SITE</a:t>
            </a:r>
          </a:p>
          <a:p>
            <a:pPr lvl="0" algn="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Il </a:t>
            </a:r>
            <a:r>
              <a:rPr lang="en-US" sz="1000" b="0" i="0" baseline="0" dirty="0" err="1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s'agit</a:t>
            </a: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 du cadre </a:t>
            </a:r>
            <a:r>
              <a:rPr lang="en-US" sz="1000" b="0" i="0" baseline="0" dirty="0" err="1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géographique</a:t>
            </a: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, de la situation </a:t>
            </a:r>
            <a:r>
              <a:rPr lang="en-US" sz="1000" b="0" i="0" baseline="0" dirty="0" err="1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urbaine</a:t>
            </a: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 et du lot </a:t>
            </a:r>
            <a:r>
              <a:rPr lang="en-US" sz="1000" b="0" i="0" baseline="0" dirty="0" err="1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légalement</a:t>
            </a: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défini</a:t>
            </a: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, </a:t>
            </a:r>
            <a:r>
              <a:rPr lang="en-US" sz="1000" b="0" i="0" baseline="0" dirty="0" err="1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dont</a:t>
            </a: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 les </a:t>
            </a:r>
            <a:r>
              <a:rPr lang="en-US" sz="1000" b="0" i="0" baseline="0" dirty="0" err="1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limites</a:t>
            </a: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survivent</a:t>
            </a: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à</a:t>
            </a: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 des </a:t>
            </a:r>
            <a:r>
              <a:rPr lang="en-US" sz="1000" b="0" i="0" baseline="0" dirty="0" err="1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générations</a:t>
            </a: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 de </a:t>
            </a:r>
            <a:r>
              <a:rPr lang="en-US" sz="1000" b="0" i="0" baseline="0" dirty="0" err="1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bâtiments</a:t>
            </a: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éphémères</a:t>
            </a: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. </a:t>
            </a:r>
            <a:r>
              <a:rPr lang="en-US" sz="1000" dirty="0"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« Le </a:t>
            </a: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site </a:t>
            </a:r>
            <a:r>
              <a:rPr lang="en-US" sz="1000" b="0" i="0" baseline="0" dirty="0" err="1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est</a:t>
            </a: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éternel</a:t>
            </a:r>
            <a:r>
              <a:rPr lang="en-US" sz="1000" dirty="0"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»</a:t>
            </a: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, </a:t>
            </a:r>
            <a:r>
              <a:rPr lang="en-US" sz="1000" b="0" i="0" baseline="0" dirty="0" err="1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convient</a:t>
            </a:r>
            <a:r>
              <a:rPr lang="en-US" sz="1000" b="0" i="0" baseline="0" dirty="0">
                <a:ln>
                  <a:noFill/>
                </a:ln>
                <a:solidFill>
                  <a:srgbClr val="4C1900"/>
                </a:solidFill>
                <a:latin typeface="Liberation Sans" pitchFamily="34"/>
                <a:ea typeface="Arial" pitchFamily="2"/>
                <a:cs typeface="Arial" pitchFamily="2"/>
              </a:rPr>
              <a:t> Duffy.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88" y="2209140"/>
            <a:ext cx="2385048" cy="145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STRUCTURE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Les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fondations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et les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éléments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porteurs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sont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périlleux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et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coûteux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à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changer,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c'est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pourquoi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les gens ne le font pas. Ce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sont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les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bâtiments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. La durée de vie des structures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varie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de 30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à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300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ans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(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mais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peu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de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bâtiments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dépassent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les 60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ans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, pour </a:t>
            </a:r>
            <a:r>
              <a:rPr lang="en-US" sz="1000" b="0" i="0" baseline="0" dirty="0" err="1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d'autres</a:t>
            </a:r>
            <a:r>
              <a:rPr lang="en-US" sz="1000" b="0" i="0" baseline="0" dirty="0">
                <a:ln>
                  <a:noFill/>
                </a:ln>
                <a:solidFill>
                  <a:srgbClr val="CC6633"/>
                </a:solidFill>
                <a:latin typeface="Liberation Sans" pitchFamily="34"/>
                <a:ea typeface="Arial" pitchFamily="2"/>
                <a:cs typeface="Arial" pitchFamily="2"/>
              </a:rPr>
              <a:t> raisons).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140984" y="3613309"/>
            <a:ext cx="2535120" cy="1421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REVÊTEMENT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Les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revêtements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extérieurs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changent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désormais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tous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les 20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ans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environ, pour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suivre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la mode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ou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la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technologie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,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ou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pour des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réparations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de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gros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œuvre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. 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L'accent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mis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récemment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sur les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coûts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énergétiques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a conduit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à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une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nouvelle conception des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peaux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, plus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étanches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et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mieux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isolées</a:t>
            </a:r>
            <a:r>
              <a:rPr lang="en-US" sz="1000" b="0" i="0" baseline="0" dirty="0">
                <a:ln>
                  <a:noFill/>
                </a:ln>
                <a:solidFill>
                  <a:srgbClr val="008000"/>
                </a:solidFill>
                <a:latin typeface="Liberation Sans" pitchFamily="34"/>
                <a:ea typeface="Arial" pitchFamily="2"/>
                <a:cs typeface="Arial" pitchFamily="2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6017" y="1053427"/>
            <a:ext cx="2840303" cy="1772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SERVICES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Ce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sont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les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entrailles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d'un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bâtiment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: le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câblage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de communication, le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câblage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électrique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, la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plomberie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, le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système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de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gicleurs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, le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système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de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chauffage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, de ventilation et de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climatisation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et les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pièces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mobiles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comme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les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ascenseurs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et les escaliers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mécaniques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. 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Ils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s'usent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ou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sont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obsolètes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tous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les 7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à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15 ans.  De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nombreux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bâtiments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sont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démolis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prématurément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si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leurs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systèmes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obsolètes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sont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trop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profondément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ancrés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pour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être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remplacés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facilement</a:t>
            </a:r>
            <a:r>
              <a:rPr lang="en-US" sz="1000" b="0" i="0" baseline="0" dirty="0">
                <a:ln>
                  <a:noFill/>
                </a:ln>
                <a:solidFill>
                  <a:srgbClr val="000080"/>
                </a:solidFill>
                <a:latin typeface="Liberation Sans" pitchFamily="34"/>
                <a:ea typeface="Arial" pitchFamily="2"/>
                <a:cs typeface="Arial" pitchFamily="2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45705" y="2909294"/>
            <a:ext cx="2725832" cy="11206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PLAN D'ESPACE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L'aménagement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intérieur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, </a:t>
            </a: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où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 se </a:t>
            </a: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trouvent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 les </a:t>
            </a: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murs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, les plafonds, les sols et les </a:t>
            </a: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portes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.  Les </a:t>
            </a: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espaces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commerciaux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turbulents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peuvent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 changer </a:t>
            </a: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tous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 les 3 </a:t>
            </a: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ans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; les </a:t>
            </a: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maisons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exceptionnellement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calmes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peuvent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attendre</a:t>
            </a:r>
            <a:r>
              <a:rPr lang="en-US" sz="1000" b="0" i="0" baseline="0" dirty="0">
                <a:ln>
                  <a:noFill/>
                </a:ln>
                <a:solidFill>
                  <a:srgbClr val="800080"/>
                </a:solidFill>
                <a:latin typeface="Liberation Sans" pitchFamily="34"/>
                <a:ea typeface="Arial" pitchFamily="2"/>
                <a:cs typeface="Arial" pitchFamily="2"/>
              </a:rPr>
              <a:t> 30 ans.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61864" y="4087309"/>
            <a:ext cx="2413440" cy="1236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OBJETS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Chaises,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bureaux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,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téléphones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, tableaux;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appareils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 de cuisine,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lampes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,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brosses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à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cheveux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;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toutes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 les choses qui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sont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quotidiennement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ou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mensuellement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déplaçables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. Les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meubles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sont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appelés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mobilia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en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italien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 pour </a:t>
            </a:r>
            <a:r>
              <a:rPr lang="en-US" sz="1000" dirty="0" err="1"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cette</a:t>
            </a:r>
            <a:r>
              <a:rPr lang="en-US" sz="1000" dirty="0"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>
                <a:ln>
                  <a:noFill/>
                </a:ln>
                <a:solidFill>
                  <a:srgbClr val="800000"/>
                </a:solidFill>
                <a:latin typeface="Liberation Sans" pitchFamily="34"/>
                <a:ea typeface="Arial" pitchFamily="2"/>
                <a:cs typeface="Arial" pitchFamily="2"/>
              </a:rPr>
              <a:t>raison.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427120" y="1352880"/>
            <a:ext cx="451440" cy="3663719"/>
            <a:chOff x="2427120" y="1261440"/>
            <a:chExt cx="451440" cy="3755160"/>
          </a:xfrm>
        </p:grpSpPr>
        <p:sp>
          <p:nvSpPr>
            <p:cNvPr id="39" name="Straight Connector 38"/>
            <p:cNvSpPr/>
            <p:nvPr/>
          </p:nvSpPr>
          <p:spPr>
            <a:xfrm>
              <a:off x="2427120" y="1261440"/>
              <a:ext cx="182880" cy="0"/>
            </a:xfrm>
            <a:prstGeom prst="line">
              <a:avLst/>
            </a:prstGeom>
            <a:noFill/>
            <a:ln w="25400">
              <a:solidFill>
                <a:srgbClr val="4C1900"/>
              </a:solidFill>
              <a:prstDash val="solid"/>
            </a:ln>
          </p:spPr>
          <p:txBody>
            <a:bodyPr wrap="none" lIns="0" tIns="0" rIns="0" bIns="0" anchor="ctr" anchorCtr="1" compatLnSpc="0"/>
            <a:lstStyle/>
            <a:p>
              <a:pPr lvl="0" algn="r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 flipH="1" flipV="1">
              <a:off x="2599920" y="5015880"/>
              <a:ext cx="278640" cy="720"/>
            </a:xfrm>
            <a:prstGeom prst="line">
              <a:avLst/>
            </a:prstGeom>
            <a:noFill/>
            <a:ln w="25400">
              <a:solidFill>
                <a:srgbClr val="4C1900"/>
              </a:solidFill>
              <a:prstDash val="solid"/>
            </a:ln>
          </p:spPr>
          <p:txBody>
            <a:bodyPr wrap="none" lIns="0" tIns="0" rIns="0" bIns="0" anchor="ctr" anchorCtr="1" compatLnSpc="0"/>
            <a:lstStyle/>
            <a:p>
              <a:pPr lvl="0" algn="r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41" name="Elbow Connector 40"/>
            <p:cNvCxnSpPr>
              <a:stCxn id="39" idx="1"/>
            </p:cNvCxnSpPr>
            <p:nvPr/>
          </p:nvCxnSpPr>
          <p:spPr>
            <a:xfrm rot="16200000" flipH="1" flipV="1">
              <a:off x="727560" y="3133800"/>
              <a:ext cx="3754799" cy="10080"/>
            </a:xfrm>
            <a:prstGeom prst="bentConnector5">
              <a:avLst>
                <a:gd name="adj1" fmla="val -6088"/>
                <a:gd name="adj2" fmla="val -4082143"/>
                <a:gd name="adj3" fmla="val 50000"/>
              </a:avLst>
            </a:prstGeom>
            <a:noFill/>
            <a:ln w="0">
              <a:solidFill>
                <a:srgbClr val="4C1900"/>
              </a:solidFill>
              <a:prstDash val="solid"/>
            </a:ln>
          </p:spPr>
        </p:cxnSp>
      </p:grpSp>
      <p:sp>
        <p:nvSpPr>
          <p:cNvPr id="42" name="Freeform 41"/>
          <p:cNvSpPr/>
          <p:nvPr/>
        </p:nvSpPr>
        <p:spPr>
          <a:xfrm>
            <a:off x="2335680" y="2547360"/>
            <a:ext cx="843119" cy="669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43" h="1862" fill="none">
                <a:moveTo>
                  <a:pt x="0" y="0"/>
                </a:moveTo>
                <a:lnTo>
                  <a:pt x="2343" y="1862"/>
                </a:lnTo>
              </a:path>
            </a:pathLst>
          </a:custGeom>
          <a:noFill/>
          <a:ln w="25400">
            <a:solidFill>
              <a:srgbClr val="CC6633"/>
            </a:solidFill>
            <a:prstDash val="solid"/>
          </a:ln>
        </p:spPr>
        <p:txBody>
          <a:bodyPr wrap="none" lIns="0" tIns="0" rIns="0" bIns="0" anchor="ctr" anchorCtr="1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335680" y="3630960"/>
            <a:ext cx="456839" cy="3653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70" h="1016" fill="none">
                <a:moveTo>
                  <a:pt x="0" y="1016"/>
                </a:moveTo>
                <a:lnTo>
                  <a:pt x="1270" y="0"/>
                </a:lnTo>
              </a:path>
            </a:pathLst>
          </a:custGeom>
          <a:noFill/>
          <a:ln w="25400">
            <a:solidFill>
              <a:srgbClr val="008000"/>
            </a:solidFill>
            <a:prstDash val="solid"/>
          </a:ln>
        </p:spPr>
        <p:txBody>
          <a:bodyPr wrap="none" lIns="0" tIns="0" rIns="0" bIns="0" anchor="ctr" anchorCtr="1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718960" y="1352880"/>
            <a:ext cx="1554119" cy="1096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18" h="3048" fill="none">
                <a:moveTo>
                  <a:pt x="4318" y="0"/>
                </a:moveTo>
                <a:lnTo>
                  <a:pt x="0" y="3048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</a:ln>
        </p:spPr>
        <p:txBody>
          <a:bodyPr wrap="none" lIns="0" tIns="0" rIns="0" bIns="0" anchor="ctr" anchorCtr="1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5901840" y="3206880"/>
            <a:ext cx="137124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10" fill="none">
                <a:moveTo>
                  <a:pt x="3810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94006B"/>
            </a:solidFill>
            <a:prstDash val="solid"/>
          </a:ln>
        </p:spPr>
        <p:txBody>
          <a:bodyPr wrap="none" lIns="0" tIns="0" rIns="0" bIns="0" anchor="ctr" anchorCtr="1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5573520" y="4028400"/>
            <a:ext cx="1699560" cy="333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22" h="928" fill="none">
                <a:moveTo>
                  <a:pt x="4722" y="928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800000"/>
            </a:solidFill>
            <a:prstDash val="solid"/>
          </a:ln>
        </p:spPr>
        <p:txBody>
          <a:bodyPr wrap="none" lIns="0" tIns="0" rIns="0" bIns="0" anchor="ctr" anchorCtr="1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7" name="Text Frame1_1_2_4_1"/>
          <p:cNvSpPr txBox="1"/>
          <p:nvPr/>
        </p:nvSpPr>
        <p:spPr>
          <a:xfrm>
            <a:off x="229320" y="5204880"/>
            <a:ext cx="8512920" cy="262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194040" marR="0" lvl="0" indent="-1940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4040" algn="l"/>
                <a:tab pos="1108440" algn="l"/>
                <a:tab pos="2022840" algn="l"/>
                <a:tab pos="2937239" algn="l"/>
                <a:tab pos="3851640" algn="l"/>
                <a:tab pos="4766040" algn="l"/>
                <a:tab pos="5680439" algn="l"/>
                <a:tab pos="6594839" algn="l"/>
                <a:tab pos="7509240" algn="l"/>
                <a:tab pos="8423640" algn="l"/>
                <a:tab pos="9338040" algn="l"/>
                <a:tab pos="10252440" algn="l"/>
              </a:tabLst>
            </a:pP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Source : Stewart Brand. 1994. </a:t>
            </a:r>
            <a:r>
              <a:rPr lang="en-US" sz="1000" b="0" i="1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How Buildings Learn : What Happens after They're Built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. New York : Viking.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234240" y="1463399"/>
            <a:ext cx="3294000" cy="3294361"/>
            <a:chOff x="3234240" y="1463399"/>
            <a:chExt cx="3294000" cy="3294361"/>
          </a:xfrm>
        </p:grpSpPr>
        <p:sp>
          <p:nvSpPr>
            <p:cNvPr id="49" name="Straight Connector 48"/>
            <p:cNvSpPr/>
            <p:nvPr/>
          </p:nvSpPr>
          <p:spPr>
            <a:xfrm flipV="1">
              <a:off x="6528240" y="3770640"/>
              <a:ext cx="0" cy="987120"/>
            </a:xfrm>
            <a:prstGeom prst="line">
              <a:avLst/>
            </a:prstGeom>
            <a:noFill/>
            <a:ln w="128160">
              <a:solidFill>
                <a:srgbClr val="CC6633"/>
              </a:solidFill>
              <a:prstDash val="solid"/>
              <a:miter/>
              <a:tailEnd type="arrow"/>
            </a:ln>
          </p:spPr>
          <p:txBody>
            <a:bodyPr wrap="none" lIns="109440" tIns="66240" rIns="109440" bIns="6624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34240" y="1463399"/>
              <a:ext cx="3294000" cy="2307240"/>
            </a:xfrm>
            <a:custGeom>
              <a:avLst/>
              <a:gdLst>
                <a:gd name="f0" fmla="val 0"/>
                <a:gd name="f1" fmla="val 1108"/>
                <a:gd name="f2" fmla="val 776"/>
                <a:gd name="f3" fmla="val 443"/>
                <a:gd name="f4" fmla="val 55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108" h="776">
                  <a:moveTo>
                    <a:pt x="f1" y="f2"/>
                  </a:moveTo>
                  <a:lnTo>
                    <a:pt x="f1" y="f3"/>
                  </a:lnTo>
                  <a:lnTo>
                    <a:pt x="f4" y="f0"/>
                  </a:lnTo>
                  <a:lnTo>
                    <a:pt x="f0" y="f4"/>
                  </a:lnTo>
                  <a:lnTo>
                    <a:pt x="f0" y="f2"/>
                  </a:lnTo>
                </a:path>
              </a:pathLst>
            </a:custGeom>
            <a:noFill/>
            <a:ln w="128160">
              <a:solidFill>
                <a:srgbClr val="CC6633"/>
              </a:solidFill>
              <a:prstDash val="solid"/>
              <a:round/>
              <a:tailEnd type="arrow"/>
            </a:ln>
          </p:spPr>
          <p:txBody>
            <a:bodyPr wrap="none" lIns="109440" tIns="66240" rIns="109440" bIns="6624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3234240" y="3770640"/>
              <a:ext cx="0" cy="987120"/>
            </a:xfrm>
            <a:prstGeom prst="line">
              <a:avLst/>
            </a:prstGeom>
            <a:noFill/>
            <a:ln w="128160">
              <a:solidFill>
                <a:srgbClr val="CC6633"/>
              </a:solidFill>
              <a:prstDash val="solid"/>
              <a:miter/>
              <a:tailEnd type="arrow"/>
            </a:ln>
          </p:spPr>
          <p:txBody>
            <a:bodyPr wrap="none" lIns="109440" tIns="66240" rIns="109440" bIns="66240" anchor="t" anchorCtr="0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</p:grpSp>
      <p:sp>
        <p:nvSpPr>
          <p:cNvPr id="52" name="Title 5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G.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Réorganiser</a:t>
            </a:r>
            <a:r>
              <a:rPr lang="en-US" sz="1400" i="1" dirty="0"/>
              <a:t> le </a:t>
            </a:r>
            <a:r>
              <a:rPr lang="en-US" sz="1400" i="1" dirty="0" err="1"/>
              <a:t>rythme</a:t>
            </a:r>
            <a:r>
              <a:rPr lang="en-US" sz="1400" i="1" dirty="0"/>
              <a:t> (p. 1 de 4) ...</a:t>
            </a:r>
            <a:br>
              <a:rPr lang="en-US" dirty="0"/>
            </a:br>
            <a:r>
              <a:rPr lang="en-US" sz="2000" i="1" dirty="0" err="1"/>
              <a:t>Réorganiser</a:t>
            </a:r>
            <a:r>
              <a:rPr lang="en-US" sz="2000" i="1" dirty="0"/>
              <a:t> le </a:t>
            </a:r>
            <a:r>
              <a:rPr lang="en-US" sz="2000" i="1" dirty="0" err="1"/>
              <a:t>rythme</a:t>
            </a:r>
            <a:r>
              <a:rPr lang="en-US" sz="2000" dirty="0"/>
              <a:t>, </a:t>
            </a:r>
            <a:r>
              <a:rPr lang="en-US" sz="2000" dirty="0" err="1"/>
              <a:t>indice</a:t>
            </a:r>
            <a:r>
              <a:rPr lang="en-US" sz="2000" dirty="0"/>
              <a:t> (a) : Couches de </a:t>
            </a:r>
            <a:r>
              <a:rPr lang="en-US" sz="2000" dirty="0" err="1"/>
              <a:t>rythme</a:t>
            </a:r>
            <a:r>
              <a:rPr lang="en-US" sz="2000" dirty="0"/>
              <a:t> : les </a:t>
            </a:r>
            <a:r>
              <a:rPr lang="en-US" sz="2000" dirty="0" err="1"/>
              <a:t>lignes</a:t>
            </a:r>
            <a:r>
              <a:rPr lang="en-US" sz="2000" dirty="0"/>
              <a:t> </a:t>
            </a:r>
            <a:r>
              <a:rPr lang="en-US" sz="2000" dirty="0" err="1"/>
              <a:t>grandes</a:t>
            </a:r>
            <a:r>
              <a:rPr lang="en-US" sz="2000" dirty="0"/>
              <a:t>/</a:t>
            </a:r>
            <a:r>
              <a:rPr lang="en-US" sz="2000" dirty="0" err="1"/>
              <a:t>lentes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contraignantes</a:t>
            </a:r>
            <a:r>
              <a:rPr lang="en-US" sz="2000" dirty="0"/>
              <a:t>, les </a:t>
            </a:r>
            <a:r>
              <a:rPr lang="en-US" sz="2000" dirty="0" err="1"/>
              <a:t>lignes</a:t>
            </a:r>
            <a:r>
              <a:rPr lang="en-US" sz="2000" dirty="0"/>
              <a:t> petites/</a:t>
            </a:r>
            <a:r>
              <a:rPr lang="en-US" sz="2000" dirty="0" err="1"/>
              <a:t>rapides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éphémères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5" name="Footer Placeholder 2">
            <a:extLst>
              <a:ext uri="{FF2B5EF4-FFF2-40B4-BE49-F238E27FC236}">
                <a16:creationId xmlns:a16="http://schemas.microsoft.com/office/drawing/2014/main" id="{0A53B498-6090-EE42-B13F-2314245B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int (b i), Commitment, Reordering 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G.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Réorganiser</a:t>
            </a:r>
            <a:r>
              <a:rPr lang="en-US" sz="1400" i="1" dirty="0"/>
              <a:t> le </a:t>
            </a:r>
            <a:r>
              <a:rPr lang="en-US" sz="1400" i="1" dirty="0" err="1"/>
              <a:t>rythme</a:t>
            </a:r>
            <a:r>
              <a:rPr lang="en-US" sz="1400" i="1" dirty="0"/>
              <a:t> (p. 1 de 4) ...</a:t>
            </a:r>
            <a:br>
              <a:rPr lang="en-US" dirty="0"/>
            </a:br>
            <a:r>
              <a:rPr lang="en-US" i="1" dirty="0" err="1"/>
              <a:t>Réorganiser</a:t>
            </a:r>
            <a:r>
              <a:rPr lang="en-US" i="1" dirty="0"/>
              <a:t> le </a:t>
            </a:r>
            <a:r>
              <a:rPr lang="en-US" i="1" dirty="0" err="1"/>
              <a:t>rythme</a:t>
            </a:r>
            <a:r>
              <a:rPr lang="en-US" dirty="0"/>
              <a:t>, </a:t>
            </a:r>
            <a:r>
              <a:rPr lang="en-US" dirty="0" err="1"/>
              <a:t>indice</a:t>
            </a:r>
            <a:r>
              <a:rPr lang="en-US" dirty="0"/>
              <a:t> (b) :  Les obligations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formalisées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tant </a:t>
            </a:r>
            <a:r>
              <a:rPr lang="en-US" dirty="0" err="1"/>
              <a:t>qu'engagements</a:t>
            </a:r>
            <a:r>
              <a:rPr lang="en-US" dirty="0"/>
              <a:t> </a:t>
            </a:r>
            <a:r>
              <a:rPr lang="en-US" dirty="0" err="1"/>
              <a:t>envers</a:t>
            </a:r>
            <a:r>
              <a:rPr lang="en-US" dirty="0"/>
              <a:t> un </a:t>
            </a:r>
            <a:r>
              <a:rPr lang="en-US" dirty="0" err="1"/>
              <a:t>produit</a:t>
            </a:r>
            <a:r>
              <a:rPr lang="en-US" dirty="0"/>
              <a:t> </a:t>
            </a:r>
            <a:r>
              <a:rPr lang="en-US" dirty="0" err="1"/>
              <a:t>livrable</a:t>
            </a:r>
            <a:r>
              <a:rPr lang="en-US" dirty="0"/>
              <a:t>, un </a:t>
            </a:r>
            <a:r>
              <a:rPr lang="en-US" dirty="0" err="1"/>
              <a:t>processus</a:t>
            </a:r>
            <a:r>
              <a:rPr lang="en-US" dirty="0"/>
              <a:t>,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capacité</a:t>
            </a:r>
            <a:r>
              <a:rPr lang="en-US" dirty="0"/>
              <a:t> et/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relation.</a:t>
            </a:r>
          </a:p>
        </p:txBody>
      </p:sp>
      <p:sp>
        <p:nvSpPr>
          <p:cNvPr id="3" name="Text Frame 2"/>
          <p:cNvSpPr txBox="1"/>
          <p:nvPr/>
        </p:nvSpPr>
        <p:spPr>
          <a:xfrm>
            <a:off x="158760" y="2585160"/>
            <a:ext cx="1734840" cy="977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Langue-action </a:t>
            </a: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comme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 engagement</a:t>
            </a:r>
          </a:p>
        </p:txBody>
      </p:sp>
      <p:sp>
        <p:nvSpPr>
          <p:cNvPr id="4" name="Polygon 4 corners 1"/>
          <p:cNvSpPr/>
          <p:nvPr/>
        </p:nvSpPr>
        <p:spPr>
          <a:xfrm>
            <a:off x="7780680" y="2413440"/>
            <a:ext cx="1766160" cy="1383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07" h="3843">
                <a:moveTo>
                  <a:pt x="0" y="141"/>
                </a:moveTo>
                <a:lnTo>
                  <a:pt x="0" y="3681"/>
                </a:lnTo>
                <a:lnTo>
                  <a:pt x="4907" y="3843"/>
                </a:lnTo>
                <a:lnTo>
                  <a:pt x="4907" y="0"/>
                </a:lnTo>
                <a:lnTo>
                  <a:pt x="1" y="141"/>
                </a:lnTo>
                <a:close/>
              </a:path>
            </a:pathLst>
          </a:custGeom>
          <a:solidFill>
            <a:srgbClr val="CCA6B9">
              <a:alpha val="50000"/>
            </a:srgbClr>
          </a:solidFill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Engagement </a:t>
            </a:r>
            <a:b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</a:br>
            <a:r>
              <a:rPr lang="en-US" dirty="0" err="1"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envers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 </a:t>
            </a: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une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 </a:t>
            </a:r>
            <a:b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</a:b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relation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contribuer</a:t>
            </a:r>
            <a:endParaRPr lang="en-US" sz="1400" b="0" i="0" baseline="0" dirty="0">
              <a:ln>
                <a:noFill/>
              </a:ln>
              <a:solidFill>
                <a:srgbClr val="755627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Polygon 4 corners 2"/>
          <p:cNvSpPr/>
          <p:nvPr/>
        </p:nvSpPr>
        <p:spPr>
          <a:xfrm>
            <a:off x="5887440" y="2475000"/>
            <a:ext cx="1773719" cy="1252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28" h="3479">
                <a:moveTo>
                  <a:pt x="0" y="110"/>
                </a:moveTo>
                <a:lnTo>
                  <a:pt x="0" y="3354"/>
                </a:lnTo>
                <a:lnTo>
                  <a:pt x="4928" y="3479"/>
                </a:lnTo>
                <a:lnTo>
                  <a:pt x="4928" y="0"/>
                </a:lnTo>
                <a:lnTo>
                  <a:pt x="1" y="110"/>
                </a:lnTo>
                <a:close/>
              </a:path>
            </a:pathLst>
          </a:custGeom>
          <a:solidFill>
            <a:srgbClr val="CCA6B9">
              <a:alpha val="50000"/>
            </a:srgbClr>
          </a:solidFill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Engagement </a:t>
            </a:r>
            <a:b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</a:br>
            <a:r>
              <a:rPr lang="en-US" dirty="0" err="1"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envers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 </a:t>
            </a: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une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capacité</a:t>
            </a:r>
            <a:endParaRPr lang="en-US" sz="1800" b="0" i="0" baseline="0" dirty="0">
              <a:ln>
                <a:noFill/>
              </a:ln>
              <a:solidFill>
                <a:srgbClr val="755627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fournir</a:t>
            </a:r>
            <a:endParaRPr lang="en-US" sz="1400" b="0" i="0" baseline="0" dirty="0">
              <a:ln>
                <a:noFill/>
              </a:ln>
              <a:solidFill>
                <a:srgbClr val="755627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Polygon 4 corners 3"/>
          <p:cNvSpPr/>
          <p:nvPr/>
        </p:nvSpPr>
        <p:spPr>
          <a:xfrm>
            <a:off x="4008959" y="2526120"/>
            <a:ext cx="1773719" cy="1127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28" h="3134">
                <a:moveTo>
                  <a:pt x="0" y="202"/>
                </a:moveTo>
                <a:lnTo>
                  <a:pt x="0" y="2963"/>
                </a:lnTo>
                <a:lnTo>
                  <a:pt x="4907" y="3134"/>
                </a:lnTo>
                <a:lnTo>
                  <a:pt x="4928" y="0"/>
                </a:lnTo>
                <a:lnTo>
                  <a:pt x="1" y="202"/>
                </a:lnTo>
                <a:close/>
              </a:path>
            </a:pathLst>
          </a:custGeom>
          <a:solidFill>
            <a:srgbClr val="CCA6B9">
              <a:alpha val="50000"/>
            </a:srgbClr>
          </a:solidFill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Engagement</a:t>
            </a:r>
            <a:b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</a:br>
            <a:r>
              <a:rPr lang="en-US" dirty="0" err="1"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envers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 un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processus</a:t>
            </a:r>
            <a:endParaRPr lang="en-US" sz="1800" b="0" i="0" baseline="0" dirty="0">
              <a:ln>
                <a:noFill/>
              </a:ln>
              <a:solidFill>
                <a:srgbClr val="755627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suivre</a:t>
            </a:r>
            <a:endParaRPr lang="en-US" sz="1400" b="0" i="0" baseline="0" dirty="0">
              <a:ln>
                <a:noFill/>
              </a:ln>
              <a:solidFill>
                <a:srgbClr val="755627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7" name="Polygon 4 corners 4"/>
          <p:cNvSpPr/>
          <p:nvPr/>
        </p:nvSpPr>
        <p:spPr>
          <a:xfrm>
            <a:off x="2152800" y="2609640"/>
            <a:ext cx="1758960" cy="987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87" h="2745">
                <a:moveTo>
                  <a:pt x="0" y="124"/>
                </a:moveTo>
                <a:lnTo>
                  <a:pt x="0" y="2558"/>
                </a:lnTo>
                <a:lnTo>
                  <a:pt x="4866" y="2745"/>
                </a:lnTo>
                <a:lnTo>
                  <a:pt x="4887" y="0"/>
                </a:lnTo>
                <a:lnTo>
                  <a:pt x="1" y="124"/>
                </a:lnTo>
                <a:close/>
              </a:path>
            </a:pathLst>
          </a:custGeom>
          <a:solidFill>
            <a:srgbClr val="CCA6B9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Engagement </a:t>
            </a:r>
            <a:b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</a:br>
            <a:r>
              <a:rPr lang="en-US" dirty="0" err="1"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envers</a:t>
            </a:r>
            <a:r>
              <a:rPr lang="en-US" dirty="0"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 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un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produit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 </a:t>
            </a: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livrable</a:t>
            </a:r>
            <a:endParaRPr lang="en-US" sz="1800" b="0" i="0" baseline="0" dirty="0">
              <a:ln>
                <a:noFill/>
              </a:ln>
              <a:solidFill>
                <a:srgbClr val="755627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produire</a:t>
            </a:r>
            <a:endParaRPr lang="en-US" sz="1400" b="0" i="0" baseline="0" dirty="0">
              <a:ln>
                <a:noFill/>
              </a:ln>
              <a:solidFill>
                <a:srgbClr val="755627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8" name="Text Frame 8"/>
          <p:cNvSpPr txBox="1"/>
          <p:nvPr/>
        </p:nvSpPr>
        <p:spPr>
          <a:xfrm>
            <a:off x="265680" y="5136840"/>
            <a:ext cx="6852389" cy="29469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kern="0" spc="0" baseline="0" dirty="0">
                <a:ln>
                  <a:noFill/>
                </a:ln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Ing, David. 2008. </a:t>
            </a:r>
            <a:r>
              <a:rPr lang="en-US" sz="1000" kern="0" dirty="0"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« Offerings </a:t>
            </a:r>
            <a:r>
              <a:rPr lang="en-US" sz="1000" b="0" kern="0" spc="0" baseline="0" dirty="0">
                <a:ln>
                  <a:noFill/>
                </a:ln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as Commitments and Context: Service Systems from a Language Action Perspective</a:t>
            </a:r>
            <a:r>
              <a:rPr lang="en-US" sz="1000" kern="0" dirty="0"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 »</a:t>
            </a:r>
            <a:r>
              <a:rPr lang="en-US" sz="1000" b="0" kern="0" spc="0" baseline="0" dirty="0">
                <a:ln>
                  <a:noFill/>
                </a:ln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. </a:t>
            </a:r>
            <a:br>
              <a:rPr lang="en-US" sz="1000" b="0" kern="0" spc="0" baseline="0" dirty="0">
                <a:ln>
                  <a:noFill/>
                </a:ln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</a:br>
            <a:r>
              <a:rPr lang="en-US" sz="1000" b="0" kern="0" spc="0" baseline="0" dirty="0">
                <a:ln>
                  <a:noFill/>
                </a:ln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Dans les </a:t>
            </a:r>
            <a:r>
              <a:rPr lang="en-US" sz="1000" b="0" i="1" kern="0" spc="0" baseline="0" dirty="0" err="1">
                <a:ln>
                  <a:noFill/>
                </a:ln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actes</a:t>
            </a:r>
            <a:r>
              <a:rPr lang="en-US" sz="1000" b="0" i="1" kern="0" spc="0" baseline="0" dirty="0">
                <a:ln>
                  <a:noFill/>
                </a:ln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 de la 12e </a:t>
            </a:r>
            <a:r>
              <a:rPr lang="en-US" sz="1000" b="0" i="1" kern="0" spc="0" baseline="0" dirty="0" err="1">
                <a:ln>
                  <a:noFill/>
                </a:ln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conférence</a:t>
            </a:r>
            <a:r>
              <a:rPr lang="en-US" sz="1000" b="0" i="1" kern="0" spc="0" baseline="0" dirty="0">
                <a:ln>
                  <a:noFill/>
                </a:ln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 </a:t>
            </a:r>
            <a:r>
              <a:rPr lang="en-US" sz="1000" b="0" i="1" kern="0" spc="0" baseline="0" dirty="0" err="1">
                <a:ln>
                  <a:noFill/>
                </a:ln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internationale</a:t>
            </a:r>
            <a:r>
              <a:rPr lang="en-US" sz="1000" b="0" i="1" kern="0" spc="0" baseline="0" dirty="0">
                <a:ln>
                  <a:noFill/>
                </a:ln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 de la UK System Society</a:t>
            </a:r>
            <a:r>
              <a:rPr lang="en-US" sz="1000" b="0" kern="0" spc="0" baseline="0" dirty="0">
                <a:ln>
                  <a:noFill/>
                </a:ln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. Oxford, UK.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158258-3DC5-FD41-8BF6-30341142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int (b ii), Commitment, Reordering 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G. Pratiques </a:t>
            </a:r>
            <a:r>
              <a:rPr lang="en-US" sz="1400" i="1" dirty="0" err="1"/>
              <a:t>d'apprentissage</a:t>
            </a:r>
            <a:r>
              <a:rPr lang="en-US" sz="1400" i="1" dirty="0"/>
              <a:t> par </a:t>
            </a:r>
            <a:r>
              <a:rPr lang="en-US" sz="1400" i="1" dirty="0" err="1"/>
              <a:t>l'action</a:t>
            </a:r>
            <a:r>
              <a:rPr lang="en-US" sz="1400" i="1" dirty="0"/>
              <a:t> ... </a:t>
            </a:r>
            <a:r>
              <a:rPr lang="en-US" sz="1400" i="1" dirty="0" err="1"/>
              <a:t>Réorganiser</a:t>
            </a:r>
            <a:r>
              <a:rPr lang="en-US" sz="1400" i="1" dirty="0"/>
              <a:t> le </a:t>
            </a:r>
            <a:r>
              <a:rPr lang="en-US" sz="1400" i="1" dirty="0" err="1"/>
              <a:t>rythme</a:t>
            </a:r>
            <a:r>
              <a:rPr lang="en-US" sz="1400" i="1" dirty="0"/>
              <a:t> (p. 1 de 4) ...</a:t>
            </a:r>
            <a:br>
              <a:rPr lang="en-US" dirty="0"/>
            </a:br>
            <a:r>
              <a:rPr lang="en-US" sz="2000" i="1" dirty="0" err="1"/>
              <a:t>Réorganiser</a:t>
            </a:r>
            <a:r>
              <a:rPr lang="en-US" sz="2000" i="1" dirty="0"/>
              <a:t> le </a:t>
            </a:r>
            <a:r>
              <a:rPr lang="en-US" sz="2000" i="1" dirty="0" err="1"/>
              <a:t>rythme</a:t>
            </a:r>
            <a:r>
              <a:rPr lang="en-US" sz="2000" dirty="0"/>
              <a:t>, </a:t>
            </a:r>
            <a:r>
              <a:rPr lang="en-US" sz="2000" dirty="0" err="1"/>
              <a:t>indice</a:t>
            </a:r>
            <a:r>
              <a:rPr lang="en-US" sz="2000" dirty="0"/>
              <a:t> (b) :  Les obligations </a:t>
            </a:r>
            <a:r>
              <a:rPr lang="en-US" sz="2000" dirty="0" err="1"/>
              <a:t>peuvent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formalisées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tant </a:t>
            </a:r>
            <a:r>
              <a:rPr lang="en-US" sz="2000" dirty="0" err="1"/>
              <a:t>qu'engagements</a:t>
            </a:r>
            <a:r>
              <a:rPr lang="en-US" sz="2000" dirty="0"/>
              <a:t> </a:t>
            </a:r>
            <a:r>
              <a:rPr lang="en-US" sz="2000" dirty="0" err="1"/>
              <a:t>envers</a:t>
            </a:r>
            <a:r>
              <a:rPr lang="en-US" sz="2000" dirty="0"/>
              <a:t> un </a:t>
            </a:r>
            <a:r>
              <a:rPr lang="en-US" sz="2000" dirty="0" err="1"/>
              <a:t>produit</a:t>
            </a:r>
            <a:r>
              <a:rPr lang="en-US" sz="2000" dirty="0"/>
              <a:t> </a:t>
            </a:r>
            <a:r>
              <a:rPr lang="en-US" sz="2000" dirty="0" err="1"/>
              <a:t>livrable</a:t>
            </a:r>
            <a:r>
              <a:rPr lang="en-US" sz="2000" dirty="0"/>
              <a:t>, un </a:t>
            </a:r>
            <a:r>
              <a:rPr lang="en-US" sz="2000" dirty="0" err="1"/>
              <a:t>processus</a:t>
            </a:r>
            <a:r>
              <a:rPr lang="en-US" sz="2000" dirty="0"/>
              <a:t>,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capacité</a:t>
            </a:r>
            <a:r>
              <a:rPr lang="en-US" sz="2000" dirty="0"/>
              <a:t> et/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relation.</a:t>
            </a:r>
            <a:endParaRPr lang="en-US" dirty="0"/>
          </a:p>
        </p:txBody>
      </p:sp>
      <p:sp>
        <p:nvSpPr>
          <p:cNvPr id="3" name="Vertical line4"/>
          <p:cNvSpPr/>
          <p:nvPr/>
        </p:nvSpPr>
        <p:spPr>
          <a:xfrm flipH="1">
            <a:off x="1897920" y="1652760"/>
            <a:ext cx="16920" cy="2828519"/>
          </a:xfrm>
          <a:prstGeom prst="line">
            <a:avLst/>
          </a:prstGeom>
          <a:noFill/>
          <a:ln w="0">
            <a:solidFill>
              <a:srgbClr val="755627"/>
            </a:solidFill>
            <a:prstDash val="solid"/>
            <a:headEnd type="arrow"/>
            <a:tailEnd type="arrow"/>
          </a:ln>
        </p:spPr>
        <p:txBody>
          <a:bodyPr wrap="none" lIns="90000" tIns="45000" rIns="90000" bIns="4500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4" name="Text Frame52"/>
          <p:cNvSpPr txBox="1"/>
          <p:nvPr/>
        </p:nvSpPr>
        <p:spPr>
          <a:xfrm>
            <a:off x="162720" y="1742760"/>
            <a:ext cx="1734479" cy="686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Langue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 tant que rhétorique</a:t>
            </a:r>
          </a:p>
        </p:txBody>
      </p:sp>
      <p:sp>
        <p:nvSpPr>
          <p:cNvPr id="5" name="Text Frame53"/>
          <p:cNvSpPr txBox="1"/>
          <p:nvPr/>
        </p:nvSpPr>
        <p:spPr>
          <a:xfrm>
            <a:off x="158760" y="2585160"/>
            <a:ext cx="1734840" cy="977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Langue-action </a:t>
            </a: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comme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 engagement</a:t>
            </a:r>
          </a:p>
        </p:txBody>
      </p:sp>
      <p:sp>
        <p:nvSpPr>
          <p:cNvPr id="6" name="Text Frame54"/>
          <p:cNvSpPr txBox="1"/>
          <p:nvPr/>
        </p:nvSpPr>
        <p:spPr>
          <a:xfrm>
            <a:off x="162720" y="3795120"/>
            <a:ext cx="1735199" cy="686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Action</a:t>
            </a:r>
            <a:br>
              <a:rPr lang="en-US" sz="1800" b="0" i="0" baseline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</a:br>
            <a:r>
              <a:rPr lang="en-US" sz="1800" b="0" i="0" baseline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comme comportement</a:t>
            </a:r>
          </a:p>
        </p:txBody>
      </p:sp>
      <p:sp>
        <p:nvSpPr>
          <p:cNvPr id="7" name="horizontal line5"/>
          <p:cNvSpPr/>
          <p:nvPr/>
        </p:nvSpPr>
        <p:spPr>
          <a:xfrm>
            <a:off x="2204999" y="1546920"/>
            <a:ext cx="7251121" cy="0"/>
          </a:xfrm>
          <a:prstGeom prst="line">
            <a:avLst/>
          </a:prstGeom>
          <a:noFill/>
          <a:ln w="0">
            <a:solidFill>
              <a:srgbClr val="755627"/>
            </a:solidFill>
            <a:prstDash val="solid"/>
            <a:headEnd type="arrow"/>
            <a:tailEnd type="arrow"/>
          </a:ln>
        </p:spPr>
        <p:txBody>
          <a:bodyPr wrap="none" lIns="90000" tIns="45000" rIns="90000" bIns="4500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8" name="Text Frame55"/>
          <p:cNvSpPr txBox="1"/>
          <p:nvPr/>
        </p:nvSpPr>
        <p:spPr>
          <a:xfrm>
            <a:off x="2234520" y="1155240"/>
            <a:ext cx="3840120" cy="394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Moins d'intimité : inclusivité</a:t>
            </a:r>
          </a:p>
        </p:txBody>
      </p:sp>
      <p:sp>
        <p:nvSpPr>
          <p:cNvPr id="9" name="Text Frame56"/>
          <p:cNvSpPr txBox="1"/>
          <p:nvPr/>
        </p:nvSpPr>
        <p:spPr>
          <a:xfrm>
            <a:off x="6204960" y="1121400"/>
            <a:ext cx="3273480" cy="394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Plus d'intimité : exclusivité</a:t>
            </a:r>
          </a:p>
        </p:txBody>
      </p:sp>
      <p:sp>
        <p:nvSpPr>
          <p:cNvPr id="10" name="horizontal line6"/>
          <p:cNvSpPr/>
          <p:nvPr/>
        </p:nvSpPr>
        <p:spPr>
          <a:xfrm>
            <a:off x="2181600" y="4623840"/>
            <a:ext cx="7369920" cy="0"/>
          </a:xfrm>
          <a:prstGeom prst="line">
            <a:avLst/>
          </a:prstGeom>
          <a:noFill/>
          <a:ln w="0">
            <a:solidFill>
              <a:srgbClr val="755627"/>
            </a:solidFill>
            <a:prstDash val="solid"/>
            <a:headEnd type="arrow"/>
            <a:tailEnd type="arrow"/>
          </a:ln>
        </p:spPr>
        <p:txBody>
          <a:bodyPr wrap="none" lIns="90000" tIns="45000" rIns="90000" bIns="4500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" name="Text Frame57"/>
          <p:cNvSpPr txBox="1"/>
          <p:nvPr/>
        </p:nvSpPr>
        <p:spPr>
          <a:xfrm>
            <a:off x="2234520" y="4676040"/>
            <a:ext cx="3875760" cy="394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Plus d'informations : publicité</a:t>
            </a:r>
          </a:p>
        </p:txBody>
      </p:sp>
      <p:sp>
        <p:nvSpPr>
          <p:cNvPr id="12" name="Text Frame58"/>
          <p:cNvSpPr txBox="1"/>
          <p:nvPr/>
        </p:nvSpPr>
        <p:spPr>
          <a:xfrm>
            <a:off x="6121800" y="4682880"/>
            <a:ext cx="3357000" cy="394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Moins d'informations : vie privée</a:t>
            </a:r>
          </a:p>
        </p:txBody>
      </p:sp>
      <p:sp>
        <p:nvSpPr>
          <p:cNvPr id="13" name="Polygon 4 corners12"/>
          <p:cNvSpPr/>
          <p:nvPr/>
        </p:nvSpPr>
        <p:spPr>
          <a:xfrm>
            <a:off x="7780680" y="2413440"/>
            <a:ext cx="1766160" cy="1383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07" h="3843">
                <a:moveTo>
                  <a:pt x="0" y="141"/>
                </a:moveTo>
                <a:lnTo>
                  <a:pt x="0" y="3681"/>
                </a:lnTo>
                <a:lnTo>
                  <a:pt x="4907" y="3843"/>
                </a:lnTo>
                <a:lnTo>
                  <a:pt x="4907" y="0"/>
                </a:lnTo>
                <a:lnTo>
                  <a:pt x="1" y="141"/>
                </a:lnTo>
                <a:close/>
              </a:path>
            </a:pathLst>
          </a:custGeom>
          <a:solidFill>
            <a:srgbClr val="CCA6B9">
              <a:alpha val="50000"/>
            </a:srgbClr>
          </a:solidFill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Engagement </a:t>
            </a:r>
            <a:b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</a:br>
            <a:r>
              <a:rPr lang="en-US" dirty="0" err="1"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envers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 </a:t>
            </a: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une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 </a:t>
            </a:r>
            <a:b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</a:b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relation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contribuer</a:t>
            </a:r>
            <a:endParaRPr lang="en-US" sz="1400" b="0" i="0" baseline="0" dirty="0">
              <a:ln>
                <a:noFill/>
              </a:ln>
              <a:solidFill>
                <a:srgbClr val="755627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4" name="Polygon 4 corners13"/>
          <p:cNvSpPr/>
          <p:nvPr/>
        </p:nvSpPr>
        <p:spPr>
          <a:xfrm>
            <a:off x="5887440" y="2475000"/>
            <a:ext cx="1773719" cy="1252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28" h="3479">
                <a:moveTo>
                  <a:pt x="0" y="110"/>
                </a:moveTo>
                <a:lnTo>
                  <a:pt x="0" y="3354"/>
                </a:lnTo>
                <a:lnTo>
                  <a:pt x="4928" y="3479"/>
                </a:lnTo>
                <a:lnTo>
                  <a:pt x="4928" y="0"/>
                </a:lnTo>
                <a:lnTo>
                  <a:pt x="1" y="110"/>
                </a:lnTo>
                <a:close/>
              </a:path>
            </a:pathLst>
          </a:custGeom>
          <a:solidFill>
            <a:srgbClr val="CCA6B9">
              <a:alpha val="50000"/>
            </a:srgbClr>
          </a:solidFill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Engagement </a:t>
            </a:r>
            <a:b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</a:br>
            <a:r>
              <a:rPr lang="en-US" dirty="0" err="1"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envers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 </a:t>
            </a: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une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capacité</a:t>
            </a:r>
            <a:endParaRPr lang="en-US" sz="1800" b="0" i="0" baseline="0" dirty="0">
              <a:ln>
                <a:noFill/>
              </a:ln>
              <a:solidFill>
                <a:srgbClr val="755627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fournir</a:t>
            </a:r>
            <a:endParaRPr lang="en-US" sz="1400" b="0" i="0" baseline="0" dirty="0">
              <a:ln>
                <a:noFill/>
              </a:ln>
              <a:solidFill>
                <a:srgbClr val="755627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5" name="Polygon 4 corners14"/>
          <p:cNvSpPr/>
          <p:nvPr/>
        </p:nvSpPr>
        <p:spPr>
          <a:xfrm>
            <a:off x="4008959" y="2526120"/>
            <a:ext cx="1773719" cy="1127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28" h="3134">
                <a:moveTo>
                  <a:pt x="0" y="202"/>
                </a:moveTo>
                <a:lnTo>
                  <a:pt x="0" y="2963"/>
                </a:lnTo>
                <a:lnTo>
                  <a:pt x="4907" y="3134"/>
                </a:lnTo>
                <a:lnTo>
                  <a:pt x="4928" y="0"/>
                </a:lnTo>
                <a:lnTo>
                  <a:pt x="1" y="202"/>
                </a:lnTo>
                <a:close/>
              </a:path>
            </a:pathLst>
          </a:custGeom>
          <a:solidFill>
            <a:srgbClr val="CCA6B9">
              <a:alpha val="50000"/>
            </a:srgbClr>
          </a:solidFill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Engagement</a:t>
            </a:r>
            <a:b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</a:br>
            <a:r>
              <a:rPr lang="en-US" dirty="0" err="1"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envers</a:t>
            </a:r>
            <a:r>
              <a:rPr lang="en-US" dirty="0"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 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un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processus</a:t>
            </a:r>
            <a:endParaRPr lang="en-US" sz="1800" b="0" i="0" baseline="0" dirty="0">
              <a:ln>
                <a:noFill/>
              </a:ln>
              <a:solidFill>
                <a:srgbClr val="755627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suivre</a:t>
            </a:r>
            <a:endParaRPr lang="en-US" sz="1400" b="0" i="0" baseline="0" dirty="0">
              <a:ln>
                <a:noFill/>
              </a:ln>
              <a:solidFill>
                <a:srgbClr val="755627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6" name="Polygon 4 corners15"/>
          <p:cNvSpPr/>
          <p:nvPr/>
        </p:nvSpPr>
        <p:spPr>
          <a:xfrm>
            <a:off x="2152800" y="2609640"/>
            <a:ext cx="1758960" cy="987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87" h="2745">
                <a:moveTo>
                  <a:pt x="0" y="124"/>
                </a:moveTo>
                <a:lnTo>
                  <a:pt x="0" y="2558"/>
                </a:lnTo>
                <a:lnTo>
                  <a:pt x="4866" y="2745"/>
                </a:lnTo>
                <a:lnTo>
                  <a:pt x="4887" y="0"/>
                </a:lnTo>
                <a:lnTo>
                  <a:pt x="1" y="124"/>
                </a:lnTo>
                <a:close/>
              </a:path>
            </a:pathLst>
          </a:custGeom>
          <a:solidFill>
            <a:srgbClr val="CCA6B9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Engagement </a:t>
            </a:r>
            <a:b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</a:br>
            <a:r>
              <a:rPr lang="en-US" dirty="0" err="1"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envers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un </a:t>
            </a: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produit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 </a:t>
            </a: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livrable</a:t>
            </a:r>
            <a:endParaRPr lang="en-US" sz="1800" b="0" i="0" baseline="0" dirty="0">
              <a:ln>
                <a:noFill/>
              </a:ln>
              <a:solidFill>
                <a:srgbClr val="755627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baseline="0" dirty="0" err="1">
                <a:ln>
                  <a:noFill/>
                </a:ln>
                <a:solidFill>
                  <a:srgbClr val="755627"/>
                </a:solidFill>
                <a:latin typeface="Arial" pitchFamily="18"/>
                <a:ea typeface="MS Gothic" pitchFamily="2"/>
                <a:cs typeface="Tahoma" pitchFamily="2"/>
              </a:rPr>
              <a:t>produire</a:t>
            </a:r>
            <a:endParaRPr lang="en-US" sz="1400" b="0" i="0" baseline="0" dirty="0">
              <a:ln>
                <a:noFill/>
              </a:ln>
              <a:solidFill>
                <a:srgbClr val="755627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7" name="Polygon 4 corners16"/>
          <p:cNvSpPr/>
          <p:nvPr/>
        </p:nvSpPr>
        <p:spPr>
          <a:xfrm>
            <a:off x="2160360" y="3564360"/>
            <a:ext cx="3622320" cy="8643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63" h="2402">
                <a:moveTo>
                  <a:pt x="0" y="0"/>
                </a:moveTo>
                <a:lnTo>
                  <a:pt x="0" y="2402"/>
                </a:lnTo>
                <a:lnTo>
                  <a:pt x="10063" y="2402"/>
                </a:lnTo>
                <a:lnTo>
                  <a:pt x="10063" y="373"/>
                </a:lnTo>
                <a:lnTo>
                  <a:pt x="1" y="1"/>
                </a:lnTo>
                <a:close/>
              </a:path>
            </a:pathLst>
          </a:custGeom>
          <a:solidFill>
            <a:srgbClr val="D5C7AF">
              <a:alpha val="5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b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>
                <a:ln>
                  <a:noFill/>
                </a:ln>
                <a:solidFill>
                  <a:srgbClr val="3D4866"/>
                </a:solidFill>
                <a:latin typeface="Arial" pitchFamily="18"/>
                <a:ea typeface="MS Gothic" pitchFamily="2"/>
                <a:cs typeface="Tahoma" pitchFamily="2"/>
              </a:rPr>
              <a:t>Uniforme/ </a:t>
            </a:r>
            <a:br>
              <a:rPr lang="en-US" sz="1800" b="0" i="0" baseline="0">
                <a:ln>
                  <a:noFill/>
                </a:ln>
                <a:solidFill>
                  <a:srgbClr val="3D4866"/>
                </a:solidFill>
                <a:latin typeface="Arial" pitchFamily="18"/>
                <a:ea typeface="MS Gothic" pitchFamily="2"/>
                <a:cs typeface="Tahoma" pitchFamily="2"/>
              </a:rPr>
            </a:br>
            <a:r>
              <a:rPr lang="en-US" sz="1800" b="0" i="0" baseline="0">
                <a:ln>
                  <a:noFill/>
                </a:ln>
                <a:solidFill>
                  <a:srgbClr val="3D4866"/>
                </a:solidFill>
                <a:latin typeface="Arial" pitchFamily="18"/>
                <a:ea typeface="MS Gothic" pitchFamily="2"/>
                <a:cs typeface="Tahoma" pitchFamily="2"/>
              </a:rPr>
              <a:t>comportement indifférencié</a:t>
            </a:r>
          </a:p>
        </p:txBody>
      </p:sp>
      <p:sp>
        <p:nvSpPr>
          <p:cNvPr id="18" name="Polygon 4 corners17"/>
          <p:cNvSpPr/>
          <p:nvPr/>
        </p:nvSpPr>
        <p:spPr>
          <a:xfrm>
            <a:off x="5887440" y="3715920"/>
            <a:ext cx="3659400" cy="718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166" h="1997">
                <a:moveTo>
                  <a:pt x="0" y="0"/>
                </a:moveTo>
                <a:lnTo>
                  <a:pt x="0" y="1981"/>
                </a:lnTo>
                <a:lnTo>
                  <a:pt x="10166" y="1997"/>
                </a:lnTo>
                <a:lnTo>
                  <a:pt x="10166" y="312"/>
                </a:lnTo>
                <a:lnTo>
                  <a:pt x="1" y="1"/>
                </a:lnTo>
                <a:close/>
              </a:path>
            </a:pathLst>
          </a:custGeom>
          <a:solidFill>
            <a:srgbClr val="D5C7AF">
              <a:alpha val="5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b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>
                <a:ln>
                  <a:noFill/>
                </a:ln>
                <a:solidFill>
                  <a:srgbClr val="3D4866"/>
                </a:solidFill>
                <a:latin typeface="Arial" pitchFamily="18"/>
                <a:ea typeface="MS Gothic" pitchFamily="2"/>
                <a:cs typeface="Tahoma" pitchFamily="2"/>
              </a:rPr>
              <a:t>Particularité / </a:t>
            </a:r>
            <a:br>
              <a:rPr lang="en-US" sz="1800" b="0" i="0" baseline="0">
                <a:ln>
                  <a:noFill/>
                </a:ln>
                <a:solidFill>
                  <a:srgbClr val="3D4866"/>
                </a:solidFill>
                <a:latin typeface="Arial" pitchFamily="18"/>
                <a:ea typeface="MS Gothic" pitchFamily="2"/>
                <a:cs typeface="Tahoma" pitchFamily="2"/>
              </a:rPr>
            </a:br>
            <a:r>
              <a:rPr lang="en-US" sz="1800" b="0" i="0" baseline="0">
                <a:ln>
                  <a:noFill/>
                </a:ln>
                <a:solidFill>
                  <a:srgbClr val="3D4866"/>
                </a:solidFill>
                <a:latin typeface="Arial" pitchFamily="18"/>
                <a:ea typeface="MS Gothic" pitchFamily="2"/>
                <a:cs typeface="Tahoma" pitchFamily="2"/>
              </a:rPr>
              <a:t>comportement négocié</a:t>
            </a:r>
          </a:p>
        </p:txBody>
      </p:sp>
      <p:sp>
        <p:nvSpPr>
          <p:cNvPr id="19" name="Polygon 4 corners18"/>
          <p:cNvSpPr/>
          <p:nvPr/>
        </p:nvSpPr>
        <p:spPr>
          <a:xfrm>
            <a:off x="2151360" y="1728360"/>
            <a:ext cx="3625560" cy="888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72" h="2469">
                <a:moveTo>
                  <a:pt x="0" y="0"/>
                </a:moveTo>
                <a:lnTo>
                  <a:pt x="0" y="2469"/>
                </a:lnTo>
                <a:lnTo>
                  <a:pt x="10072" y="2093"/>
                </a:lnTo>
                <a:lnTo>
                  <a:pt x="10072" y="12"/>
                </a:lnTo>
                <a:lnTo>
                  <a:pt x="1" y="1"/>
                </a:lnTo>
                <a:close/>
              </a:path>
            </a:pathLst>
          </a:custGeom>
          <a:solidFill>
            <a:srgbClr val="9CB1C3">
              <a:alpha val="5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t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1800" b="0" i="0" baseline="0">
                <a:ln>
                  <a:noFill/>
                </a:ln>
                <a:solidFill>
                  <a:srgbClr val="B74180"/>
                </a:solidFill>
                <a:latin typeface="Arial" pitchFamily="18"/>
                <a:ea typeface="MS Gothic" pitchFamily="2"/>
                <a:cs typeface="Tahoma" pitchFamily="2"/>
              </a:rPr>
            </a:br>
            <a:r>
              <a:rPr lang="en-US" sz="1800" b="0" i="0" baseline="0">
                <a:ln>
                  <a:noFill/>
                </a:ln>
                <a:solidFill>
                  <a:srgbClr val="B74180"/>
                </a:solidFill>
                <a:latin typeface="Arial" pitchFamily="18"/>
                <a:ea typeface="MS Gothic" pitchFamily="2"/>
                <a:cs typeface="Tahoma" pitchFamily="2"/>
              </a:rPr>
              <a:t>Comptes rendus d'événements passés</a:t>
            </a:r>
          </a:p>
        </p:txBody>
      </p:sp>
      <p:sp>
        <p:nvSpPr>
          <p:cNvPr id="20" name="Polygon 4 corners19"/>
          <p:cNvSpPr/>
          <p:nvPr/>
        </p:nvSpPr>
        <p:spPr>
          <a:xfrm>
            <a:off x="5878080" y="1728360"/>
            <a:ext cx="3666960" cy="744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187" h="2068">
                <a:moveTo>
                  <a:pt x="0" y="8"/>
                </a:moveTo>
                <a:lnTo>
                  <a:pt x="0" y="2068"/>
                </a:lnTo>
                <a:lnTo>
                  <a:pt x="10187" y="1746"/>
                </a:lnTo>
                <a:lnTo>
                  <a:pt x="10187" y="0"/>
                </a:lnTo>
                <a:lnTo>
                  <a:pt x="1" y="8"/>
                </a:lnTo>
                <a:close/>
              </a:path>
            </a:pathLst>
          </a:custGeom>
          <a:solidFill>
            <a:srgbClr val="9CB1C3">
              <a:alpha val="5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t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1800" b="0" i="0" baseline="0">
                <a:ln>
                  <a:noFill/>
                </a:ln>
                <a:solidFill>
                  <a:srgbClr val="B74180"/>
                </a:solidFill>
                <a:latin typeface="Arial" pitchFamily="18"/>
                <a:ea typeface="MS Gothic" pitchFamily="2"/>
                <a:cs typeface="Tahoma" pitchFamily="2"/>
              </a:rPr>
            </a:br>
            <a:r>
              <a:rPr lang="en-US" sz="1800" b="0" i="0" baseline="0">
                <a:ln>
                  <a:noFill/>
                </a:ln>
                <a:solidFill>
                  <a:srgbClr val="B74180"/>
                </a:solidFill>
                <a:latin typeface="Arial" pitchFamily="18"/>
                <a:ea typeface="MS Gothic" pitchFamily="2"/>
                <a:cs typeface="Tahoma" pitchFamily="2"/>
              </a:rPr>
              <a:t>Orientations pour l'action future</a:t>
            </a:r>
          </a:p>
        </p:txBody>
      </p:sp>
      <p:sp>
        <p:nvSpPr>
          <p:cNvPr id="21" name="Text Frame16"/>
          <p:cNvSpPr txBox="1"/>
          <p:nvPr/>
        </p:nvSpPr>
        <p:spPr>
          <a:xfrm>
            <a:off x="251392" y="5136840"/>
            <a:ext cx="6664260" cy="29469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kern="0" dirty="0"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Ing, David. 2008. « Offerings as Commitments and Context: Service Systems from a Language Action Perspective ». </a:t>
            </a:r>
            <a:br>
              <a:rPr lang="en-US" sz="1000" kern="0" dirty="0"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</a:br>
            <a:r>
              <a:rPr lang="en-US" sz="1000" kern="0" dirty="0"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Dans les </a:t>
            </a:r>
            <a:r>
              <a:rPr lang="en-US" sz="1000" i="1" kern="0" dirty="0" err="1"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actes</a:t>
            </a:r>
            <a:r>
              <a:rPr lang="en-US" sz="1000" i="1" kern="0" dirty="0"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 de la 12e </a:t>
            </a:r>
            <a:r>
              <a:rPr lang="en-US" sz="1000" i="1" kern="0" dirty="0" err="1"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conférence</a:t>
            </a:r>
            <a:r>
              <a:rPr lang="en-US" sz="1000" i="1" kern="0" dirty="0"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 </a:t>
            </a:r>
            <a:r>
              <a:rPr lang="en-US" sz="1000" i="1" kern="0" dirty="0" err="1"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internationale</a:t>
            </a:r>
            <a:r>
              <a:rPr lang="en-US" sz="1000" i="1" kern="0" dirty="0"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 de la UK System Society</a:t>
            </a:r>
            <a:r>
              <a:rPr lang="en-US" sz="1000" kern="0" dirty="0">
                <a:solidFill>
                  <a:srgbClr val="755627"/>
                </a:solidFill>
                <a:latin typeface="Arial" pitchFamily="2"/>
                <a:ea typeface="Arial" pitchFamily="2"/>
                <a:cs typeface="Arial" pitchFamily="2"/>
              </a:rPr>
              <a:t>. Oxford, UK.</a:t>
            </a:r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E0930CCE-DF7E-334A-B742-80C2044F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flecting on progress and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H. </a:t>
            </a:r>
            <a:r>
              <a:rPr lang="en-US" sz="1400" i="1" dirty="0" err="1"/>
              <a:t>Réfléchir</a:t>
            </a:r>
            <a:r>
              <a:rPr lang="en-US" sz="1400" i="1" dirty="0"/>
              <a:t> sur les </a:t>
            </a:r>
            <a:r>
              <a:rPr lang="en-US" sz="1400" i="1" dirty="0" err="1"/>
              <a:t>progrès</a:t>
            </a:r>
            <a:r>
              <a:rPr lang="en-US" sz="1400" i="1" dirty="0"/>
              <a:t> et le </a:t>
            </a:r>
            <a:r>
              <a:rPr lang="en-US" sz="1400" i="1" dirty="0" err="1"/>
              <a:t>processus</a:t>
            </a:r>
            <a:r>
              <a:rPr lang="en-US" sz="1400" i="1" dirty="0"/>
              <a:t> ...</a:t>
            </a:r>
            <a:br>
              <a:rPr lang="en-US" dirty="0"/>
            </a:br>
            <a:r>
              <a:rPr lang="en-US" dirty="0" err="1"/>
              <a:t>L'apprentissage</a:t>
            </a:r>
            <a:r>
              <a:rPr lang="en-US" dirty="0"/>
              <a:t> par </a:t>
            </a:r>
            <a:r>
              <a:rPr lang="en-US" dirty="0" err="1"/>
              <a:t>l'action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formalisé</a:t>
            </a:r>
            <a:r>
              <a:rPr lang="en-US" dirty="0"/>
              <a:t> par la documentation des </a:t>
            </a:r>
            <a:r>
              <a:rPr lang="en-US" dirty="0" err="1"/>
              <a:t>délibérations</a:t>
            </a:r>
            <a:r>
              <a:rPr lang="en-US" dirty="0"/>
              <a:t> </a:t>
            </a:r>
            <a:r>
              <a:rPr lang="en-US" dirty="0" err="1"/>
              <a:t>conjointes</a:t>
            </a:r>
            <a:r>
              <a:rPr lang="en-US" dirty="0"/>
              <a:t>, des alternatives </a:t>
            </a:r>
            <a:r>
              <a:rPr lang="en-US" dirty="0" err="1"/>
              <a:t>envisagées</a:t>
            </a:r>
            <a:r>
              <a:rPr lang="en-US" dirty="0"/>
              <a:t> et des </a:t>
            </a:r>
            <a:r>
              <a:rPr lang="en-US" dirty="0" err="1"/>
              <a:t>voies</a:t>
            </a:r>
            <a:r>
              <a:rPr lang="en-US" dirty="0"/>
              <a:t> non </a:t>
            </a:r>
            <a:r>
              <a:rPr lang="en-US" dirty="0" err="1"/>
              <a:t>choisies</a:t>
            </a:r>
            <a:r>
              <a:rPr lang="en-US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574112"/>
              </p:ext>
            </p:extLst>
          </p:nvPr>
        </p:nvGraphicFramePr>
        <p:xfrm>
          <a:off x="227160" y="1576080"/>
          <a:ext cx="3898079" cy="3840480"/>
        </p:xfrm>
        <a:graphic>
          <a:graphicData uri="http://schemas.openxmlformats.org/drawingml/2006/table">
            <a:tbl>
              <a:tblPr firstRow="1" bandRow="1"/>
              <a:tblGrid>
                <a:gridCol w="384120">
                  <a:extLst>
                    <a:ext uri="{9D8B030D-6E8A-4147-A177-3AD203B41FA5}">
                      <a16:colId xmlns:a16="http://schemas.microsoft.com/office/drawing/2014/main" val="1901358886"/>
                    </a:ext>
                  </a:extLst>
                </a:gridCol>
                <a:gridCol w="3513959">
                  <a:extLst>
                    <a:ext uri="{9D8B030D-6E8A-4147-A177-3AD203B41FA5}">
                      <a16:colId xmlns:a16="http://schemas.microsoft.com/office/drawing/2014/main" val="96916739"/>
                    </a:ext>
                  </a:extLst>
                </a:gridCol>
              </a:tblGrid>
              <a:tr h="349920"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800"/>
                      </a:pPr>
                      <a:r>
                        <a:rPr lang="en-US" sz="18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Questions </a:t>
                      </a:r>
                      <a:r>
                        <a:rPr lang="en-US" sz="18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d'orientation</a:t>
                      </a:r>
                      <a:endParaRPr lang="en-US" sz="1800" b="1" i="0" baseline="0" dirty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74530"/>
                  </a:ext>
                </a:extLst>
              </a:tr>
              <a:tr h="61884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800"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Qu'avez-vous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appris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collectivement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pendant les ateliers?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408187"/>
                  </a:ext>
                </a:extLst>
              </a:tr>
              <a:tr h="59472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800"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Qu'avez-vous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besoin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d'apprendre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plus?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75253"/>
                  </a:ext>
                </a:extLst>
              </a:tr>
              <a:tr h="35748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800"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Quelles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les options que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vous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avez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choisies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6235"/>
                  </a:ext>
                </a:extLst>
              </a:tr>
              <a:tr h="42336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800"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Quelles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voies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que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vous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avez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écartées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 (et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pourquoi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)?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64254"/>
                  </a:ext>
                </a:extLst>
              </a:tr>
              <a:tr h="438480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800">
                          <a:solidFill>
                            <a:srgbClr val="9CB1C3"/>
                          </a:solidFill>
                        </a:defRPr>
                      </a:pPr>
                      <a:r>
                        <a:rPr lang="en-US" sz="18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Arial" pitchFamily="2"/>
                          <a:ea typeface="Arial" pitchFamily="2"/>
                          <a:cs typeface="Arial" pitchFamily="2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755627"/>
                          </a:solidFill>
                        </a:defRPr>
                      </a:pP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Quelles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sont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8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prochaines</a:t>
                      </a:r>
                      <a:r>
                        <a:rPr lang="en-US" sz="18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actions?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646729"/>
                  </a:ext>
                </a:extLst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>
            <a:off x="6424200" y="2749680"/>
            <a:ext cx="1605960" cy="910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  <a:effectLst>
            <a:outerShdw dist="50912" dir="2700000" algn="tl">
              <a:srgbClr val="808080"/>
            </a:outerShdw>
          </a:effectLst>
        </p:spPr>
        <p:txBody>
          <a:bodyPr vert="horz" wrap="none" lIns="95760" tIns="50760" rIns="95760" bIns="5076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B74180"/>
                </a:solidFill>
                <a:latin typeface="Liberation Sans" pitchFamily="34"/>
              </a:defRPr>
            </a:pPr>
            <a:r>
              <a:rPr lang="en-US" sz="1600" b="1" i="0" baseline="0">
                <a:ln>
                  <a:noFill/>
                </a:ln>
                <a:solidFill>
                  <a:srgbClr val="B74180"/>
                </a:solidFill>
                <a:latin typeface="Liberation Sans" pitchFamily="34"/>
                <a:ea typeface="Arial" pitchFamily="2"/>
                <a:cs typeface="Arial" pitchFamily="2"/>
              </a:rPr>
              <a:t>Connaître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B74180"/>
                </a:solidFill>
                <a:latin typeface="Liberation Sans" pitchFamily="34"/>
              </a:defRPr>
            </a:pPr>
            <a:r>
              <a:rPr lang="en-US" sz="1600" b="1" i="0" baseline="0">
                <a:ln>
                  <a:noFill/>
                </a:ln>
                <a:solidFill>
                  <a:srgbClr val="B74180"/>
                </a:solidFill>
                <a:latin typeface="Liberation Sans" pitchFamily="34"/>
                <a:ea typeface="Arial" pitchFamily="2"/>
                <a:cs typeface="Arial" pitchFamily="2"/>
              </a:rPr>
              <a:t>de l'intérieur</a:t>
            </a:r>
          </a:p>
        </p:txBody>
      </p:sp>
      <p:sp>
        <p:nvSpPr>
          <p:cNvPr id="5" name="Freeform 4"/>
          <p:cNvSpPr/>
          <p:nvPr/>
        </p:nvSpPr>
        <p:spPr>
          <a:xfrm>
            <a:off x="6416640" y="1633320"/>
            <a:ext cx="1606320" cy="909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 cap="flat">
            <a:solidFill>
              <a:srgbClr val="000000"/>
            </a:solidFill>
            <a:custDash>
              <a:ds d="800000" sp="800000"/>
            </a:custDash>
          </a:ln>
        </p:spPr>
        <p:txBody>
          <a:bodyPr vert="horz" wrap="none" lIns="95760" tIns="50760" rIns="95760" bIns="5076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Reconnaître</a:t>
            </a:r>
            <a:b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les influences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dirty="0" err="1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contextuelles</a:t>
            </a:r>
            <a:endParaRPr lang="en-US" sz="1600" b="0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417000" y="3874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 cap="flat">
            <a:solidFill>
              <a:srgbClr val="000000"/>
            </a:solidFill>
            <a:custDash>
              <a:ds d="800000" sp="800000"/>
            </a:custDash>
          </a:ln>
          <a:effectLst>
            <a:outerShdw dist="53966" dir="2700000" algn="tl">
              <a:srgbClr val="808080"/>
            </a:outerShdw>
          </a:effectLst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Pronostiquer</a:t>
            </a:r>
            <a: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600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l</a:t>
            </a:r>
            <a: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probabilités</a:t>
            </a:r>
            <a:endParaRPr lang="en-US" sz="1600" b="0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85319" y="2749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  <a:effectLst>
            <a:outerShdw dist="50912" dir="2700000" algn="tl">
              <a:srgbClr val="808080"/>
            </a:outerShdw>
          </a:effectLst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Réorganiser</a:t>
            </a:r>
            <a: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le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 b="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rythme</a:t>
            </a:r>
            <a:endParaRPr lang="en-US" sz="1600" b="0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cxnSp>
        <p:nvCxnSpPr>
          <p:cNvPr id="8" name="Straight Arrow Connector 7"/>
          <p:cNvCxnSpPr>
            <a:stCxn id="5" idx="8"/>
            <a:endCxn id="4" idx="4"/>
          </p:cNvCxnSpPr>
          <p:nvPr/>
        </p:nvCxnSpPr>
        <p:spPr>
          <a:xfrm>
            <a:off x="7219800" y="2542320"/>
            <a:ext cx="7380" cy="20736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9" name="Straight Arrow Connector 8"/>
          <p:cNvCxnSpPr>
            <a:stCxn id="12" idx="6"/>
            <a:endCxn id="4" idx="10"/>
          </p:cNvCxnSpPr>
          <p:nvPr/>
        </p:nvCxnSpPr>
        <p:spPr>
          <a:xfrm flipH="1">
            <a:off x="8030160" y="3204719"/>
            <a:ext cx="196920" cy="181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0" name="Straight Arrow Connector 9"/>
          <p:cNvCxnSpPr>
            <a:stCxn id="7" idx="10"/>
            <a:endCxn id="4" idx="6"/>
          </p:cNvCxnSpPr>
          <p:nvPr/>
        </p:nvCxnSpPr>
        <p:spPr>
          <a:xfrm>
            <a:off x="6190919" y="3204719"/>
            <a:ext cx="233281" cy="181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1" name="Straight Arrow Connector 10"/>
          <p:cNvCxnSpPr>
            <a:stCxn id="6" idx="4"/>
            <a:endCxn id="4" idx="8"/>
          </p:cNvCxnSpPr>
          <p:nvPr/>
        </p:nvCxnSpPr>
        <p:spPr>
          <a:xfrm flipV="1">
            <a:off x="7219800" y="3660120"/>
            <a:ext cx="7380" cy="214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2" name="Freeform 11"/>
          <p:cNvSpPr/>
          <p:nvPr/>
        </p:nvSpPr>
        <p:spPr>
          <a:xfrm>
            <a:off x="8227080" y="2749320"/>
            <a:ext cx="1605600" cy="9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Diagnostiquer</a:t>
            </a:r>
            <a:r>
              <a:rPr lang="en-US" sz="1600" b="0" i="0" baseline="0" dirty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les troubles</a:t>
            </a:r>
            <a:endParaRPr lang="en-US" sz="1600" b="0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E334F"/>
                </a:solidFill>
                <a:latin typeface="Liberation Sans" pitchFamily="34"/>
              </a:defRPr>
            </a:pPr>
            <a:r>
              <a:rPr lang="en-US" sz="1600" b="0" i="0" baseline="0" dirty="0" err="1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rythmiques</a:t>
            </a:r>
            <a:endParaRPr lang="en-US" sz="1600" b="0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27369D9-1BD7-EA42-9441-52648D5C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6559" y="5416560"/>
            <a:ext cx="3875760" cy="237240"/>
          </a:xfrm>
        </p:spPr>
        <p:txBody>
          <a:bodyPr/>
          <a:lstStyle/>
          <a:p>
            <a:r>
              <a:rPr lang="en-US" dirty="0"/>
              <a:t>La pensée </a:t>
            </a:r>
            <a:r>
              <a:rPr lang="en-US" dirty="0" err="1"/>
              <a:t>systèmique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travers les </a:t>
            </a:r>
            <a:r>
              <a:rPr lang="en-US" dirty="0" err="1"/>
              <a:t>changements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troductions, Canadian Digital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Penser les systèmes à travers les changements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938160"/>
          </a:xfrm>
        </p:spPr>
        <p:txBody>
          <a:bodyPr/>
          <a:lstStyle/>
          <a:p>
            <a:pPr lvl="0"/>
            <a:r>
              <a:rPr lang="en-US" sz="1400" i="1" dirty="0"/>
              <a:t>A. </a:t>
            </a:r>
            <a:r>
              <a:rPr lang="en-US" sz="1400" i="1" dirty="0" err="1"/>
              <a:t>Bienvenue</a:t>
            </a:r>
            <a:r>
              <a:rPr lang="en-US" sz="1400" i="1" dirty="0"/>
              <a:t> (p. 2 de 2)...</a:t>
            </a:r>
            <a:br>
              <a:rPr lang="en-US" dirty="0"/>
            </a:br>
            <a:r>
              <a:rPr lang="en-US" sz="2000" dirty="0"/>
              <a:t>Nous </a:t>
            </a:r>
            <a:r>
              <a:rPr lang="en-US" sz="2000" dirty="0" err="1"/>
              <a:t>allons</a:t>
            </a:r>
            <a:r>
              <a:rPr lang="en-US" sz="2000" dirty="0"/>
              <a:t> (</a:t>
            </a:r>
            <a:r>
              <a:rPr lang="en-US" sz="2000" dirty="0" err="1"/>
              <a:t>i</a:t>
            </a:r>
            <a:r>
              <a:rPr lang="en-US" sz="2000" dirty="0"/>
              <a:t>) commencer </a:t>
            </a:r>
            <a:r>
              <a:rPr lang="en-US" sz="2000" dirty="0" err="1"/>
              <a:t>en</a:t>
            </a:r>
            <a:r>
              <a:rPr lang="en-US" sz="2000" dirty="0"/>
              <a:t> séance </a:t>
            </a:r>
            <a:r>
              <a:rPr lang="en-US" sz="2000" dirty="0" err="1"/>
              <a:t>plénière</a:t>
            </a:r>
            <a:r>
              <a:rPr lang="en-US" sz="2000" dirty="0"/>
              <a:t>, (ii) nous </a:t>
            </a:r>
            <a:r>
              <a:rPr lang="en-US" sz="2000" dirty="0" err="1"/>
              <a:t>répartir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trois </a:t>
            </a:r>
            <a:r>
              <a:rPr lang="en-US" sz="2000" dirty="0" err="1"/>
              <a:t>groupes</a:t>
            </a:r>
            <a:r>
              <a:rPr lang="en-US" sz="2000" dirty="0"/>
              <a:t>, </a:t>
            </a:r>
            <a:r>
              <a:rPr lang="en-US" sz="2000" dirty="0" err="1"/>
              <a:t>puis</a:t>
            </a:r>
            <a:r>
              <a:rPr lang="en-US" sz="2000" dirty="0"/>
              <a:t> (iii) </a:t>
            </a:r>
            <a:r>
              <a:rPr lang="en-US" sz="2000" dirty="0" err="1"/>
              <a:t>terminer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vérifiant</a:t>
            </a:r>
            <a:r>
              <a:rPr lang="en-US" sz="2000" dirty="0"/>
              <a:t> les </a:t>
            </a:r>
            <a:r>
              <a:rPr lang="en-US" sz="2000" dirty="0" err="1"/>
              <a:t>progrès</a:t>
            </a:r>
            <a:r>
              <a:rPr lang="en-US" sz="2000" dirty="0"/>
              <a:t> et le </a:t>
            </a:r>
            <a:r>
              <a:rPr lang="en-US" sz="2000" dirty="0" err="1"/>
              <a:t>processusparallèles</a:t>
            </a:r>
            <a:endParaRPr lang="en-US" sz="2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404000"/>
          <a:ext cx="9360000" cy="3619439"/>
        </p:xfrm>
        <a:graphic>
          <a:graphicData uri="http://schemas.openxmlformats.org/drawingml/2006/table">
            <a:tbl>
              <a:tblPr firstRow="1" bandRow="1"/>
              <a:tblGrid>
                <a:gridCol w="3118680">
                  <a:extLst>
                    <a:ext uri="{9D8B030D-6E8A-4147-A177-3AD203B41FA5}">
                      <a16:colId xmlns:a16="http://schemas.microsoft.com/office/drawing/2014/main" val="210939264"/>
                    </a:ext>
                  </a:extLst>
                </a:gridCol>
                <a:gridCol w="3118680">
                  <a:extLst>
                    <a:ext uri="{9D8B030D-6E8A-4147-A177-3AD203B41FA5}">
                      <a16:colId xmlns:a16="http://schemas.microsoft.com/office/drawing/2014/main" val="263624170"/>
                    </a:ext>
                  </a:extLst>
                </a:gridCol>
                <a:gridCol w="3122640">
                  <a:extLst>
                    <a:ext uri="{9D8B030D-6E8A-4147-A177-3AD203B41FA5}">
                      <a16:colId xmlns:a16="http://schemas.microsoft.com/office/drawing/2014/main" val="1258937958"/>
                    </a:ext>
                  </a:extLst>
                </a:gridCol>
              </a:tblGrid>
              <a:tr h="588960"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Équipe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 b="1">
                          <a:solidFill>
                            <a:srgbClr val="C07E36"/>
                          </a:solidFill>
                          <a:latin typeface="Liberation Sans" pitchFamily="34"/>
                        </a:defRPr>
                      </a:pPr>
                      <a:r>
                        <a:rPr lang="en-US" sz="24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Équipe</a:t>
                      </a:r>
                      <a:r>
                        <a:rPr lang="en-US" sz="24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 b="1">
                          <a:solidFill>
                            <a:srgbClr val="C07E36"/>
                          </a:solidFill>
                          <a:latin typeface="Liberation Sans" pitchFamily="34"/>
                        </a:defRPr>
                      </a:pPr>
                      <a:r>
                        <a:rPr lang="en-US" sz="24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Équipe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34646"/>
                  </a:ext>
                </a:extLst>
              </a:tr>
              <a:tr h="3030479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755627"/>
                          </a:solidFill>
                          <a:latin typeface="Liberation Sans" pitchFamily="34"/>
                        </a:defRPr>
                      </a:pPr>
                      <a:r>
                        <a:rPr lang="en-US" sz="2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Adrianne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755627"/>
                          </a:solidFill>
                          <a:latin typeface="Liberation Sans" pitchFamily="34"/>
                        </a:defRPr>
                      </a:pPr>
                      <a:r>
                        <a:rPr lang="en-US" sz="2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Yael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755627"/>
                          </a:solidFill>
                          <a:latin typeface="Liberation Sans" pitchFamily="34"/>
                        </a:defRPr>
                      </a:pPr>
                      <a:r>
                        <a:rPr lang="en-US" sz="2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Sharly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755627"/>
                          </a:solidFill>
                          <a:latin typeface="Liberation Sans" pitchFamily="34"/>
                        </a:defRPr>
                      </a:pPr>
                      <a:r>
                        <a:rPr lang="en-US" sz="2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Phil C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755627"/>
                          </a:solidFill>
                          <a:latin typeface="Liberation Sans" pitchFamily="34"/>
                        </a:defRPr>
                      </a:pPr>
                      <a:r>
                        <a:rPr lang="en-US" sz="2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Yedida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755627"/>
                          </a:solidFill>
                          <a:latin typeface="Liberation Sans" pitchFamily="34"/>
                        </a:defRPr>
                      </a:pPr>
                      <a:r>
                        <a:rPr lang="en-US" sz="2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Élise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755627"/>
                          </a:solidFill>
                          <a:latin typeface="Liberation Sans" pitchFamily="34"/>
                        </a:defRPr>
                      </a:pPr>
                      <a:r>
                        <a:rPr lang="en-US" sz="2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Gillian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755627"/>
                          </a:solidFill>
                          <a:latin typeface="Liberation Sans" pitchFamily="34"/>
                        </a:defRPr>
                      </a:pPr>
                      <a:r>
                        <a:rPr lang="en-US" sz="2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Kate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755627"/>
                          </a:solidFill>
                          <a:latin typeface="Liberation Sans" pitchFamily="34"/>
                        </a:defRPr>
                      </a:pPr>
                      <a:r>
                        <a:rPr lang="en-US" sz="2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Amy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755627"/>
                          </a:solidFill>
                          <a:latin typeface="Liberation Sans" pitchFamily="34"/>
                        </a:defRPr>
                      </a:pPr>
                      <a:r>
                        <a:rPr lang="en-US" sz="2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Anik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755627"/>
                          </a:solidFill>
                          <a:latin typeface="Liberation Sans" pitchFamily="34"/>
                        </a:defRPr>
                      </a:pPr>
                      <a:r>
                        <a:rPr lang="en-US" sz="24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Janice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755627"/>
                          </a:solidFill>
                          <a:latin typeface="Liberation Sans" pitchFamily="34"/>
                        </a:defRPr>
                      </a:pPr>
                      <a:r>
                        <a:rPr lang="en-US" sz="24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Meghan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755627"/>
                          </a:solidFill>
                          <a:latin typeface="Liberation Sans" pitchFamily="34"/>
                        </a:defRPr>
                      </a:pPr>
                      <a:r>
                        <a:rPr lang="en-US" sz="24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Tamreen</a:t>
                      </a:r>
                      <a:endParaRPr lang="en-US" sz="24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755627"/>
                          </a:solidFill>
                          <a:latin typeface="Liberation Sans" pitchFamily="34"/>
                        </a:defRPr>
                      </a:pPr>
                      <a:r>
                        <a:rPr lang="en-US" sz="24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Eman</a:t>
                      </a:r>
                      <a:endParaRPr lang="en-US" sz="24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755627"/>
                          </a:solidFill>
                          <a:latin typeface="Liberation Sans" pitchFamily="34"/>
                        </a:defRPr>
                      </a:pPr>
                      <a:r>
                        <a:rPr lang="en-US" sz="24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Alexa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755627"/>
                          </a:solidFill>
                          <a:latin typeface="Liberation Sans" pitchFamily="34"/>
                        </a:defRPr>
                      </a:pPr>
                      <a:r>
                        <a:rPr lang="en-US" sz="24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Clémentine</a:t>
                      </a:r>
                      <a:endParaRPr lang="en-US" sz="24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3366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Penser les systèmes à travers les changements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1024199"/>
          </a:xfrm>
        </p:spPr>
        <p:txBody>
          <a:bodyPr/>
          <a:lstStyle/>
          <a:p>
            <a:pPr lvl="0"/>
            <a:r>
              <a:rPr lang="en-US" sz="3200"/>
              <a:t>Ordre du jour</a:t>
            </a:r>
          </a:p>
        </p:txBody>
      </p:sp>
      <p:sp>
        <p:nvSpPr>
          <p:cNvPr id="3" name="Freeform 2"/>
          <p:cNvSpPr/>
          <p:nvPr/>
        </p:nvSpPr>
        <p:spPr>
          <a:xfrm>
            <a:off x="2784955" y="1020726"/>
            <a:ext cx="5572235" cy="35401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square" lIns="108000" tIns="63000" rIns="108000" bIns="63000" anchor="ctr" anchorCtr="0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31437"/>
              </p:ext>
            </p:extLst>
          </p:nvPr>
        </p:nvGraphicFramePr>
        <p:xfrm>
          <a:off x="252000" y="700739"/>
          <a:ext cx="9528476" cy="4511040"/>
        </p:xfrm>
        <a:graphic>
          <a:graphicData uri="http://schemas.openxmlformats.org/drawingml/2006/table">
            <a:tbl>
              <a:tblPr firstRow="1" bandRow="1"/>
              <a:tblGrid>
                <a:gridCol w="1965906">
                  <a:extLst>
                    <a:ext uri="{9D8B030D-6E8A-4147-A177-3AD203B41FA5}">
                      <a16:colId xmlns:a16="http://schemas.microsoft.com/office/drawing/2014/main" val="408155363"/>
                    </a:ext>
                  </a:extLst>
                </a:gridCol>
                <a:gridCol w="595133">
                  <a:extLst>
                    <a:ext uri="{9D8B030D-6E8A-4147-A177-3AD203B41FA5}">
                      <a16:colId xmlns:a16="http://schemas.microsoft.com/office/drawing/2014/main" val="1202507772"/>
                    </a:ext>
                  </a:extLst>
                </a:gridCol>
                <a:gridCol w="1816920">
                  <a:extLst>
                    <a:ext uri="{9D8B030D-6E8A-4147-A177-3AD203B41FA5}">
                      <a16:colId xmlns:a16="http://schemas.microsoft.com/office/drawing/2014/main" val="1221783199"/>
                    </a:ext>
                  </a:extLst>
                </a:gridCol>
                <a:gridCol w="564480">
                  <a:extLst>
                    <a:ext uri="{9D8B030D-6E8A-4147-A177-3AD203B41FA5}">
                      <a16:colId xmlns:a16="http://schemas.microsoft.com/office/drawing/2014/main" val="1278201243"/>
                    </a:ext>
                  </a:extLst>
                </a:gridCol>
                <a:gridCol w="635040">
                  <a:extLst>
                    <a:ext uri="{9D8B030D-6E8A-4147-A177-3AD203B41FA5}">
                      <a16:colId xmlns:a16="http://schemas.microsoft.com/office/drawing/2014/main" val="3156593410"/>
                    </a:ext>
                  </a:extLst>
                </a:gridCol>
                <a:gridCol w="1860839">
                  <a:extLst>
                    <a:ext uri="{9D8B030D-6E8A-4147-A177-3AD203B41FA5}">
                      <a16:colId xmlns:a16="http://schemas.microsoft.com/office/drawing/2014/main" val="3333130520"/>
                    </a:ext>
                  </a:extLst>
                </a:gridCol>
                <a:gridCol w="687959">
                  <a:extLst>
                    <a:ext uri="{9D8B030D-6E8A-4147-A177-3AD203B41FA5}">
                      <a16:colId xmlns:a16="http://schemas.microsoft.com/office/drawing/2014/main" val="1143030512"/>
                    </a:ext>
                  </a:extLst>
                </a:gridCol>
                <a:gridCol w="1402199">
                  <a:extLst>
                    <a:ext uri="{9D8B030D-6E8A-4147-A177-3AD203B41FA5}">
                      <a16:colId xmlns:a16="http://schemas.microsoft.com/office/drawing/2014/main" val="2504323594"/>
                    </a:ext>
                  </a:extLst>
                </a:gridCol>
              </a:tblGrid>
              <a:tr h="285840"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:60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:80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:10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:60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741497"/>
                  </a:ext>
                </a:extLst>
              </a:tr>
              <a:tr h="534600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Présentation</a:t>
                      </a:r>
                      <a:endParaRPr lang="en-US" sz="1600" b="1" i="0" baseline="0" dirty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II.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Atelier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III.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Atelier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IV.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Exposés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626331"/>
                  </a:ext>
                </a:extLst>
              </a:tr>
              <a:tr h="2719440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Bienvenue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La pensée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systémique</a:t>
                      </a: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</a:t>
                      </a: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apprentissage</a:t>
                      </a: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matière de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changements</a:t>
                      </a: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systémiques</a:t>
                      </a:r>
                      <a:endParaRPr lang="en-US" sz="1600" b="0" i="1" baseline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Les pratiques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d'apprentissage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par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l'action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moyeu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4 branches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Réunion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groupes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Connaître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l'intérieur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Influences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contextuelles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Diagnostiquer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troubles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rythmiques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:10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Pronostiquer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probabilités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Réorganiser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rythme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Réfléchir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sur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progrès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processus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pré-rétrospective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Échange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d’informations</a:t>
                      </a:r>
                      <a:b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(:10 par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équipe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612912"/>
                  </a:ext>
                </a:extLst>
              </a:tr>
              <a:tr h="565920">
                <a:tc gridSpan="8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D. </a:t>
                      </a:r>
                      <a:r>
                        <a:rPr lang="en-US" sz="16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Rétrospective</a:t>
                      </a:r>
                      <a:r>
                        <a:rPr lang="en-US" sz="16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post-atelier 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(devoirs)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Résumé (1 page) des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voies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envisagées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non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prises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actions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négocier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76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2328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Penser les systèmes à travers les changements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1024199"/>
          </a:xfrm>
        </p:spPr>
        <p:txBody>
          <a:bodyPr/>
          <a:lstStyle/>
          <a:p>
            <a:pPr lvl="0"/>
            <a:r>
              <a:rPr lang="en-US" sz="3200"/>
              <a:t>Ordre du jour</a:t>
            </a:r>
          </a:p>
        </p:txBody>
      </p:sp>
      <p:sp>
        <p:nvSpPr>
          <p:cNvPr id="3" name="Freeform 2"/>
          <p:cNvSpPr/>
          <p:nvPr/>
        </p:nvSpPr>
        <p:spPr>
          <a:xfrm>
            <a:off x="8368748" y="1033670"/>
            <a:ext cx="1411728" cy="35965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square" lIns="108000" tIns="63000" rIns="108000" bIns="63000" anchor="ctr" anchorCtr="0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28397"/>
              </p:ext>
            </p:extLst>
          </p:nvPr>
        </p:nvGraphicFramePr>
        <p:xfrm>
          <a:off x="252000" y="700739"/>
          <a:ext cx="9528476" cy="4511040"/>
        </p:xfrm>
        <a:graphic>
          <a:graphicData uri="http://schemas.openxmlformats.org/drawingml/2006/table">
            <a:tbl>
              <a:tblPr firstRow="1" bandRow="1"/>
              <a:tblGrid>
                <a:gridCol w="1965906">
                  <a:extLst>
                    <a:ext uri="{9D8B030D-6E8A-4147-A177-3AD203B41FA5}">
                      <a16:colId xmlns:a16="http://schemas.microsoft.com/office/drawing/2014/main" val="408155363"/>
                    </a:ext>
                  </a:extLst>
                </a:gridCol>
                <a:gridCol w="595133">
                  <a:extLst>
                    <a:ext uri="{9D8B030D-6E8A-4147-A177-3AD203B41FA5}">
                      <a16:colId xmlns:a16="http://schemas.microsoft.com/office/drawing/2014/main" val="1202507772"/>
                    </a:ext>
                  </a:extLst>
                </a:gridCol>
                <a:gridCol w="1816920">
                  <a:extLst>
                    <a:ext uri="{9D8B030D-6E8A-4147-A177-3AD203B41FA5}">
                      <a16:colId xmlns:a16="http://schemas.microsoft.com/office/drawing/2014/main" val="1221783199"/>
                    </a:ext>
                  </a:extLst>
                </a:gridCol>
                <a:gridCol w="564480">
                  <a:extLst>
                    <a:ext uri="{9D8B030D-6E8A-4147-A177-3AD203B41FA5}">
                      <a16:colId xmlns:a16="http://schemas.microsoft.com/office/drawing/2014/main" val="1278201243"/>
                    </a:ext>
                  </a:extLst>
                </a:gridCol>
                <a:gridCol w="635040">
                  <a:extLst>
                    <a:ext uri="{9D8B030D-6E8A-4147-A177-3AD203B41FA5}">
                      <a16:colId xmlns:a16="http://schemas.microsoft.com/office/drawing/2014/main" val="3156593410"/>
                    </a:ext>
                  </a:extLst>
                </a:gridCol>
                <a:gridCol w="1860839">
                  <a:extLst>
                    <a:ext uri="{9D8B030D-6E8A-4147-A177-3AD203B41FA5}">
                      <a16:colId xmlns:a16="http://schemas.microsoft.com/office/drawing/2014/main" val="3333130520"/>
                    </a:ext>
                  </a:extLst>
                </a:gridCol>
                <a:gridCol w="687959">
                  <a:extLst>
                    <a:ext uri="{9D8B030D-6E8A-4147-A177-3AD203B41FA5}">
                      <a16:colId xmlns:a16="http://schemas.microsoft.com/office/drawing/2014/main" val="1143030512"/>
                    </a:ext>
                  </a:extLst>
                </a:gridCol>
                <a:gridCol w="1402199">
                  <a:extLst>
                    <a:ext uri="{9D8B030D-6E8A-4147-A177-3AD203B41FA5}">
                      <a16:colId xmlns:a16="http://schemas.microsoft.com/office/drawing/2014/main" val="2504323594"/>
                    </a:ext>
                  </a:extLst>
                </a:gridCol>
              </a:tblGrid>
              <a:tr h="285840"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:60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:80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:10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:60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741497"/>
                  </a:ext>
                </a:extLst>
              </a:tr>
              <a:tr h="534600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Présentation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II.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Atelier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2"/>
                        <a:cs typeface="Ari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III.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Atelier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IV.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1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Exposés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626331"/>
                  </a:ext>
                </a:extLst>
              </a:tr>
              <a:tr h="2719440"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Bienvenue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La pensée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systémique</a:t>
                      </a: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</a:t>
                      </a: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apprentissage</a:t>
                      </a: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matière de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changements</a:t>
                      </a:r>
                      <a:r>
                        <a:rPr lang="en-US" sz="1600" b="0" i="1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1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systémiques</a:t>
                      </a:r>
                      <a:endParaRPr lang="en-US" sz="1600" b="0" i="1" baseline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Les pratiques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d'apprentissage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par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l'action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comme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moyeu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4 branches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Réunion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groupes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Connaître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de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l'intérieur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Influences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contextuelles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Diagnostiquer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troubles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rythmiques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:10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Pronostiquer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probabilités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Réorganiser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rythme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Réfléchir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sur les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progrès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le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processus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(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pré-rétrospective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:20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600" b="0" i="0" baseline="0">
                        <a:ln>
                          <a:noFill/>
                        </a:ln>
                        <a:solidFill>
                          <a:srgbClr val="C07E36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Échange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d’informations</a:t>
                      </a:r>
                      <a:b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</a:b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(:10 par </a:t>
                      </a:r>
                      <a:r>
                        <a:rPr lang="en-US" sz="1600" b="0" i="0" baseline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équipe</a:t>
                      </a:r>
                      <a:r>
                        <a:rPr lang="en-US" sz="1600" b="0" i="0" baseline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612912"/>
                  </a:ext>
                </a:extLst>
              </a:tr>
              <a:tr h="565920">
                <a:tc gridSpan="8">
                  <a:txBody>
                    <a:bodyPr/>
                    <a:lstStyle/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9CB1C3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D. </a:t>
                      </a:r>
                      <a:r>
                        <a:rPr lang="en-US" sz="1600" b="1" i="0" baseline="0" dirty="0" err="1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Rétrospective</a:t>
                      </a:r>
                      <a:r>
                        <a:rPr lang="en-US" sz="1600" b="1" i="0" baseline="0" dirty="0">
                          <a:ln>
                            <a:noFill/>
                          </a:ln>
                          <a:solidFill>
                            <a:srgbClr val="C07E36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post-atelier 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(devoirs)</a:t>
                      </a:r>
                    </a:p>
                    <a:p>
                      <a:pPr marL="0" marR="0" lvl="0" indent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CB1C3"/>
                        </a:buClr>
                        <a:buSzPct val="45000"/>
                        <a:buFont typeface="StarSymbol"/>
                        <a:buChar char="●"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Résumé (1 page) des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voies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envisagées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et non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prises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, actions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à</a:t>
                      </a:r>
                      <a:r>
                        <a:rPr lang="en-US" sz="1600" b="0" i="0" baseline="0" dirty="0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 </a:t>
                      </a:r>
                      <a:r>
                        <a:rPr lang="en-US" sz="1600" b="0" i="0" baseline="0" dirty="0" err="1">
                          <a:ln>
                            <a:noFill/>
                          </a:ln>
                          <a:solidFill>
                            <a:srgbClr val="755627"/>
                          </a:solidFill>
                          <a:latin typeface="Liberation Sans" pitchFamily="34"/>
                          <a:ea typeface="Arial" pitchFamily="2"/>
                          <a:cs typeface="Arial" pitchFamily="2"/>
                        </a:rPr>
                        <a:t>négocier</a:t>
                      </a:r>
                      <a:endParaRPr lang="en-US" sz="1600" b="0" i="0" baseline="0" dirty="0">
                        <a:ln>
                          <a:noFill/>
                        </a:ln>
                        <a:solidFill>
                          <a:srgbClr val="755627"/>
                        </a:solidFill>
                        <a:latin typeface="Liberation Sans" pitchFamily="34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76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23005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scaping from Plato's C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/>
              <a:t>Penser les systèmes à travers les changements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C022FA-45C1-42A5-B847-3B66B3ED100A}" type="slidenum">
              <a:rPr/>
              <a:t>42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3770640" y="5400000"/>
            <a:ext cx="3799080" cy="24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8080">
              <a:alpha val="5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36000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2835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90">
                <a:solidFill>
                  <a:srgbClr val="FFFFFF"/>
                </a:solidFill>
                <a:latin typeface="Lato" pitchFamily="2"/>
              </a:defRPr>
            </a:pPr>
            <a:r>
              <a:rPr lang="en-US" sz="1000" b="0" i="0" kern="0" spc="0" baseline="0">
                <a:ln>
                  <a:noFill/>
                </a:ln>
                <a:solidFill>
                  <a:srgbClr val="FFFFFF"/>
                </a:solidFill>
                <a:latin typeface="Lato" pitchFamily="2"/>
                <a:ea typeface="Arial" pitchFamily="2"/>
                <a:cs typeface="Arial" pitchFamily="2"/>
              </a:rPr>
              <a:t>Image CC-BY Mike Cassano (2009) </a:t>
            </a:r>
            <a:r>
              <a:rPr lang="en-US" sz="1000" b="0" i="1" kern="0" spc="0" baseline="0">
                <a:ln>
                  <a:noFill/>
                </a:ln>
                <a:solidFill>
                  <a:srgbClr val="FFFFFF"/>
                </a:solidFill>
                <a:latin typeface="Lato" pitchFamily="2"/>
                <a:ea typeface="Arial" pitchFamily="2"/>
                <a:cs typeface="Arial" pitchFamily="2"/>
                <a:hlinkClick r:id="rId3"/>
              </a:rPr>
              <a:t>Nid-de-poule le plus intéressant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ystems Thin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La pensée </a:t>
            </a:r>
            <a:r>
              <a:rPr lang="en-US" err="1"/>
              <a:t>systémique</a:t>
            </a:r>
            <a:r>
              <a:rPr lang="en-US"/>
              <a:t> </a:t>
            </a:r>
            <a:r>
              <a:rPr lang="en-US" err="1"/>
              <a:t>à</a:t>
            </a:r>
            <a:r>
              <a:rPr lang="en-US"/>
              <a:t> travers les </a:t>
            </a:r>
            <a:r>
              <a:rPr lang="en-US" err="1"/>
              <a:t>changements</a:t>
            </a:r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4572720" y="2268000"/>
            <a:ext cx="2735280" cy="1800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A6B9">
              <a:alpha val="20000"/>
            </a:srgbClr>
          </a:solidFill>
          <a:ln>
            <a:noFill/>
            <a:prstDash val="solid"/>
          </a:ln>
        </p:spPr>
        <p:txBody>
          <a:bodyPr wrap="none" lIns="18000" tIns="18000" rIns="18000" bIns="18000" anchor="ctr" anchorCtr="0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556360" y="1260000"/>
            <a:ext cx="2483640" cy="1800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A6B9">
              <a:alpha val="20000"/>
            </a:srgbClr>
          </a:solidFill>
          <a:ln>
            <a:noFill/>
            <a:prstDash val="solid"/>
          </a:ln>
        </p:spPr>
        <p:txBody>
          <a:bodyPr wrap="none" lIns="18000" tIns="18000" rIns="18000" bIns="18000" anchor="ctr" anchorCtr="0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6000" y="2340000"/>
            <a:ext cx="2700000" cy="14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A6B9">
              <a:alpha val="20000"/>
            </a:srgbClr>
          </a:solidFill>
          <a:ln>
            <a:noFill/>
            <a:prstDash val="solid"/>
          </a:ln>
        </p:spPr>
        <p:txBody>
          <a:bodyPr wrap="none" lIns="18000" tIns="18000" rIns="18000" bIns="18000" anchor="ctr" anchorCtr="0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711360"/>
          </a:xfrm>
        </p:spPr>
        <p:txBody>
          <a:bodyPr/>
          <a:lstStyle/>
          <a:p>
            <a:pPr lvl="0"/>
            <a:r>
              <a:rPr lang="en-US" sz="1400" i="1" dirty="0"/>
              <a:t>B. La pensée </a:t>
            </a:r>
            <a:r>
              <a:rPr lang="en-US" sz="1400" i="1" dirty="0" err="1"/>
              <a:t>systémique</a:t>
            </a:r>
            <a:r>
              <a:rPr lang="en-US" sz="1400" i="1" dirty="0"/>
              <a:t> </a:t>
            </a:r>
            <a:r>
              <a:rPr lang="en-US" sz="1400" i="1" dirty="0" err="1"/>
              <a:t>comme</a:t>
            </a:r>
            <a:r>
              <a:rPr lang="en-US" sz="1400" i="1" dirty="0"/>
              <a:t> </a:t>
            </a:r>
            <a:r>
              <a:rPr lang="en-US" sz="1400" i="1" dirty="0" err="1"/>
              <a:t>apprentissage</a:t>
            </a:r>
            <a:r>
              <a:rPr lang="en-US" sz="1400" i="1" dirty="0"/>
              <a:t> </a:t>
            </a:r>
            <a:r>
              <a:rPr lang="en-US" sz="1400" i="1" dirty="0" err="1"/>
              <a:t>en</a:t>
            </a:r>
            <a:r>
              <a:rPr lang="en-US" sz="1400" i="1" dirty="0"/>
              <a:t> matière de </a:t>
            </a:r>
            <a:r>
              <a:rPr lang="en-US" sz="1400" i="1" dirty="0" err="1"/>
              <a:t>changements</a:t>
            </a:r>
            <a:r>
              <a:rPr lang="en-US" sz="1400" i="1" dirty="0"/>
              <a:t> </a:t>
            </a:r>
            <a:r>
              <a:rPr lang="en-US" sz="1400" i="1" dirty="0" err="1"/>
              <a:t>systémiques</a:t>
            </a:r>
            <a:r>
              <a:rPr lang="en-US" sz="1400" i="1" dirty="0"/>
              <a:t> (p. 1 de 7) ...</a:t>
            </a:r>
            <a:br>
              <a:rPr lang="en-US" dirty="0"/>
            </a:b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privilégiant</a:t>
            </a:r>
            <a:r>
              <a:rPr lang="en-US" sz="2000" dirty="0"/>
              <a:t> 3 </a:t>
            </a:r>
            <a:r>
              <a:rPr lang="en-US" sz="2000" dirty="0" err="1"/>
              <a:t>groupes</a:t>
            </a:r>
            <a:r>
              <a:rPr lang="en-US" sz="2000" dirty="0"/>
              <a:t> de </a:t>
            </a:r>
            <a:r>
              <a:rPr lang="en-US" sz="2000" dirty="0" err="1"/>
              <a:t>penseurs</a:t>
            </a:r>
            <a:r>
              <a:rPr lang="en-US" sz="2000" dirty="0"/>
              <a:t> </a:t>
            </a:r>
            <a:r>
              <a:rPr lang="en-US" sz="2000" dirty="0" err="1"/>
              <a:t>systémiques</a:t>
            </a:r>
            <a:r>
              <a:rPr lang="en-US" sz="2000" dirty="0"/>
              <a:t>, nous </a:t>
            </a:r>
            <a:r>
              <a:rPr lang="en-US" sz="2000" dirty="0" err="1"/>
              <a:t>ajoutons</a:t>
            </a:r>
            <a:r>
              <a:rPr lang="en-US" sz="2000" dirty="0"/>
              <a:t> de nouveaux </a:t>
            </a:r>
            <a:r>
              <a:rPr lang="en-US" sz="2000" dirty="0" err="1"/>
              <a:t>contributeurs</a:t>
            </a:r>
            <a:endParaRPr lang="en-US" sz="2600" dirty="0"/>
          </a:p>
        </p:txBody>
      </p:sp>
      <p:sp>
        <p:nvSpPr>
          <p:cNvPr id="6" name="Text Frame1_1_2_4_ 1"/>
          <p:cNvSpPr txBox="1"/>
          <p:nvPr/>
        </p:nvSpPr>
        <p:spPr>
          <a:xfrm>
            <a:off x="229680" y="4989240"/>
            <a:ext cx="9490320" cy="410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194040" lvl="0" indent="-194040">
              <a:tabLst>
                <a:tab pos="194040" algn="l"/>
                <a:tab pos="1108440" algn="l"/>
                <a:tab pos="2022840" algn="l"/>
                <a:tab pos="2937239" algn="l"/>
                <a:tab pos="3851640" algn="l"/>
                <a:tab pos="4766040" algn="l"/>
                <a:tab pos="5680439" algn="l"/>
                <a:tab pos="6594839" algn="l"/>
                <a:tab pos="7509240" algn="l"/>
                <a:tab pos="8423640" algn="l"/>
                <a:tab pos="9338040" algn="l"/>
                <a:tab pos="10252440" algn="l"/>
              </a:tabLst>
            </a:pPr>
            <a:r>
              <a:rPr lang="en-US" sz="1000" b="0" i="1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Source 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: Ramage, Magnus, et Karen Shipp. 2020. </a:t>
            </a:r>
            <a:r>
              <a:rPr lang="fr-FR" sz="1000">
                <a:solidFill>
                  <a:srgbClr val="3C4044"/>
                </a:solidFill>
                <a:latin typeface="ArialMT"/>
              </a:rPr>
              <a:t>« 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Introduction </a:t>
            </a:r>
            <a:r>
              <a:rPr lang="en-US" sz="10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à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la première </a:t>
            </a:r>
            <a:r>
              <a:rPr lang="en-US" sz="10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édition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fr-FR" sz="1000">
                <a:solidFill>
                  <a:srgbClr val="3C4044"/>
                </a:solidFill>
                <a:latin typeface="ArialMT"/>
              </a:rPr>
              <a:t>»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. Dans </a:t>
            </a:r>
            <a:r>
              <a:rPr lang="en-US" sz="1000" b="0" i="1" u="none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Systems Thinkers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, </a:t>
            </a:r>
            <a:r>
              <a:rPr lang="en-US" sz="10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édité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par Magnus Ramage et Karen Shipp, xiii-xx. Springer </a:t>
            </a:r>
            <a:r>
              <a:rPr lang="en-US" sz="10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Londres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. 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  <a:hlinkClick r:id="rId3"/>
              </a:rPr>
              <a:t>https://</a:t>
            </a:r>
            <a:r>
              <a:rPr lang="en-US" sz="10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  <a:hlinkClick r:id="rId3"/>
              </a:rPr>
              <a:t>doi.</a:t>
            </a:r>
            <a:r>
              <a:rPr lang="en-US" sz="10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org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/10.1007/978-1-4471-7475-2, p. xvii.</a:t>
            </a:r>
          </a:p>
        </p:txBody>
      </p:sp>
      <p:sp>
        <p:nvSpPr>
          <p:cNvPr id="7" name="Freeform 6"/>
          <p:cNvSpPr/>
          <p:nvPr/>
        </p:nvSpPr>
        <p:spPr>
          <a:xfrm>
            <a:off x="108000" y="972000"/>
            <a:ext cx="2520000" cy="12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755627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400" b="1" i="0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Les débuts de la cybernétique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Gregory Bateson (1904-1980)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Norbert Wiener (1894-1964)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Warren McCulloch (1898-1969)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Margaret Mead (1901-1978)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W. Ross Ashby (1903-1972)</a:t>
            </a:r>
          </a:p>
        </p:txBody>
      </p:sp>
      <p:sp>
        <p:nvSpPr>
          <p:cNvPr id="8" name="Freeform 7"/>
          <p:cNvSpPr/>
          <p:nvPr/>
        </p:nvSpPr>
        <p:spPr>
          <a:xfrm>
            <a:off x="2628000" y="1332000"/>
            <a:ext cx="234000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755627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400" b="1" i="0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Systèmes logiciels et critiques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C. West Churchman (1913-2004)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Russell Ackoff (1919-2009)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Peter Checkland (1930-)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Werner Ulrich (1948-)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Michael C. Jackson (1951-</a:t>
            </a:r>
          </a:p>
        </p:txBody>
      </p:sp>
      <p:sp>
        <p:nvSpPr>
          <p:cNvPr id="9" name="Freeform 8"/>
          <p:cNvSpPr/>
          <p:nvPr/>
        </p:nvSpPr>
        <p:spPr>
          <a:xfrm>
            <a:off x="108000" y="2412000"/>
            <a:ext cx="2519640" cy="12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755627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400" b="1" i="0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Théorie générale des systèmes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Ludwig von Bertalanffty (1901-72)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Kenneth Boulding (1910-1993)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Geoffrey Vickers (1894-1983)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Howard Odum (1924-2002)</a:t>
            </a:r>
          </a:p>
        </p:txBody>
      </p:sp>
      <p:sp>
        <p:nvSpPr>
          <p:cNvPr id="10" name="Freeform 9"/>
          <p:cNvSpPr/>
          <p:nvPr/>
        </p:nvSpPr>
        <p:spPr>
          <a:xfrm>
            <a:off x="144360" y="3888000"/>
            <a:ext cx="2159640" cy="10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755627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400" b="1" i="0" baseline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Dynamique</a:t>
            </a:r>
            <a:r>
              <a:rPr lang="en-US" sz="1400" b="1" i="0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 des </a:t>
            </a:r>
            <a:r>
              <a:rPr lang="en-US" sz="1400" b="1" i="0" baseline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systèmes</a:t>
            </a:r>
            <a:endParaRPr lang="en-US" sz="1400" b="1" i="0" baseline="0">
              <a:ln>
                <a:noFill/>
              </a:ln>
              <a:solidFill>
                <a:srgbClr val="C07E36"/>
              </a:solidFill>
              <a:latin typeface="Liberation Sans" pitchFamily="34"/>
              <a:ea typeface="Arial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Jay Forrester (1918-2016)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Donella Meadow (1941-2001)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Peter Senge (1947-)</a:t>
            </a:r>
          </a:p>
        </p:txBody>
      </p:sp>
      <p:sp>
        <p:nvSpPr>
          <p:cNvPr id="11" name="Freeform 10"/>
          <p:cNvSpPr/>
          <p:nvPr/>
        </p:nvSpPr>
        <p:spPr>
          <a:xfrm>
            <a:off x="2556360" y="3311999"/>
            <a:ext cx="2340000" cy="1548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755627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400" b="1" i="0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La cybernétique ultérieure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Heinz von Foerster (1911-2002)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Stafford Beer (1926-2002)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Humberto Maturana (1928-)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Niklas Luhmann (1927-1998)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Paul Watzlawick (1921-2007)</a:t>
            </a:r>
          </a:p>
        </p:txBody>
      </p:sp>
      <p:sp>
        <p:nvSpPr>
          <p:cNvPr id="12" name="Freeform 11"/>
          <p:cNvSpPr/>
          <p:nvPr/>
        </p:nvSpPr>
        <p:spPr>
          <a:xfrm>
            <a:off x="5076000" y="864000"/>
            <a:ext cx="1980000" cy="108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755627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400" b="1" i="0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Théorie de la complexité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Ilya Prigogine (1917-2003)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Stuart Kauffman (1939-)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James Lovelock (1919-)</a:t>
            </a:r>
          </a:p>
        </p:txBody>
      </p:sp>
      <p:sp>
        <p:nvSpPr>
          <p:cNvPr id="13" name="Freeform 12"/>
          <p:cNvSpPr/>
          <p:nvPr/>
        </p:nvSpPr>
        <p:spPr>
          <a:xfrm>
            <a:off x="4680000" y="2340360"/>
            <a:ext cx="2520360" cy="16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755627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400" b="1" i="0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Systèmes d'apprentissage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Kurt Lewin (1890-1947)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Eric Trist (1911-1993)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Chris Argyris (1923-2013)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Donald Schön (1930-1997)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Mary Catherine Bateson (1939-)</a:t>
            </a:r>
          </a:p>
        </p:txBody>
      </p:sp>
      <p:sp>
        <p:nvSpPr>
          <p:cNvPr id="14" name="Freeform 13"/>
          <p:cNvSpPr/>
          <p:nvPr/>
        </p:nvSpPr>
        <p:spPr>
          <a:xfrm>
            <a:off x="7236360" y="864359"/>
            <a:ext cx="1980000" cy="9356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A6B9">
              <a:alpha val="20000"/>
            </a:srgbClr>
          </a:solidFill>
          <a:ln w="0">
            <a:solidFill>
              <a:srgbClr val="3D4866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400" b="1"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A</a:t>
            </a:r>
            <a:r>
              <a:rPr lang="en-US" sz="1400" b="1" i="0" baseline="0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nthropologie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400" b="1" err="1"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écologique</a:t>
            </a:r>
            <a:endParaRPr lang="en-US" sz="1400" b="1" i="0" baseline="0">
              <a:ln>
                <a:noFill/>
              </a:ln>
              <a:solidFill>
                <a:srgbClr val="4A63AE"/>
              </a:solidFill>
              <a:latin typeface="Liberation Sans" pitchFamily="34"/>
              <a:ea typeface="Arial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J.J. Gibson (1904-1979)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Tim Ingold (1948-)</a:t>
            </a:r>
          </a:p>
        </p:txBody>
      </p:sp>
      <p:sp>
        <p:nvSpPr>
          <p:cNvPr id="15" name="Freeform 14"/>
          <p:cNvSpPr/>
          <p:nvPr/>
        </p:nvSpPr>
        <p:spPr>
          <a:xfrm>
            <a:off x="7020000" y="1872000"/>
            <a:ext cx="2880000" cy="108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A6B9">
              <a:alpha val="20000"/>
            </a:srgbClr>
          </a:solidFill>
          <a:ln w="0">
            <a:solidFill>
              <a:srgbClr val="3D4866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400" b="1"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P</a:t>
            </a:r>
            <a:r>
              <a:rPr lang="en-US" sz="1400" b="1" i="0" baseline="0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hilosophie des sciences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400" b="1" err="1"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postcoloniales</a:t>
            </a:r>
            <a:r>
              <a:rPr lang="en-US" sz="1400" b="1"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 et chinoises</a:t>
            </a:r>
            <a:endParaRPr lang="en-US" sz="1400" b="1" i="0" baseline="0">
              <a:ln>
                <a:noFill/>
              </a:ln>
              <a:solidFill>
                <a:srgbClr val="4A63AE"/>
              </a:solidFill>
              <a:latin typeface="Liberation Sans" pitchFamily="34"/>
              <a:ea typeface="Arial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 err="1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Keekok</a:t>
            </a: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 Lee (1938-)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François </a:t>
            </a:r>
            <a:r>
              <a:rPr lang="en-US" sz="1100" b="0" i="0" baseline="0" err="1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Jullien</a:t>
            </a: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 (1951-)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 John Law (1946-)</a:t>
            </a:r>
          </a:p>
        </p:txBody>
      </p:sp>
      <p:sp>
        <p:nvSpPr>
          <p:cNvPr id="16" name="Freeform 15"/>
          <p:cNvSpPr/>
          <p:nvPr/>
        </p:nvSpPr>
        <p:spPr>
          <a:xfrm>
            <a:off x="7849080" y="3996000"/>
            <a:ext cx="1980000" cy="90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A6B9">
              <a:alpha val="20000"/>
            </a:srgbClr>
          </a:solidFill>
          <a:ln w="0">
            <a:solidFill>
              <a:srgbClr val="3D4866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400" b="1" i="0" baseline="0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Conception systémique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Harold G. Nelson (1943-)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Birger Sevaldson (1953-)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Peter H. Jones (1957-)</a:t>
            </a:r>
          </a:p>
        </p:txBody>
      </p:sp>
      <p:sp>
        <p:nvSpPr>
          <p:cNvPr id="17" name="Freeform 16"/>
          <p:cNvSpPr/>
          <p:nvPr/>
        </p:nvSpPr>
        <p:spPr>
          <a:xfrm>
            <a:off x="7921440" y="2988360"/>
            <a:ext cx="1980000" cy="90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A6B9">
              <a:alpha val="20000"/>
            </a:srgbClr>
          </a:solidFill>
          <a:ln w="0">
            <a:solidFill>
              <a:srgbClr val="3D4866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400" b="1"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S</a:t>
            </a:r>
            <a:r>
              <a:rPr lang="en-US" sz="1400" b="1" i="0" baseline="0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cience des services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Richard </a:t>
            </a:r>
            <a:r>
              <a:rPr lang="en-US" sz="1100" b="0" i="0" baseline="0" err="1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Normann</a:t>
            </a: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 (1953-2003)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James C. </a:t>
            </a:r>
            <a:r>
              <a:rPr lang="en-US" sz="1100" b="0" i="0" baseline="0" err="1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Spohrer</a:t>
            </a: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 (1956-)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Gary S. Metcalf (1957-)</a:t>
            </a:r>
          </a:p>
        </p:txBody>
      </p:sp>
      <p:sp>
        <p:nvSpPr>
          <p:cNvPr id="18" name="Freeform 17"/>
          <p:cNvSpPr/>
          <p:nvPr/>
        </p:nvSpPr>
        <p:spPr>
          <a:xfrm>
            <a:off x="5653440" y="4068360"/>
            <a:ext cx="1980000" cy="90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A6B9">
              <a:alpha val="20000"/>
            </a:srgbClr>
          </a:solidFill>
          <a:ln w="0">
            <a:solidFill>
              <a:srgbClr val="3D4866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400" b="1" i="0" baseline="0">
                <a:ln>
                  <a:noFill/>
                </a:ln>
                <a:solidFill>
                  <a:srgbClr val="4A63AE"/>
                </a:solidFill>
                <a:latin typeface="Liberation Sans" pitchFamily="34"/>
                <a:ea typeface="Arial" pitchFamily="2"/>
                <a:cs typeface="Arial" pitchFamily="2"/>
              </a:rPr>
              <a:t>Théorie de la pratique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Hubert Dreyfus (1929-2017)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C. Fernando Flores (1943-)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Liberation Sans" pitchFamily="34"/>
              </a:defRPr>
            </a:pPr>
            <a:r>
              <a:rPr lang="en-US" sz="1100" b="0" i="0" baseline="0">
                <a:ln>
                  <a:noFill/>
                </a:ln>
                <a:solidFill>
                  <a:srgbClr val="3D4866"/>
                </a:solidFill>
                <a:latin typeface="Liberation Sans" pitchFamily="34"/>
                <a:ea typeface="Arial" pitchFamily="2"/>
                <a:cs typeface="Arial" pitchFamily="2"/>
              </a:rPr>
              <a:t>Étienne Wenger (1952-)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ynthesis precedes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La pensée </a:t>
            </a:r>
            <a:r>
              <a:rPr lang="en-US" err="1"/>
              <a:t>systèmique</a:t>
            </a:r>
            <a:r>
              <a:rPr lang="en-US"/>
              <a:t> </a:t>
            </a:r>
            <a:r>
              <a:rPr lang="en-US" err="1"/>
              <a:t>à</a:t>
            </a:r>
            <a:r>
              <a:rPr lang="en-US"/>
              <a:t> travers les </a:t>
            </a:r>
            <a:r>
              <a:rPr lang="en-US" err="1"/>
              <a:t>changements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711360"/>
          </a:xfrm>
        </p:spPr>
        <p:txBody>
          <a:bodyPr/>
          <a:lstStyle/>
          <a:p>
            <a:pPr lvl="0"/>
            <a:r>
              <a:rPr lang="en-US" sz="1400" i="1"/>
              <a:t>B. La pensée </a:t>
            </a:r>
            <a:r>
              <a:rPr lang="en-US" sz="1400" i="1" err="1"/>
              <a:t>systémique</a:t>
            </a:r>
            <a:r>
              <a:rPr lang="en-US" sz="1400" i="1"/>
              <a:t> </a:t>
            </a:r>
            <a:r>
              <a:rPr lang="en-US" sz="1400" i="1" err="1"/>
              <a:t>comme</a:t>
            </a:r>
            <a:r>
              <a:rPr lang="en-US" sz="1400" i="1"/>
              <a:t> </a:t>
            </a:r>
            <a:r>
              <a:rPr lang="en-US" sz="1400" i="1" err="1"/>
              <a:t>apprentissage</a:t>
            </a:r>
            <a:r>
              <a:rPr lang="en-US" sz="1400" i="1"/>
              <a:t> </a:t>
            </a:r>
            <a:r>
              <a:rPr lang="en-US" sz="1400" i="1" err="1"/>
              <a:t>en</a:t>
            </a:r>
            <a:r>
              <a:rPr lang="en-US" sz="1400" i="1"/>
              <a:t> matière de </a:t>
            </a:r>
            <a:r>
              <a:rPr lang="en-US" sz="1400" i="1" err="1"/>
              <a:t>changements</a:t>
            </a:r>
            <a:r>
              <a:rPr lang="en-US" sz="1400" i="1"/>
              <a:t> </a:t>
            </a:r>
            <a:r>
              <a:rPr lang="en-US" sz="1400" i="1" err="1"/>
              <a:t>systémiques</a:t>
            </a:r>
            <a:r>
              <a:rPr lang="en-US" sz="1400" i="1"/>
              <a:t> (p. 2 de 7) ...</a:t>
            </a:r>
            <a:br>
              <a:rPr lang="en-US"/>
            </a:br>
            <a:r>
              <a:rPr lang="en-US" sz="2600"/>
              <a:t>Avec </a:t>
            </a:r>
            <a:r>
              <a:rPr lang="en-US" sz="2600" err="1"/>
              <a:t>une</a:t>
            </a:r>
            <a:r>
              <a:rPr lang="en-US" sz="2600"/>
              <a:t> pensée </a:t>
            </a:r>
            <a:r>
              <a:rPr lang="en-US" sz="2600" err="1"/>
              <a:t>systémique</a:t>
            </a:r>
            <a:r>
              <a:rPr lang="en-US" sz="2600"/>
              <a:t> </a:t>
            </a:r>
            <a:r>
              <a:rPr lang="en-US" sz="2600" err="1"/>
              <a:t>authentique</a:t>
            </a:r>
            <a:r>
              <a:rPr lang="en-US" sz="2600"/>
              <a:t>, la </a:t>
            </a:r>
            <a:r>
              <a:rPr lang="en-US" sz="2600" err="1"/>
              <a:t>synthèse</a:t>
            </a:r>
            <a:r>
              <a:rPr lang="en-US" sz="2600"/>
              <a:t> </a:t>
            </a:r>
            <a:r>
              <a:rPr lang="en-US" sz="2600" err="1"/>
              <a:t>précède</a:t>
            </a:r>
            <a:r>
              <a:rPr lang="en-US" sz="2600"/>
              <a:t> </a:t>
            </a:r>
            <a:r>
              <a:rPr lang="en-US" sz="2600" err="1"/>
              <a:t>l'analyse</a:t>
            </a:r>
            <a:endParaRPr lang="en-US" sz="2600"/>
          </a:p>
        </p:txBody>
      </p:sp>
      <p:sp>
        <p:nvSpPr>
          <p:cNvPr id="3" name="TextBox 2"/>
          <p:cNvSpPr txBox="1"/>
          <p:nvPr/>
        </p:nvSpPr>
        <p:spPr>
          <a:xfrm>
            <a:off x="252000" y="1240993"/>
            <a:ext cx="4248000" cy="66096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baseline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Penser</a:t>
            </a:r>
            <a:r>
              <a:rPr lang="en-US" sz="1800" b="1" i="0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800" b="1" i="1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de manière </a:t>
            </a:r>
            <a:r>
              <a:rPr lang="en-US" sz="1800" b="1" i="1" baseline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synthétique</a:t>
            </a:r>
            <a:endParaRPr lang="en-US" sz="1800" b="1" i="1" baseline="0">
              <a:ln>
                <a:noFill/>
              </a:ln>
              <a:solidFill>
                <a:srgbClr val="C07E36"/>
              </a:solidFill>
              <a:latin typeface="Liberation Sans" pitchFamily="34"/>
              <a:ea typeface="Arial" pitchFamily="2"/>
              <a:cs typeface="Arial" pitchFamily="2"/>
            </a:endParaRPr>
          </a:p>
          <a:p>
            <a:pPr marL="0" marR="0" lvl="1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B1C3"/>
              </a:buClr>
              <a:buSzPct val="100000"/>
              <a:buFont typeface="Liberation Sans" pitchFamily="3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Assembler les parties pour former des ensembles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6000" y="756000"/>
            <a:ext cx="3780000" cy="68400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baseline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Penser</a:t>
            </a:r>
            <a:r>
              <a:rPr lang="en-US" sz="1800" b="1" i="0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 de </a:t>
            </a:r>
            <a:r>
              <a:rPr lang="en-US" sz="1800" b="1" i="1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manière </a:t>
            </a:r>
            <a:r>
              <a:rPr lang="en-US" sz="1800" b="1" i="1" baseline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analytique</a:t>
            </a:r>
            <a:endParaRPr lang="en-US" sz="1800" b="1" i="1" baseline="0">
              <a:ln>
                <a:noFill/>
              </a:ln>
              <a:solidFill>
                <a:srgbClr val="C07E36"/>
              </a:solidFill>
              <a:latin typeface="Liberation Sans" pitchFamily="34"/>
              <a:ea typeface="Arial" pitchFamily="2"/>
              <a:cs typeface="Arial" pitchFamily="2"/>
            </a:endParaRPr>
          </a:p>
          <a:p>
            <a:pPr marL="0" marR="0" lvl="1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B1C3"/>
              </a:buClr>
              <a:buSzPct val="100000"/>
              <a:buFont typeface="Liberation Sans" pitchFamily="3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Séparer</a:t>
            </a:r>
            <a:r>
              <a:rPr lang="en-US" sz="18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le tout </a:t>
            </a:r>
            <a:r>
              <a:rPr lang="en-US" sz="18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en</a:t>
            </a:r>
            <a:r>
              <a:rPr lang="en-US" sz="18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parties</a:t>
            </a:r>
          </a:p>
        </p:txBody>
      </p:sp>
      <p:sp>
        <p:nvSpPr>
          <p:cNvPr id="5" name="Text Frame1_1_2_4_ 4"/>
          <p:cNvSpPr txBox="1"/>
          <p:nvPr/>
        </p:nvSpPr>
        <p:spPr>
          <a:xfrm rot="5400000">
            <a:off x="-1423080" y="2689560"/>
            <a:ext cx="3111120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anchor="t" anchorCtr="0" compatLnSpc="0">
            <a:noAutofit/>
          </a:bodyPr>
          <a:lstStyle/>
          <a:p>
            <a:pPr marL="194040" lvl="0" indent="-194040">
              <a:tabLst>
                <a:tab pos="194040" algn="l"/>
                <a:tab pos="1108440" algn="l"/>
                <a:tab pos="2022840" algn="l"/>
                <a:tab pos="2937239" algn="l"/>
                <a:tab pos="3851640" algn="l"/>
                <a:tab pos="4766040" algn="l"/>
                <a:tab pos="5680439" algn="l"/>
                <a:tab pos="6594839" algn="l"/>
                <a:tab pos="7509240" algn="l"/>
                <a:tab pos="8423640" algn="l"/>
                <a:tab pos="9338040" algn="l"/>
                <a:tab pos="10252440" algn="l"/>
              </a:tabLst>
            </a:pP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« 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  <a:hlinkClick r:id="rId3"/>
              </a:rPr>
              <a:t>Photosynthèse, Respiration Cellulaire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»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PAR </a:t>
            </a:r>
            <a:r>
              <a:rPr lang="en-US" sz="10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brgfx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(2021)</a:t>
            </a:r>
          </a:p>
        </p:txBody>
      </p:sp>
      <p:sp>
        <p:nvSpPr>
          <p:cNvPr id="6" name="Text Frame1_1_2_4_ 5"/>
          <p:cNvSpPr txBox="1"/>
          <p:nvPr/>
        </p:nvSpPr>
        <p:spPr>
          <a:xfrm rot="5400000">
            <a:off x="8084880" y="2643120"/>
            <a:ext cx="2988000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anchor="b" anchorCtr="0" compatLnSpc="0">
            <a:noAutofit/>
          </a:bodyPr>
          <a:lstStyle/>
          <a:p>
            <a:pPr marL="194040" lvl="0" indent="-194040">
              <a:tabLst>
                <a:tab pos="194040" algn="l"/>
                <a:tab pos="1108440" algn="l"/>
                <a:tab pos="2022840" algn="l"/>
                <a:tab pos="2937239" algn="l"/>
                <a:tab pos="3851640" algn="l"/>
                <a:tab pos="4766040" algn="l"/>
                <a:tab pos="5680439" algn="l"/>
                <a:tab pos="6594839" algn="l"/>
                <a:tab pos="7509240" algn="l"/>
                <a:tab pos="8423640" algn="l"/>
                <a:tab pos="9338040" algn="l"/>
                <a:tab pos="10252440" algn="l"/>
              </a:tabLst>
            </a:pP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« 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  <a:hlinkClick r:id="rId4"/>
              </a:rPr>
              <a:t>Une coupe à travers un tronc d'arbre </a:t>
            </a: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» 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CC-BY-NC-SA </a:t>
            </a:r>
            <a:r>
              <a:rPr lang="en-US" sz="10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Université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de Cambridge 2004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348600" y="1368719"/>
            <a:ext cx="3031200" cy="29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6000" y="4451040"/>
            <a:ext cx="9144000" cy="948959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i="1" dirty="0" err="1"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L’apprentissage</a:t>
            </a:r>
            <a:r>
              <a:rPr lang="en-US" sz="1600" b="1" i="1" dirty="0"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600" b="1" i="1" dirty="0" err="1"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en</a:t>
            </a:r>
            <a:r>
              <a:rPr lang="en-US" sz="1600" b="1" i="1" dirty="0"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 matière de </a:t>
            </a:r>
            <a:r>
              <a:rPr lang="en-US" sz="1600" b="1" i="1" dirty="0" err="1"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c</a:t>
            </a:r>
            <a:r>
              <a:rPr lang="en-US" sz="1600" b="1" i="1" baseline="0" dirty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hangements</a:t>
            </a:r>
            <a:r>
              <a:rPr lang="en-US" sz="1600" b="1" i="1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600" b="1" i="1" baseline="0" dirty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systémiques</a:t>
            </a:r>
            <a:r>
              <a:rPr lang="en-US" sz="1600" b="1" i="1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600" b="1" i="0" baseline="0" dirty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ajoute</a:t>
            </a:r>
            <a:r>
              <a:rPr lang="en-US" sz="16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 ... la </a:t>
            </a:r>
            <a:r>
              <a:rPr lang="en-US" sz="1600" b="1" i="0" baseline="0" dirty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réflexion</a:t>
            </a:r>
            <a:r>
              <a:rPr lang="en-US" sz="16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600" b="1" i="1" baseline="0" dirty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dyadique</a:t>
            </a:r>
            <a:r>
              <a:rPr lang="en-US" sz="1600" b="1" i="1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6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...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au fil du temps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B1C3"/>
              </a:buClr>
              <a:buSzPct val="100000"/>
              <a:buFont typeface="Liberation Sans" pitchFamily="3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Par </a:t>
            </a:r>
            <a:r>
              <a:rPr lang="en-US" sz="16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exemple</a:t>
            </a:r>
            <a:r>
              <a:rPr lang="en-US" sz="16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, le soleil </a:t>
            </a:r>
            <a:r>
              <a:rPr lang="en-US" sz="1600" b="0" i="1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qui </a:t>
            </a:r>
            <a:r>
              <a:rPr lang="en-US" sz="1600" b="0" i="1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croît</a:t>
            </a:r>
            <a:r>
              <a:rPr lang="en-US" sz="1600" b="0" i="1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6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(augmentation de la force) et </a:t>
            </a:r>
            <a:r>
              <a:rPr lang="en-US" sz="1600" b="0" i="1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décroît</a:t>
            </a:r>
            <a:r>
              <a:rPr lang="en-US" sz="1600" b="0" i="1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6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(diminution de la force).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B1C3"/>
              </a:buClr>
              <a:buSzPct val="100000"/>
              <a:buFont typeface="Liberation Sans" pitchFamily="3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Dyadique</a:t>
            </a:r>
            <a:r>
              <a:rPr lang="en-US" sz="16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(</a:t>
            </a:r>
            <a:r>
              <a:rPr lang="en-US" sz="16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yinyang</a:t>
            </a:r>
            <a:r>
              <a:rPr lang="en-US" sz="16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croissant et </a:t>
            </a:r>
            <a:r>
              <a:rPr lang="en-US" sz="16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décroissant</a:t>
            </a:r>
            <a:r>
              <a:rPr lang="en-US" sz="16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) </a:t>
            </a:r>
            <a:r>
              <a:rPr lang="en-US" sz="16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n'est</a:t>
            </a:r>
            <a:r>
              <a:rPr lang="en-US" sz="16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pas </a:t>
            </a:r>
            <a:r>
              <a:rPr lang="en-US" sz="16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dualiste</a:t>
            </a:r>
            <a:r>
              <a:rPr lang="en-US" sz="16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(par </a:t>
            </a:r>
            <a:r>
              <a:rPr lang="en-US" sz="16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exemple</a:t>
            </a:r>
            <a:r>
              <a:rPr lang="en-US" sz="16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, soleil, pas de soleil).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usality, propen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 pensée </a:t>
            </a:r>
            <a:r>
              <a:rPr lang="en-US" err="1"/>
              <a:t>systèmique</a:t>
            </a:r>
            <a:r>
              <a:rPr lang="en-US"/>
              <a:t> </a:t>
            </a:r>
            <a:r>
              <a:rPr lang="en-US" err="1"/>
              <a:t>à</a:t>
            </a:r>
            <a:r>
              <a:rPr lang="en-US"/>
              <a:t> travers les </a:t>
            </a:r>
            <a:r>
              <a:rPr lang="en-US" err="1"/>
              <a:t>changements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711360"/>
          </a:xfrm>
        </p:spPr>
        <p:txBody>
          <a:bodyPr/>
          <a:lstStyle/>
          <a:p>
            <a:pPr lvl="0"/>
            <a:r>
              <a:rPr lang="en-US" sz="1400" i="1"/>
              <a:t>B. La pensée </a:t>
            </a:r>
            <a:r>
              <a:rPr lang="en-US" sz="1400" i="1" err="1"/>
              <a:t>systémique</a:t>
            </a:r>
            <a:r>
              <a:rPr lang="en-US" sz="1400" i="1"/>
              <a:t> </a:t>
            </a:r>
            <a:r>
              <a:rPr lang="en-US" sz="1400" i="1" err="1"/>
              <a:t>comme</a:t>
            </a:r>
            <a:r>
              <a:rPr lang="en-US" sz="1400" i="1"/>
              <a:t> </a:t>
            </a:r>
            <a:r>
              <a:rPr lang="en-US" sz="1400" i="1" err="1"/>
              <a:t>apprentissage</a:t>
            </a:r>
            <a:r>
              <a:rPr lang="en-US" sz="1400" i="1"/>
              <a:t> </a:t>
            </a:r>
            <a:r>
              <a:rPr lang="en-US" sz="1400" i="1" err="1"/>
              <a:t>en</a:t>
            </a:r>
            <a:r>
              <a:rPr lang="en-US" sz="1400" i="1"/>
              <a:t> matière de </a:t>
            </a:r>
            <a:r>
              <a:rPr lang="en-US" sz="1400" i="1" err="1"/>
              <a:t>changements</a:t>
            </a:r>
            <a:r>
              <a:rPr lang="en-US" sz="1400" i="1"/>
              <a:t> </a:t>
            </a:r>
            <a:r>
              <a:rPr lang="en-US" sz="1400" i="1" err="1"/>
              <a:t>systémiques</a:t>
            </a:r>
            <a:r>
              <a:rPr lang="en-US" sz="1400" i="1"/>
              <a:t> (p. 3 de 7) ...</a:t>
            </a:r>
            <a:br>
              <a:rPr lang="en-US"/>
            </a:br>
            <a:r>
              <a:rPr lang="en-US" sz="2000" err="1"/>
              <a:t>Mécanismes</a:t>
            </a:r>
            <a:r>
              <a:rPr lang="en-US" sz="2000"/>
              <a:t> ⇒ </a:t>
            </a:r>
            <a:r>
              <a:rPr lang="en-US" sz="2000" err="1"/>
              <a:t>penser</a:t>
            </a:r>
            <a:r>
              <a:rPr lang="en-US" sz="2000"/>
              <a:t> </a:t>
            </a:r>
            <a:r>
              <a:rPr lang="en-US" sz="2000" err="1"/>
              <a:t>à</a:t>
            </a:r>
            <a:r>
              <a:rPr lang="en-US" sz="2000"/>
              <a:t> la </a:t>
            </a:r>
            <a:r>
              <a:rPr lang="en-US" sz="2000" err="1"/>
              <a:t>causalité</a:t>
            </a:r>
            <a:r>
              <a:rPr lang="en-US" sz="2000"/>
              <a:t>. </a:t>
            </a:r>
            <a:r>
              <a:rPr lang="en-US" sz="2000" err="1"/>
              <a:t>Systèmes</a:t>
            </a:r>
            <a:r>
              <a:rPr lang="en-US" sz="2000"/>
              <a:t> </a:t>
            </a:r>
            <a:r>
              <a:rPr lang="en-US" sz="2000" err="1"/>
              <a:t>vivants</a:t>
            </a:r>
            <a:r>
              <a:rPr lang="en-US" sz="2000"/>
              <a:t> ⇒ </a:t>
            </a:r>
            <a:r>
              <a:rPr lang="en-US" sz="2000" err="1"/>
              <a:t>penser</a:t>
            </a:r>
            <a:r>
              <a:rPr lang="en-US" sz="2000"/>
              <a:t> </a:t>
            </a:r>
            <a:r>
              <a:rPr lang="en-US" sz="2000" err="1"/>
              <a:t>à</a:t>
            </a:r>
            <a:r>
              <a:rPr lang="en-US" sz="2000"/>
              <a:t> la propension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7999" y="1368000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16000" y="827999"/>
            <a:ext cx="3600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6000" y="815040"/>
            <a:ext cx="3780000" cy="62496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Ski </a:t>
            </a:r>
            <a:r>
              <a:rPr lang="en-US" sz="1800" b="1" i="0" baseline="0" dirty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nautique</a:t>
            </a:r>
            <a:r>
              <a:rPr lang="en-US" sz="18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, </a:t>
            </a:r>
            <a:r>
              <a:rPr lang="en-US" sz="1800" b="1" i="0" baseline="0" dirty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mouvement</a:t>
            </a:r>
            <a:r>
              <a:rPr lang="en-US" sz="1800" b="1" i="0" baseline="0" dirty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 via </a:t>
            </a:r>
            <a:r>
              <a:rPr lang="en-US" sz="1800" b="1" i="0" baseline="0" dirty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causalité</a:t>
            </a:r>
            <a:endParaRPr lang="en-US" sz="1800" b="1" i="0" baseline="0" dirty="0">
              <a:ln>
                <a:noFill/>
              </a:ln>
              <a:solidFill>
                <a:srgbClr val="C07E36"/>
              </a:solidFill>
              <a:latin typeface="Liberation Sans" pitchFamily="34"/>
              <a:ea typeface="Arial" pitchFamily="2"/>
              <a:cs typeface="Arial" pitchFamily="2"/>
            </a:endParaRPr>
          </a:p>
          <a:p>
            <a:pPr marL="0" marR="0" lvl="1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B1C3"/>
              </a:buClr>
              <a:buSzPct val="100000"/>
              <a:buFont typeface="Liberation Sans" pitchFamily="3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Remorquage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par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bateau </a:t>
            </a: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à</a:t>
            </a:r>
            <a:r>
              <a:rPr lang="en-US" sz="18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8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moteur</a:t>
            </a:r>
            <a:endParaRPr lang="en-US" sz="1800" b="0" i="0" baseline="0" dirty="0">
              <a:ln>
                <a:noFill/>
              </a:ln>
              <a:solidFill>
                <a:srgbClr val="755627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000" y="4415040"/>
            <a:ext cx="3780000" cy="804959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Surf, </a:t>
            </a:r>
            <a:r>
              <a:rPr lang="en-US" sz="1800" b="1" i="0" baseline="0" err="1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mouvement</a:t>
            </a:r>
            <a:r>
              <a:rPr lang="en-US" sz="1800" b="1" i="0" baseline="0">
                <a:ln>
                  <a:noFill/>
                </a:ln>
                <a:solidFill>
                  <a:srgbClr val="C07E36"/>
                </a:solidFill>
                <a:latin typeface="Liberation Sans" pitchFamily="34"/>
                <a:ea typeface="Arial" pitchFamily="2"/>
                <a:cs typeface="Arial" pitchFamily="2"/>
              </a:rPr>
              <a:t> via propension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B1C3"/>
              </a:buClr>
              <a:buSzPct val="100000"/>
              <a:buFont typeface="Liberation Sans" pitchFamily="3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Vagues</a:t>
            </a:r>
            <a:r>
              <a:rPr lang="en-US" sz="18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dans </a:t>
            </a:r>
            <a:r>
              <a:rPr lang="en-US" sz="18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l'océan</a:t>
            </a:r>
            <a:endParaRPr lang="en-US" sz="1800" b="0" i="0" baseline="0">
              <a:ln>
                <a:noFill/>
              </a:ln>
              <a:solidFill>
                <a:srgbClr val="755627"/>
              </a:solidFill>
              <a:latin typeface="Liberation Sans" pitchFamily="34"/>
              <a:ea typeface="Arial" pitchFamily="2"/>
              <a:cs typeface="Arial" pitchFamily="2"/>
            </a:endParaRPr>
          </a:p>
          <a:p>
            <a:pPr marL="0" marR="0" lvl="1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B1C3"/>
              </a:buClr>
              <a:buSzPct val="100000"/>
              <a:buFont typeface="Liberation Sans" pitchFamily="3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Surfeur</a:t>
            </a:r>
            <a:r>
              <a:rPr lang="en-US" sz="18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sur </a:t>
            </a:r>
            <a:r>
              <a:rPr lang="en-US" sz="18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une</a:t>
            </a:r>
            <a:r>
              <a:rPr lang="en-US" sz="18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8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planche</a:t>
            </a:r>
            <a:endParaRPr lang="en-US" sz="1800" b="0" i="0" baseline="0">
              <a:ln>
                <a:noFill/>
              </a:ln>
              <a:solidFill>
                <a:srgbClr val="755627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sp>
        <p:nvSpPr>
          <p:cNvPr id="7" name="Text Frame1_1_2_4_ 2"/>
          <p:cNvSpPr txBox="1"/>
          <p:nvPr/>
        </p:nvSpPr>
        <p:spPr>
          <a:xfrm rot="5400000">
            <a:off x="-1081081" y="2959559"/>
            <a:ext cx="3507119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anchor="t" anchorCtr="0" compatLnSpc="0">
            <a:noAutofit/>
          </a:bodyPr>
          <a:lstStyle/>
          <a:p>
            <a:pPr marL="194040" lvl="0" indent="-194040">
              <a:tabLst>
                <a:tab pos="194040" algn="l"/>
                <a:tab pos="1108440" algn="l"/>
                <a:tab pos="2022840" algn="l"/>
                <a:tab pos="2937239" algn="l"/>
                <a:tab pos="3851640" algn="l"/>
                <a:tab pos="4766040" algn="l"/>
                <a:tab pos="5680439" algn="l"/>
                <a:tab pos="6594839" algn="l"/>
                <a:tab pos="7509240" algn="l"/>
                <a:tab pos="8423640" algn="l"/>
                <a:tab pos="9338040" algn="l"/>
                <a:tab pos="10252440" algn="l"/>
              </a:tabLst>
            </a:pP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« 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  <a:hlinkClick r:id="rId5"/>
              </a:rPr>
              <a:t>Skieur nautique – Ibiza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» 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CC-BY Mark Wordy (2018)</a:t>
            </a:r>
          </a:p>
        </p:txBody>
      </p:sp>
      <p:sp>
        <p:nvSpPr>
          <p:cNvPr id="8" name="Text Frame1_1_2_4_ 3"/>
          <p:cNvSpPr txBox="1"/>
          <p:nvPr/>
        </p:nvSpPr>
        <p:spPr>
          <a:xfrm rot="5400000">
            <a:off x="7645321" y="2398679"/>
            <a:ext cx="3507119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anchor="b" anchorCtr="0" compatLnSpc="0">
            <a:noAutofit/>
          </a:bodyPr>
          <a:lstStyle/>
          <a:p>
            <a:pPr marL="194040" lvl="0" indent="-194040">
              <a:tabLst>
                <a:tab pos="194040" algn="l"/>
                <a:tab pos="1108440" algn="l"/>
                <a:tab pos="2022840" algn="l"/>
                <a:tab pos="2937239" algn="l"/>
                <a:tab pos="3851640" algn="l"/>
                <a:tab pos="4766040" algn="l"/>
                <a:tab pos="5680439" algn="l"/>
                <a:tab pos="6594839" algn="l"/>
                <a:tab pos="7509240" algn="l"/>
                <a:tab pos="8423640" algn="l"/>
                <a:tab pos="9338040" algn="l"/>
                <a:tab pos="10252440" algn="l"/>
              </a:tabLst>
            </a:pP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« 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  <a:hlinkClick r:id="rId5"/>
              </a:rPr>
              <a:t>Jax Beach Pier Surfers</a:t>
            </a: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»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CC-BY Ron Bixby (2012)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texture Dy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 pensée </a:t>
            </a:r>
            <a:r>
              <a:rPr lang="en-US" err="1"/>
              <a:t>systèmique</a:t>
            </a:r>
            <a:r>
              <a:rPr lang="en-US"/>
              <a:t> </a:t>
            </a:r>
            <a:r>
              <a:rPr lang="en-US" err="1"/>
              <a:t>à</a:t>
            </a:r>
            <a:r>
              <a:rPr lang="en-US"/>
              <a:t> travers les </a:t>
            </a:r>
            <a:r>
              <a:rPr lang="en-US" err="1"/>
              <a:t>changements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992880"/>
          </a:xfrm>
        </p:spPr>
        <p:txBody>
          <a:bodyPr/>
          <a:lstStyle/>
          <a:p>
            <a:pPr lvl="0"/>
            <a:r>
              <a:rPr lang="en-US" sz="1400" i="1" dirty="0"/>
              <a:t>.B La pensée </a:t>
            </a:r>
            <a:r>
              <a:rPr lang="en-US" sz="1400" i="1" dirty="0" err="1"/>
              <a:t>systémique</a:t>
            </a:r>
            <a:r>
              <a:rPr lang="en-US" sz="1400" i="1" dirty="0"/>
              <a:t> </a:t>
            </a:r>
            <a:r>
              <a:rPr lang="en-US" sz="1400" i="1" dirty="0" err="1"/>
              <a:t>comme</a:t>
            </a:r>
            <a:r>
              <a:rPr lang="en-US" sz="1400" i="1" dirty="0"/>
              <a:t> </a:t>
            </a:r>
            <a:r>
              <a:rPr lang="en-US" sz="1400" i="1" dirty="0" err="1"/>
              <a:t>apprentissage</a:t>
            </a:r>
            <a:r>
              <a:rPr lang="en-US" sz="1400" i="1" dirty="0"/>
              <a:t> </a:t>
            </a:r>
            <a:r>
              <a:rPr lang="en-US" sz="1400" i="1" dirty="0" err="1"/>
              <a:t>en</a:t>
            </a:r>
            <a:r>
              <a:rPr lang="en-US" sz="1400" i="1" dirty="0"/>
              <a:t> matière de </a:t>
            </a:r>
            <a:r>
              <a:rPr lang="en-US" sz="1400" i="1" dirty="0" err="1"/>
              <a:t>changements</a:t>
            </a:r>
            <a:r>
              <a:rPr lang="en-US" sz="1400" i="1" dirty="0"/>
              <a:t> </a:t>
            </a:r>
            <a:r>
              <a:rPr lang="en-US" sz="1400" i="1" dirty="0" err="1"/>
              <a:t>systémiques</a:t>
            </a:r>
            <a:r>
              <a:rPr lang="en-US" sz="1400" i="1" dirty="0"/>
              <a:t> (p. 4 de 7) ...</a:t>
            </a:r>
            <a:br>
              <a:rPr lang="en-US" dirty="0"/>
            </a:br>
            <a:r>
              <a:rPr lang="en-US" sz="2800" dirty="0"/>
              <a:t>Les </a:t>
            </a:r>
            <a:r>
              <a:rPr lang="en-US" sz="2800" dirty="0" err="1"/>
              <a:t>rythmes</a:t>
            </a:r>
            <a:r>
              <a:rPr lang="en-US" sz="2800" dirty="0"/>
              <a:t> d'un </a:t>
            </a:r>
            <a:r>
              <a:rPr lang="en-US" sz="2800" dirty="0" err="1"/>
              <a:t>système</a:t>
            </a:r>
            <a:r>
              <a:rPr lang="en-US" sz="2800" dirty="0"/>
              <a:t> </a:t>
            </a:r>
            <a:r>
              <a:rPr lang="en-US" sz="2800" dirty="0" err="1"/>
              <a:t>d’intérêt</a:t>
            </a:r>
            <a:r>
              <a:rPr lang="en-US" sz="2800" dirty="0"/>
              <a:t> vivant </a:t>
            </a:r>
            <a:r>
              <a:rPr lang="en-US" sz="2800" dirty="0" err="1"/>
              <a:t>s'insèrent</a:t>
            </a:r>
            <a:r>
              <a:rPr lang="en-US" sz="2800" dirty="0"/>
              <a:t> dans </a:t>
            </a:r>
            <a:r>
              <a:rPr lang="en-US" sz="2800" dirty="0" err="1"/>
              <a:t>une</a:t>
            </a:r>
            <a:r>
              <a:rPr lang="en-US" sz="2800" dirty="0"/>
              <a:t> contexture de </a:t>
            </a:r>
            <a:r>
              <a:rPr lang="en-US" sz="2800" dirty="0" err="1"/>
              <a:t>systèmes</a:t>
            </a:r>
            <a:r>
              <a:rPr lang="en-US" sz="2800" dirty="0"/>
              <a:t> </a:t>
            </a:r>
            <a:r>
              <a:rPr lang="en-US" sz="2800" dirty="0" err="1"/>
              <a:t>d'influence</a:t>
            </a:r>
            <a:r>
              <a:rPr lang="en-US" sz="2800" dirty="0"/>
              <a:t> co-</a:t>
            </a:r>
            <a:r>
              <a:rPr lang="en-US" sz="2800" dirty="0" err="1"/>
              <a:t>liés</a:t>
            </a:r>
            <a:r>
              <a:rPr lang="en-US" sz="2800" dirty="0"/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2200" y="1440000"/>
            <a:ext cx="2539800" cy="142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955240" y="3112200"/>
            <a:ext cx="162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18843" r="23781"/>
          <a:stretch>
            <a:fillRect/>
          </a:stretch>
        </p:blipFill>
        <p:spPr>
          <a:xfrm>
            <a:off x="7668000" y="3112200"/>
            <a:ext cx="197964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Frame1_1_2_4_ 6"/>
          <p:cNvSpPr txBox="1"/>
          <p:nvPr/>
        </p:nvSpPr>
        <p:spPr>
          <a:xfrm rot="5400000">
            <a:off x="-1685880" y="3074759"/>
            <a:ext cx="3651120" cy="279360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anchor="t" anchorCtr="0" compatLnSpc="0">
            <a:noAutofit/>
          </a:bodyPr>
          <a:lstStyle/>
          <a:p>
            <a:pPr marL="194040" lvl="0" indent="-194040">
              <a:tabLst>
                <a:tab pos="194040" algn="l"/>
                <a:tab pos="1108440" algn="l"/>
                <a:tab pos="2022840" algn="l"/>
                <a:tab pos="2937239" algn="l"/>
                <a:tab pos="3851640" algn="l"/>
                <a:tab pos="4766040" algn="l"/>
                <a:tab pos="5680439" algn="l"/>
                <a:tab pos="6594839" algn="l"/>
                <a:tab pos="7509240" algn="l"/>
                <a:tab pos="8423640" algn="l"/>
                <a:tab pos="9338040" algn="l"/>
                <a:tab pos="10252440" algn="l"/>
              </a:tabLst>
            </a:pP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« 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Joseph </a:t>
            </a:r>
            <a:r>
              <a:rPr lang="en-US" sz="10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Shabason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à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The Redeemer </a:t>
            </a: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»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, CC-BY David Ing 2018</a:t>
            </a:r>
          </a:p>
        </p:txBody>
      </p:sp>
      <p:sp>
        <p:nvSpPr>
          <p:cNvPr id="7" name="Text Frame1_1_2_4_ 7"/>
          <p:cNvSpPr txBox="1"/>
          <p:nvPr/>
        </p:nvSpPr>
        <p:spPr>
          <a:xfrm rot="5400000">
            <a:off x="1734120" y="3898080"/>
            <a:ext cx="1995120" cy="42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anchor="t" anchorCtr="0" compatLnSpc="0">
            <a:no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« </a:t>
            </a:r>
            <a:r>
              <a:rPr lang="en-US" sz="1000" dirty="0" err="1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Giom</a:t>
            </a: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Perret </a:t>
            </a:r>
            <a:r>
              <a:rPr lang="en-US" sz="1000" b="0" i="0" baseline="0" dirty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à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The Redeemer </a:t>
            </a:r>
            <a:r>
              <a:rPr lang="en-US" sz="1000" dirty="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»</a:t>
            </a: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,</a:t>
            </a:r>
            <a:b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</a:br>
            <a:r>
              <a:rPr lang="en-US" sz="1000" b="0" i="0" baseline="0" dirty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CC-BY David Ing 2018</a:t>
            </a:r>
          </a:p>
        </p:txBody>
      </p:sp>
      <p:sp>
        <p:nvSpPr>
          <p:cNvPr id="8" name="Text Frame1_1_2_4_ 9"/>
          <p:cNvSpPr txBox="1"/>
          <p:nvPr/>
        </p:nvSpPr>
        <p:spPr>
          <a:xfrm rot="5400000">
            <a:off x="8732880" y="4083119"/>
            <a:ext cx="2268000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anchor="b" anchorCtr="0" compatLnSpc="0">
            <a:no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”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« 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David </a:t>
            </a:r>
            <a:r>
              <a:rPr lang="en-US" sz="10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Occhipinti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et Mike </a:t>
            </a:r>
            <a:r>
              <a:rPr lang="en-US" sz="1000" b="0" i="0" baseline="0" err="1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Murley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au Drake</a:t>
            </a:r>
            <a:r>
              <a:rPr lang="en-US" sz="1000"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 »</a:t>
            </a:r>
            <a:r>
              <a:rPr lang="en-US" sz="1000" b="0" i="0" baseline="0">
                <a:ln>
                  <a:noFill/>
                </a:ln>
                <a:solidFill>
                  <a:srgbClr val="755627"/>
                </a:solidFill>
                <a:latin typeface="Liberation Sans" pitchFamily="34"/>
                <a:ea typeface="Arial" pitchFamily="2"/>
                <a:cs typeface="Arial" pitchFamily="2"/>
              </a:rPr>
              <a:t>, CC-BY David Ing 2008</a:t>
            </a:r>
          </a:p>
        </p:txBody>
      </p:sp>
      <p:sp>
        <p:nvSpPr>
          <p:cNvPr id="9" name="Freeform 8"/>
          <p:cNvSpPr/>
          <p:nvPr/>
        </p:nvSpPr>
        <p:spPr>
          <a:xfrm>
            <a:off x="4662360" y="3864959"/>
            <a:ext cx="2928600" cy="13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2600" cap="rnd">
            <a:solidFill>
              <a:srgbClr val="000000"/>
            </a:solidFill>
            <a:prstDash val="solid"/>
          </a:ln>
        </p:spPr>
        <p:txBody>
          <a:bodyPr wrap="none" lIns="96120" tIns="51120" rIns="96120" bIns="51120" anchor="ctr" anchorCtr="0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5196240" y="4138920"/>
            <a:ext cx="1872000" cy="0"/>
          </a:xfrm>
          <a:prstGeom prst="line">
            <a:avLst/>
          </a:prstGeom>
          <a:noFill/>
          <a:ln w="1260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6120" tIns="6120" rIns="6120" bIns="612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5196240" y="4498920"/>
            <a:ext cx="1872000" cy="0"/>
          </a:xfrm>
          <a:prstGeom prst="line">
            <a:avLst/>
          </a:prstGeom>
          <a:noFill/>
          <a:ln w="1260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6120" tIns="6120" rIns="6120" bIns="612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161680" y="4131360"/>
            <a:ext cx="1906200" cy="7613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6" h="2116">
                <a:moveTo>
                  <a:pt x="0" y="1058"/>
                </a:moveTo>
                <a:cubicBezTo>
                  <a:pt x="132" y="529"/>
                  <a:pt x="265" y="0"/>
                  <a:pt x="441" y="0"/>
                </a:cubicBezTo>
                <a:cubicBezTo>
                  <a:pt x="794" y="0"/>
                  <a:pt x="971" y="2116"/>
                  <a:pt x="1324" y="2116"/>
                </a:cubicBezTo>
                <a:cubicBezTo>
                  <a:pt x="1677" y="2116"/>
                  <a:pt x="1854" y="0"/>
                  <a:pt x="2207" y="0"/>
                </a:cubicBezTo>
                <a:cubicBezTo>
                  <a:pt x="2560" y="0"/>
                  <a:pt x="2736" y="2116"/>
                  <a:pt x="3089" y="2116"/>
                </a:cubicBezTo>
                <a:cubicBezTo>
                  <a:pt x="3442" y="2116"/>
                  <a:pt x="3619" y="0"/>
                  <a:pt x="3972" y="0"/>
                </a:cubicBezTo>
                <a:cubicBezTo>
                  <a:pt x="4325" y="0"/>
                  <a:pt x="4502" y="2116"/>
                  <a:pt x="4855" y="2116"/>
                </a:cubicBezTo>
                <a:cubicBezTo>
                  <a:pt x="5031" y="2116"/>
                  <a:pt x="5164" y="1587"/>
                  <a:pt x="5296" y="1058"/>
                </a:cubicBezTo>
              </a:path>
            </a:pathLst>
          </a:custGeom>
          <a:noFill/>
          <a:ln w="19080" cap="rnd">
            <a:solidFill>
              <a:srgbClr val="4A63AE"/>
            </a:solidFill>
            <a:prstDash val="solid"/>
            <a:round/>
          </a:ln>
        </p:spPr>
        <p:txBody>
          <a:bodyPr wrap="none" lIns="56160" tIns="54360" rIns="56160" bIns="5436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5196240" y="4894920"/>
            <a:ext cx="1872000" cy="0"/>
          </a:xfrm>
          <a:prstGeom prst="line">
            <a:avLst/>
          </a:prstGeom>
          <a:noFill/>
          <a:ln w="10080" cap="flat">
            <a:solidFill>
              <a:srgbClr val="000000"/>
            </a:solidFill>
            <a:custDash>
              <a:ds d="400000" sp="400000"/>
            </a:custDash>
          </a:ln>
        </p:spPr>
        <p:txBody>
          <a:bodyPr wrap="none" lIns="5040" tIns="5040" rIns="5040" bIns="5040" compatLnSpc="0"/>
          <a:lstStyle/>
          <a:p>
            <a:pPr lvl="0" algn="r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 rot="10800000">
            <a:off x="5162042" y="4131741"/>
            <a:ext cx="1906200" cy="7613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6" h="2116">
                <a:moveTo>
                  <a:pt x="5296" y="1058"/>
                </a:moveTo>
                <a:cubicBezTo>
                  <a:pt x="5164" y="529"/>
                  <a:pt x="5031" y="0"/>
                  <a:pt x="4855" y="0"/>
                </a:cubicBezTo>
                <a:cubicBezTo>
                  <a:pt x="4502" y="0"/>
                  <a:pt x="4325" y="2116"/>
                  <a:pt x="3972" y="2116"/>
                </a:cubicBezTo>
                <a:cubicBezTo>
                  <a:pt x="3619" y="2116"/>
                  <a:pt x="3442" y="0"/>
                  <a:pt x="3089" y="0"/>
                </a:cubicBezTo>
                <a:cubicBezTo>
                  <a:pt x="2736" y="0"/>
                  <a:pt x="2560" y="2116"/>
                  <a:pt x="2207" y="2116"/>
                </a:cubicBezTo>
                <a:cubicBezTo>
                  <a:pt x="1854" y="2116"/>
                  <a:pt x="1677" y="0"/>
                  <a:pt x="1324" y="0"/>
                </a:cubicBezTo>
                <a:cubicBezTo>
                  <a:pt x="971" y="0"/>
                  <a:pt x="794" y="2116"/>
                  <a:pt x="441" y="2116"/>
                </a:cubicBezTo>
                <a:cubicBezTo>
                  <a:pt x="265" y="2116"/>
                  <a:pt x="132" y="1587"/>
                  <a:pt x="0" y="1058"/>
                </a:cubicBezTo>
              </a:path>
            </a:pathLst>
          </a:custGeom>
          <a:noFill/>
          <a:ln w="19080" cap="rnd">
            <a:solidFill>
              <a:srgbClr val="C07E36"/>
            </a:solidFill>
            <a:custDash>
              <a:ds d="301000" sp="301000"/>
            </a:custDash>
            <a:round/>
          </a:ln>
        </p:spPr>
        <p:txBody>
          <a:bodyPr wrap="none" lIns="56160" tIns="54360" rIns="56160" bIns="54360" anchor="ctr" anchorCtr="1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6840" y="4944960"/>
            <a:ext cx="1056599" cy="25200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i="0" baseline="0">
                <a:ln>
                  <a:noFill/>
                </a:ln>
                <a:solidFill>
                  <a:srgbClr val="B74180"/>
                </a:solidFill>
                <a:latin typeface="Liberation Sans" pitchFamily="34"/>
                <a:ea typeface="Arial" pitchFamily="2"/>
                <a:cs typeface="Arial" pitchFamily="2"/>
              </a:rPr>
              <a:t>Dyade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827439" y="1452960"/>
            <a:ext cx="6563520" cy="129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12600" cap="flat">
            <a:solidFill>
              <a:srgbClr val="000000"/>
            </a:solidFill>
            <a:custDash>
              <a:ds d="800000" sp="800000"/>
            </a:custDash>
          </a:ln>
          <a:effectLst>
            <a:outerShdw dist="50912" dir="2700000" algn="tl">
              <a:srgbClr val="808080"/>
            </a:outerShdw>
          </a:effectLst>
        </p:spPr>
        <p:txBody>
          <a:bodyPr wrap="none" lIns="96120" tIns="51120" rIns="96120" bIns="51120" anchor="ctr" anchorCtr="0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cxnSp>
        <p:nvCxnSpPr>
          <p:cNvPr id="17" name="Straight Arrow Connector 16"/>
          <p:cNvCxnSpPr>
            <a:stCxn id="9" idx="4"/>
            <a:endCxn id="16" idx="8"/>
          </p:cNvCxnSpPr>
          <p:nvPr/>
        </p:nvCxnSpPr>
        <p:spPr>
          <a:xfrm flipH="1" flipV="1">
            <a:off x="6109199" y="2748960"/>
            <a:ext cx="17461" cy="1115999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8" name="TextBox 17"/>
          <p:cNvSpPr txBox="1"/>
          <p:nvPr/>
        </p:nvSpPr>
        <p:spPr>
          <a:xfrm>
            <a:off x="5695200" y="2914560"/>
            <a:ext cx="851759" cy="37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18000" tIns="18000" rIns="18000" bIns="18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 err="1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est</a:t>
            </a:r>
            <a:r>
              <a:rPr lang="en-US" sz="1100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  <a:r>
              <a:rPr lang="en-US" sz="1100" dirty="0" err="1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composé</a:t>
            </a:r>
            <a:r>
              <a:rPr lang="en-US" sz="1100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de</a:t>
            </a:r>
            <a:endParaRPr lang="en-US" sz="1100" b="0" i="0" baseline="0" dirty="0">
              <a:ln>
                <a:noFill/>
              </a:ln>
              <a:solidFill>
                <a:srgbClr val="6E334F"/>
              </a:solidFill>
              <a:latin typeface="Liberation Sans" pitchFamily="34"/>
              <a:ea typeface="Arial" pitchFamily="2"/>
              <a:cs typeface="Arial" pitchFamily="2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157559" y="1831680"/>
            <a:ext cx="5932799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5586840" y="1474560"/>
            <a:ext cx="1056599" cy="30240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i="0" baseline="0">
                <a:ln>
                  <a:noFill/>
                </a:ln>
                <a:solidFill>
                  <a:srgbClr val="B74180"/>
                </a:solidFill>
                <a:latin typeface="Liberation Sans" pitchFamily="34"/>
                <a:ea typeface="Arial" pitchFamily="2"/>
                <a:cs typeface="Arial" pitchFamily="2"/>
              </a:rPr>
              <a:t>Contexture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Mars 2022</a:t>
            </a:r>
          </a:p>
        </p:txBody>
      </p:sp>
      <p:sp>
        <p:nvSpPr>
          <p:cNvPr id="27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 pensée </a:t>
            </a:r>
            <a:r>
              <a:rPr lang="en-US" err="1"/>
              <a:t>systèmique</a:t>
            </a:r>
            <a:r>
              <a:rPr lang="en-US"/>
              <a:t> </a:t>
            </a:r>
            <a:r>
              <a:rPr lang="en-US" err="1"/>
              <a:t>à</a:t>
            </a:r>
            <a:r>
              <a:rPr lang="en-US"/>
              <a:t> travers les </a:t>
            </a:r>
            <a:r>
              <a:rPr lang="en-US" err="1"/>
              <a:t>changements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000" y="188640"/>
            <a:ext cx="9576000" cy="879840"/>
          </a:xfrm>
        </p:spPr>
        <p:txBody>
          <a:bodyPr/>
          <a:lstStyle/>
          <a:p>
            <a:pPr lvl="0"/>
            <a:r>
              <a:rPr lang="en-US" sz="1400" i="1" dirty="0"/>
              <a:t>B. La pensée </a:t>
            </a:r>
            <a:r>
              <a:rPr lang="en-US" sz="1400" i="1" dirty="0" err="1"/>
              <a:t>systémique</a:t>
            </a:r>
            <a:r>
              <a:rPr lang="en-US" sz="1400" i="1" dirty="0"/>
              <a:t> </a:t>
            </a:r>
            <a:r>
              <a:rPr lang="en-US" sz="1400" i="1" dirty="0" err="1"/>
              <a:t>comme</a:t>
            </a:r>
            <a:r>
              <a:rPr lang="en-US" sz="1400" i="1" dirty="0"/>
              <a:t> </a:t>
            </a:r>
            <a:r>
              <a:rPr lang="en-US" sz="1400" i="1" dirty="0" err="1"/>
              <a:t>apprentissage</a:t>
            </a:r>
            <a:r>
              <a:rPr lang="en-US" sz="1400" i="1" dirty="0"/>
              <a:t> </a:t>
            </a:r>
            <a:r>
              <a:rPr lang="en-US" sz="1400" i="1" dirty="0" err="1"/>
              <a:t>en</a:t>
            </a:r>
            <a:r>
              <a:rPr lang="en-US" sz="1400" i="1" dirty="0"/>
              <a:t> matière de </a:t>
            </a:r>
            <a:r>
              <a:rPr lang="en-US" sz="1400" i="1" dirty="0" err="1"/>
              <a:t>changements</a:t>
            </a:r>
            <a:r>
              <a:rPr lang="en-US" sz="1400" i="1" dirty="0"/>
              <a:t> </a:t>
            </a:r>
            <a:r>
              <a:rPr lang="en-US" sz="1400" i="1" dirty="0" err="1"/>
              <a:t>systémiques</a:t>
            </a:r>
            <a:r>
              <a:rPr lang="en-US" sz="1400" i="1" dirty="0"/>
              <a:t> (p. 5 de 7) ...</a:t>
            </a:r>
            <a:br>
              <a:rPr lang="en-US" dirty="0"/>
            </a:br>
            <a:r>
              <a:rPr lang="en-US" dirty="0"/>
              <a:t>Notre attention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attirée</a:t>
            </a:r>
            <a:r>
              <a:rPr lang="en-US" dirty="0"/>
              <a:t> par le(s) </a:t>
            </a:r>
            <a:r>
              <a:rPr lang="en-US" dirty="0" err="1"/>
              <a:t>changement</a:t>
            </a:r>
            <a:r>
              <a:rPr lang="en-US" dirty="0"/>
              <a:t>(s) </a:t>
            </a:r>
            <a:r>
              <a:rPr lang="en-US" dirty="0" err="1"/>
              <a:t>rythmique</a:t>
            </a:r>
            <a:r>
              <a:rPr lang="en-US" dirty="0"/>
              <a:t>(s) dans la texture, </a:t>
            </a:r>
            <a:r>
              <a:rPr lang="en-US" dirty="0" err="1"/>
              <a:t>lorsque</a:t>
            </a:r>
            <a:r>
              <a:rPr lang="en-US" dirty="0"/>
              <a:t> la </a:t>
            </a:r>
            <a:r>
              <a:rPr lang="en-US" dirty="0" err="1"/>
              <a:t>ligne</a:t>
            </a:r>
            <a:r>
              <a:rPr lang="en-US" dirty="0"/>
              <a:t> du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d'intérêt</a:t>
            </a:r>
            <a:r>
              <a:rPr lang="en-US" dirty="0"/>
              <a:t> </a:t>
            </a:r>
            <a:r>
              <a:rPr lang="en-US" dirty="0" err="1"/>
              <a:t>croise</a:t>
            </a:r>
            <a:r>
              <a:rPr lang="en-US" dirty="0"/>
              <a:t> des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d'influence</a:t>
            </a:r>
            <a:r>
              <a:rPr lang="en-US" dirty="0"/>
              <a:t> co-</a:t>
            </a:r>
            <a:r>
              <a:rPr lang="en-US" dirty="0" err="1"/>
              <a:t>liés</a:t>
            </a:r>
            <a:r>
              <a:rPr lang="en-US" dirty="0"/>
              <a:t>.</a:t>
            </a:r>
          </a:p>
        </p:txBody>
      </p:sp>
      <p:sp>
        <p:nvSpPr>
          <p:cNvPr id="3" name="Freeform 2"/>
          <p:cNvSpPr/>
          <p:nvPr/>
        </p:nvSpPr>
        <p:spPr>
          <a:xfrm>
            <a:off x="660960" y="1704960"/>
            <a:ext cx="8640000" cy="352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9999">
              <a:alpha val="10000"/>
            </a:srgbClr>
          </a:solidFill>
          <a:ln w="0" cap="rnd">
            <a:solidFill>
              <a:srgbClr val="B74180">
                <a:alpha val="10000"/>
              </a:srgbClr>
            </a:solidFill>
            <a:custDash>
              <a:ds d="201000" sp="201000"/>
            </a:custDash>
          </a:ln>
        </p:spPr>
        <p:txBody>
          <a:bodyPr wrap="none" lIns="18000" tIns="18000" rIns="18000" bIns="18000" anchor="ctr" anchorCtr="0" compatLnSpc="0">
            <a:no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2840" y="1726560"/>
            <a:ext cx="1056599" cy="302400"/>
          </a:xfrm>
          <a:prstGeom prst="rect">
            <a:avLst/>
          </a:prstGeom>
          <a:noFill/>
          <a:ln>
            <a:noFill/>
          </a:ln>
        </p:spPr>
        <p:txBody>
          <a:bodyPr vert="horz" wrap="none" lIns="18000" tIns="18000" rIns="18000" bIns="180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i="0" baseline="0">
                <a:ln>
                  <a:noFill/>
                </a:ln>
                <a:solidFill>
                  <a:srgbClr val="6E334F"/>
                </a:solidFill>
                <a:latin typeface="Liberation Sans" pitchFamily="34"/>
                <a:ea typeface="Arial" pitchFamily="2"/>
                <a:cs typeface="Arial" pitchFamily="2"/>
              </a:rPr>
              <a:t>Texture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2959" y="2836800"/>
            <a:ext cx="7739641" cy="271800"/>
            <a:chOff x="912959" y="2836800"/>
            <a:chExt cx="7739641" cy="271800"/>
          </a:xfrm>
        </p:grpSpPr>
        <p:sp>
          <p:nvSpPr>
            <p:cNvPr id="6" name="Freeform 5"/>
            <p:cNvSpPr/>
            <p:nvPr/>
          </p:nvSpPr>
          <p:spPr>
            <a:xfrm>
              <a:off x="912959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3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3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18476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3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912959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3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038599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45656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3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18476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3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1040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72836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2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5" y="755"/>
                    <a:pt x="661" y="756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45656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3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82199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0016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2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2836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2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53999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0016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2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12580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8600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3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47248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55780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3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28600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3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41164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82960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2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5" y="755"/>
                    <a:pt x="661" y="756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55780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3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68344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10140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2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282960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2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295524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10140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2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22704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8760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3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574079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65904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3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38760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3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1324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93120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2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5" y="755"/>
                    <a:pt x="661" y="756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365904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3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85039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20264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2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93120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2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05684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420264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2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432828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448884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3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67532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4760639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3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448884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3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461448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503244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2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5" y="755"/>
                    <a:pt x="661" y="756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4760639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3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88628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03244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2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515808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31468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3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550116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558648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3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31468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3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544032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585828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2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5" y="755"/>
                    <a:pt x="661" y="756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558648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3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571212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6130079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2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585828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2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598392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6130079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2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625572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641592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3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660240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668772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3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641592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3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654156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695952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2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5" y="755"/>
                    <a:pt x="661" y="756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668772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3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6813359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723132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2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695952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2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708516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723132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2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735696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751716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3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770364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778896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3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751716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3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764280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806076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2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5" y="755"/>
                    <a:pt x="661" y="756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778896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3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7914599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833256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661" y="756"/>
                  </a:moveTo>
                  <a:cubicBezTo>
                    <a:pt x="444" y="754"/>
                    <a:pt x="196" y="144"/>
                    <a:pt x="0" y="0"/>
                  </a:cubicBezTo>
                  <a:cubicBezTo>
                    <a:pt x="112" y="0"/>
                    <a:pt x="64" y="0"/>
                    <a:pt x="145" y="3"/>
                  </a:cubicBezTo>
                  <a:cubicBezTo>
                    <a:pt x="335" y="1"/>
                    <a:pt x="570" y="706"/>
                    <a:pt x="890" y="753"/>
                  </a:cubicBezTo>
                  <a:cubicBezTo>
                    <a:pt x="810" y="758"/>
                    <a:pt x="846" y="755"/>
                    <a:pt x="661" y="756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6076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2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8186399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8332560" y="2836800"/>
              <a:ext cx="320040" cy="271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0" h="756">
                  <a:moveTo>
                    <a:pt x="890" y="3"/>
                  </a:moveTo>
                  <a:cubicBezTo>
                    <a:pt x="810" y="-2"/>
                    <a:pt x="846" y="1"/>
                    <a:pt x="661" y="0"/>
                  </a:cubicBezTo>
                  <a:cubicBezTo>
                    <a:pt x="444" y="2"/>
                    <a:pt x="196" y="612"/>
                    <a:pt x="0" y="756"/>
                  </a:cubicBezTo>
                  <a:cubicBezTo>
                    <a:pt x="112" y="756"/>
                    <a:pt x="64" y="756"/>
                    <a:pt x="145" y="753"/>
                  </a:cubicBezTo>
                  <a:cubicBezTo>
                    <a:pt x="335" y="755"/>
                    <a:pt x="570" y="50"/>
                    <a:pt x="890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8458200" y="2838600"/>
              <a:ext cx="162720" cy="105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" h="295">
                  <a:moveTo>
                    <a:pt x="308" y="0"/>
                  </a:moveTo>
                  <a:cubicBezTo>
                    <a:pt x="209" y="16"/>
                    <a:pt x="160" y="91"/>
                    <a:pt x="108" y="147"/>
                  </a:cubicBezTo>
                  <a:cubicBezTo>
                    <a:pt x="69" y="195"/>
                    <a:pt x="34" y="245"/>
                    <a:pt x="0" y="295"/>
                  </a:cubicBezTo>
                  <a:lnTo>
                    <a:pt x="3" y="295"/>
                  </a:lnTo>
                  <a:cubicBezTo>
                    <a:pt x="11" y="284"/>
                    <a:pt x="18" y="272"/>
                    <a:pt x="26" y="261"/>
                  </a:cubicBezTo>
                  <a:cubicBezTo>
                    <a:pt x="155" y="86"/>
                    <a:pt x="328" y="-13"/>
                    <a:pt x="444" y="10"/>
                  </a:cubicBezTo>
                  <a:cubicBezTo>
                    <a:pt x="451" y="6"/>
                    <a:pt x="456" y="2"/>
                    <a:pt x="452" y="0"/>
                  </a:cubicBezTo>
                  <a:cubicBezTo>
                    <a:pt x="404" y="0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949680" y="3252960"/>
            <a:ext cx="7702920" cy="719639"/>
            <a:chOff x="949680" y="3252960"/>
            <a:chExt cx="7702920" cy="719639"/>
          </a:xfrm>
        </p:grpSpPr>
        <p:sp>
          <p:nvSpPr>
            <p:cNvPr id="97" name="Freeform 96"/>
            <p:cNvSpPr/>
            <p:nvPr/>
          </p:nvSpPr>
          <p:spPr>
            <a:xfrm>
              <a:off x="94968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4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3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122004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5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94968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4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07460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7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49040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5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22004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5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34496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7" y="1"/>
                  </a:moveTo>
                  <a:cubicBezTo>
                    <a:pt x="208" y="22"/>
                    <a:pt x="159" y="122"/>
                    <a:pt x="108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5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761119" y="3275279"/>
              <a:ext cx="318600" cy="5137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428">
                  <a:moveTo>
                    <a:pt x="658" y="1427"/>
                  </a:moveTo>
                  <a:cubicBezTo>
                    <a:pt x="442" y="1424"/>
                    <a:pt x="195" y="272"/>
                    <a:pt x="0" y="0"/>
                  </a:cubicBezTo>
                  <a:cubicBezTo>
                    <a:pt x="112" y="0"/>
                    <a:pt x="64" y="0"/>
                    <a:pt x="144" y="5"/>
                  </a:cubicBezTo>
                  <a:cubicBezTo>
                    <a:pt x="333" y="3"/>
                    <a:pt x="567" y="1333"/>
                    <a:pt x="886" y="1423"/>
                  </a:cubicBezTo>
                  <a:cubicBezTo>
                    <a:pt x="806" y="1432"/>
                    <a:pt x="841" y="1426"/>
                    <a:pt x="658" y="1427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490400" y="3274920"/>
              <a:ext cx="318600" cy="5137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428">
                  <a:moveTo>
                    <a:pt x="886" y="5"/>
                  </a:moveTo>
                  <a:cubicBezTo>
                    <a:pt x="806" y="-4"/>
                    <a:pt x="842" y="2"/>
                    <a:pt x="658" y="0"/>
                  </a:cubicBezTo>
                  <a:cubicBezTo>
                    <a:pt x="442" y="4"/>
                    <a:pt x="195" y="1156"/>
                    <a:pt x="0" y="1428"/>
                  </a:cubicBezTo>
                  <a:cubicBezTo>
                    <a:pt x="112" y="1427"/>
                    <a:pt x="64" y="1427"/>
                    <a:pt x="145" y="1423"/>
                  </a:cubicBezTo>
                  <a:cubicBezTo>
                    <a:pt x="333" y="1425"/>
                    <a:pt x="567" y="94"/>
                    <a:pt x="886" y="5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61568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8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3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03148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4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761119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4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88604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8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03148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4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15640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31624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5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50200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7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58660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5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31624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5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44116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7" y="1"/>
                  </a:moveTo>
                  <a:cubicBezTo>
                    <a:pt x="208" y="22"/>
                    <a:pt x="159" y="122"/>
                    <a:pt x="108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5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857320" y="3319559"/>
              <a:ext cx="318600" cy="469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305">
                  <a:moveTo>
                    <a:pt x="658" y="1304"/>
                  </a:moveTo>
                  <a:cubicBezTo>
                    <a:pt x="442" y="1301"/>
                    <a:pt x="195" y="248"/>
                    <a:pt x="0" y="0"/>
                  </a:cubicBezTo>
                  <a:cubicBezTo>
                    <a:pt x="112" y="0"/>
                    <a:pt x="64" y="0"/>
                    <a:pt x="144" y="5"/>
                  </a:cubicBezTo>
                  <a:cubicBezTo>
                    <a:pt x="333" y="2"/>
                    <a:pt x="567" y="1218"/>
                    <a:pt x="886" y="1300"/>
                  </a:cubicBezTo>
                  <a:cubicBezTo>
                    <a:pt x="806" y="1308"/>
                    <a:pt x="841" y="1303"/>
                    <a:pt x="658" y="1304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586600" y="3319559"/>
              <a:ext cx="318600" cy="469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305">
                  <a:moveTo>
                    <a:pt x="886" y="4"/>
                  </a:moveTo>
                  <a:cubicBezTo>
                    <a:pt x="806" y="-4"/>
                    <a:pt x="842" y="2"/>
                    <a:pt x="658" y="0"/>
                  </a:cubicBezTo>
                  <a:cubicBezTo>
                    <a:pt x="442" y="4"/>
                    <a:pt x="195" y="1057"/>
                    <a:pt x="0" y="1305"/>
                  </a:cubicBezTo>
                  <a:cubicBezTo>
                    <a:pt x="112" y="1304"/>
                    <a:pt x="64" y="1304"/>
                    <a:pt x="145" y="1300"/>
                  </a:cubicBezTo>
                  <a:cubicBezTo>
                    <a:pt x="333" y="1302"/>
                    <a:pt x="567" y="86"/>
                    <a:pt x="886" y="4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71188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8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3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127679" y="3423959"/>
              <a:ext cx="318600" cy="493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371">
                  <a:moveTo>
                    <a:pt x="658" y="1371"/>
                  </a:moveTo>
                  <a:cubicBezTo>
                    <a:pt x="442" y="1367"/>
                    <a:pt x="195" y="261"/>
                    <a:pt x="0" y="0"/>
                  </a:cubicBezTo>
                  <a:cubicBezTo>
                    <a:pt x="112" y="0"/>
                    <a:pt x="64" y="0"/>
                    <a:pt x="144" y="5"/>
                  </a:cubicBezTo>
                  <a:cubicBezTo>
                    <a:pt x="333" y="2"/>
                    <a:pt x="567" y="1280"/>
                    <a:pt x="886" y="1367"/>
                  </a:cubicBezTo>
                  <a:cubicBezTo>
                    <a:pt x="806" y="1375"/>
                    <a:pt x="842" y="1369"/>
                    <a:pt x="658" y="1371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85732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4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982239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8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127679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4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25260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41244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5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59784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7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3682799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5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3412440" y="3423959"/>
              <a:ext cx="318600" cy="493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371">
                  <a:moveTo>
                    <a:pt x="886" y="5"/>
                  </a:moveTo>
                  <a:cubicBezTo>
                    <a:pt x="806" y="-4"/>
                    <a:pt x="842" y="2"/>
                    <a:pt x="658" y="0"/>
                  </a:cubicBezTo>
                  <a:cubicBezTo>
                    <a:pt x="442" y="4"/>
                    <a:pt x="195" y="1110"/>
                    <a:pt x="0" y="1371"/>
                  </a:cubicBezTo>
                  <a:cubicBezTo>
                    <a:pt x="112" y="1371"/>
                    <a:pt x="64" y="1371"/>
                    <a:pt x="145" y="1366"/>
                  </a:cubicBezTo>
                  <a:cubicBezTo>
                    <a:pt x="333" y="1369"/>
                    <a:pt x="567" y="91"/>
                    <a:pt x="886" y="5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53736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7" y="1"/>
                  </a:moveTo>
                  <a:cubicBezTo>
                    <a:pt x="208" y="22"/>
                    <a:pt x="159" y="122"/>
                    <a:pt x="108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5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95352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4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1" y="1013"/>
                    <a:pt x="658" y="1014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682799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5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80808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8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3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22388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4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95352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4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07844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8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223880" y="3252960"/>
              <a:ext cx="318600" cy="535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489">
                  <a:moveTo>
                    <a:pt x="886" y="5"/>
                  </a:moveTo>
                  <a:cubicBezTo>
                    <a:pt x="806" y="-4"/>
                    <a:pt x="842" y="2"/>
                    <a:pt x="658" y="0"/>
                  </a:cubicBezTo>
                  <a:cubicBezTo>
                    <a:pt x="442" y="4"/>
                    <a:pt x="195" y="1206"/>
                    <a:pt x="0" y="1489"/>
                  </a:cubicBezTo>
                  <a:cubicBezTo>
                    <a:pt x="112" y="1489"/>
                    <a:pt x="64" y="1489"/>
                    <a:pt x="144" y="1484"/>
                  </a:cubicBezTo>
                  <a:cubicBezTo>
                    <a:pt x="333" y="1487"/>
                    <a:pt x="567" y="99"/>
                    <a:pt x="886" y="5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34880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508280" y="3252960"/>
              <a:ext cx="318600" cy="535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489">
                  <a:moveTo>
                    <a:pt x="658" y="1489"/>
                  </a:moveTo>
                  <a:cubicBezTo>
                    <a:pt x="442" y="1485"/>
                    <a:pt x="195" y="283"/>
                    <a:pt x="0" y="0"/>
                  </a:cubicBezTo>
                  <a:cubicBezTo>
                    <a:pt x="112" y="0"/>
                    <a:pt x="64" y="0"/>
                    <a:pt x="145" y="5"/>
                  </a:cubicBezTo>
                  <a:cubicBezTo>
                    <a:pt x="333" y="3"/>
                    <a:pt x="567" y="1391"/>
                    <a:pt x="886" y="1484"/>
                  </a:cubicBezTo>
                  <a:cubicBezTo>
                    <a:pt x="806" y="1493"/>
                    <a:pt x="842" y="1487"/>
                    <a:pt x="658" y="1489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69404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7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779000" y="3423959"/>
              <a:ext cx="318600" cy="548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525">
                  <a:moveTo>
                    <a:pt x="658" y="1524"/>
                  </a:moveTo>
                  <a:cubicBezTo>
                    <a:pt x="442" y="1521"/>
                    <a:pt x="195" y="290"/>
                    <a:pt x="0" y="0"/>
                  </a:cubicBezTo>
                  <a:cubicBezTo>
                    <a:pt x="112" y="0"/>
                    <a:pt x="64" y="0"/>
                    <a:pt x="145" y="6"/>
                  </a:cubicBezTo>
                  <a:cubicBezTo>
                    <a:pt x="333" y="3"/>
                    <a:pt x="567" y="1424"/>
                    <a:pt x="886" y="1520"/>
                  </a:cubicBezTo>
                  <a:cubicBezTo>
                    <a:pt x="806" y="1529"/>
                    <a:pt x="842" y="1523"/>
                    <a:pt x="658" y="1524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50828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5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63356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7" y="1"/>
                  </a:moveTo>
                  <a:cubicBezTo>
                    <a:pt x="208" y="22"/>
                    <a:pt x="159" y="122"/>
                    <a:pt x="108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5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04936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4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1" y="1013"/>
                    <a:pt x="658" y="1014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77900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5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90392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8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3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049360" y="3423959"/>
              <a:ext cx="318600" cy="548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525">
                  <a:moveTo>
                    <a:pt x="886" y="5"/>
                  </a:moveTo>
                  <a:cubicBezTo>
                    <a:pt x="806" y="-4"/>
                    <a:pt x="842" y="2"/>
                    <a:pt x="658" y="1"/>
                  </a:cubicBezTo>
                  <a:cubicBezTo>
                    <a:pt x="442" y="4"/>
                    <a:pt x="195" y="1235"/>
                    <a:pt x="0" y="1525"/>
                  </a:cubicBezTo>
                  <a:cubicBezTo>
                    <a:pt x="112" y="1525"/>
                    <a:pt x="64" y="1525"/>
                    <a:pt x="144" y="1519"/>
                  </a:cubicBezTo>
                  <a:cubicBezTo>
                    <a:pt x="333" y="1522"/>
                    <a:pt x="567" y="101"/>
                    <a:pt x="886" y="5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517428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8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33052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5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51628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7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60088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5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33052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5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545544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7" y="1"/>
                  </a:moveTo>
                  <a:cubicBezTo>
                    <a:pt x="208" y="22"/>
                    <a:pt x="159" y="122"/>
                    <a:pt x="108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5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871600" y="3319559"/>
              <a:ext cx="318600" cy="469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305">
                  <a:moveTo>
                    <a:pt x="658" y="1304"/>
                  </a:moveTo>
                  <a:cubicBezTo>
                    <a:pt x="442" y="1301"/>
                    <a:pt x="195" y="248"/>
                    <a:pt x="0" y="0"/>
                  </a:cubicBezTo>
                  <a:cubicBezTo>
                    <a:pt x="112" y="0"/>
                    <a:pt x="64" y="0"/>
                    <a:pt x="144" y="5"/>
                  </a:cubicBezTo>
                  <a:cubicBezTo>
                    <a:pt x="333" y="2"/>
                    <a:pt x="567" y="1218"/>
                    <a:pt x="886" y="1300"/>
                  </a:cubicBezTo>
                  <a:cubicBezTo>
                    <a:pt x="806" y="1308"/>
                    <a:pt x="841" y="1303"/>
                    <a:pt x="658" y="1304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600880" y="3319559"/>
              <a:ext cx="318600" cy="469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305">
                  <a:moveTo>
                    <a:pt x="886" y="4"/>
                  </a:moveTo>
                  <a:cubicBezTo>
                    <a:pt x="806" y="-4"/>
                    <a:pt x="842" y="2"/>
                    <a:pt x="658" y="0"/>
                  </a:cubicBezTo>
                  <a:cubicBezTo>
                    <a:pt x="442" y="4"/>
                    <a:pt x="195" y="1057"/>
                    <a:pt x="0" y="1305"/>
                  </a:cubicBezTo>
                  <a:cubicBezTo>
                    <a:pt x="112" y="1304"/>
                    <a:pt x="64" y="1304"/>
                    <a:pt x="145" y="1300"/>
                  </a:cubicBezTo>
                  <a:cubicBezTo>
                    <a:pt x="333" y="1302"/>
                    <a:pt x="567" y="86"/>
                    <a:pt x="886" y="4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72616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8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3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614196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4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587160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4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99652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8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14196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4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266879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42672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5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61212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7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697080" y="3423959"/>
              <a:ext cx="318600" cy="493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371">
                  <a:moveTo>
                    <a:pt x="658" y="1371"/>
                  </a:moveTo>
                  <a:cubicBezTo>
                    <a:pt x="442" y="1367"/>
                    <a:pt x="195" y="261"/>
                    <a:pt x="0" y="0"/>
                  </a:cubicBezTo>
                  <a:cubicBezTo>
                    <a:pt x="112" y="0"/>
                    <a:pt x="64" y="0"/>
                    <a:pt x="145" y="5"/>
                  </a:cubicBezTo>
                  <a:cubicBezTo>
                    <a:pt x="333" y="2"/>
                    <a:pt x="567" y="1280"/>
                    <a:pt x="886" y="1367"/>
                  </a:cubicBezTo>
                  <a:cubicBezTo>
                    <a:pt x="806" y="1375"/>
                    <a:pt x="842" y="1369"/>
                    <a:pt x="658" y="1371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642672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5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655164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7" y="1"/>
                  </a:moveTo>
                  <a:cubicBezTo>
                    <a:pt x="208" y="22"/>
                    <a:pt x="159" y="122"/>
                    <a:pt x="108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5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696744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4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1" y="1013"/>
                    <a:pt x="658" y="1014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669708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5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682200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8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3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23816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4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967440" y="3423959"/>
              <a:ext cx="318600" cy="493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371">
                  <a:moveTo>
                    <a:pt x="886" y="5"/>
                  </a:moveTo>
                  <a:cubicBezTo>
                    <a:pt x="806" y="-4"/>
                    <a:pt x="842" y="2"/>
                    <a:pt x="658" y="0"/>
                  </a:cubicBezTo>
                  <a:cubicBezTo>
                    <a:pt x="442" y="4"/>
                    <a:pt x="195" y="1110"/>
                    <a:pt x="0" y="1371"/>
                  </a:cubicBezTo>
                  <a:cubicBezTo>
                    <a:pt x="112" y="1371"/>
                    <a:pt x="64" y="1371"/>
                    <a:pt x="144" y="1366"/>
                  </a:cubicBezTo>
                  <a:cubicBezTo>
                    <a:pt x="333" y="1369"/>
                    <a:pt x="567" y="91"/>
                    <a:pt x="886" y="5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092719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8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23816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4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36308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52256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5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70832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7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79292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5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52256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5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647479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7" y="1"/>
                  </a:moveTo>
                  <a:cubicBezTo>
                    <a:pt x="208" y="22"/>
                    <a:pt x="159" y="122"/>
                    <a:pt x="108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5" y="1"/>
                    <a:pt x="30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806364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4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1" y="1013"/>
                    <a:pt x="658" y="1014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79292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5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918199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8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3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33400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658" y="1014"/>
                  </a:moveTo>
                  <a:cubicBezTo>
                    <a:pt x="442" y="1011"/>
                    <a:pt x="195" y="193"/>
                    <a:pt x="0" y="0"/>
                  </a:cubicBezTo>
                  <a:cubicBezTo>
                    <a:pt x="112" y="0"/>
                    <a:pt x="64" y="0"/>
                    <a:pt x="144" y="4"/>
                  </a:cubicBezTo>
                  <a:cubicBezTo>
                    <a:pt x="333" y="2"/>
                    <a:pt x="567" y="947"/>
                    <a:pt x="886" y="1011"/>
                  </a:cubicBezTo>
                  <a:cubicBezTo>
                    <a:pt x="806" y="1017"/>
                    <a:pt x="842" y="1013"/>
                    <a:pt x="658" y="1014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06364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4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188559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8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334000" y="3423959"/>
              <a:ext cx="318600" cy="3646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6" h="1014">
                  <a:moveTo>
                    <a:pt x="886" y="3"/>
                  </a:moveTo>
                  <a:cubicBezTo>
                    <a:pt x="806" y="-3"/>
                    <a:pt x="842" y="2"/>
                    <a:pt x="658" y="0"/>
                  </a:cubicBezTo>
                  <a:cubicBezTo>
                    <a:pt x="442" y="3"/>
                    <a:pt x="195" y="821"/>
                    <a:pt x="0" y="1014"/>
                  </a:cubicBezTo>
                  <a:cubicBezTo>
                    <a:pt x="112" y="1014"/>
                    <a:pt x="64" y="1014"/>
                    <a:pt x="144" y="1010"/>
                  </a:cubicBezTo>
                  <a:cubicBezTo>
                    <a:pt x="333" y="1012"/>
                    <a:pt x="567" y="67"/>
                    <a:pt x="886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459280" y="3426479"/>
              <a:ext cx="162000" cy="142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1" h="396">
                  <a:moveTo>
                    <a:pt x="306" y="1"/>
                  </a:moveTo>
                  <a:cubicBezTo>
                    <a:pt x="208" y="22"/>
                    <a:pt x="159" y="122"/>
                    <a:pt x="107" y="197"/>
                  </a:cubicBezTo>
                  <a:cubicBezTo>
                    <a:pt x="69" y="262"/>
                    <a:pt x="34" y="329"/>
                    <a:pt x="0" y="396"/>
                  </a:cubicBezTo>
                  <a:lnTo>
                    <a:pt x="3" y="396"/>
                  </a:lnTo>
                  <a:cubicBezTo>
                    <a:pt x="10" y="381"/>
                    <a:pt x="18" y="365"/>
                    <a:pt x="26" y="350"/>
                  </a:cubicBezTo>
                  <a:cubicBezTo>
                    <a:pt x="154" y="116"/>
                    <a:pt x="326" y="-18"/>
                    <a:pt x="442" y="13"/>
                  </a:cubicBezTo>
                  <a:cubicBezTo>
                    <a:pt x="449" y="7"/>
                    <a:pt x="454" y="2"/>
                    <a:pt x="450" y="0"/>
                  </a:cubicBezTo>
                  <a:cubicBezTo>
                    <a:pt x="402" y="0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948959" y="2217599"/>
            <a:ext cx="7703641" cy="2223001"/>
            <a:chOff x="948959" y="2217599"/>
            <a:chExt cx="7703641" cy="2223001"/>
          </a:xfrm>
        </p:grpSpPr>
        <p:sp>
          <p:nvSpPr>
            <p:cNvPr id="188" name="Freeform 187"/>
            <p:cNvSpPr/>
            <p:nvPr/>
          </p:nvSpPr>
          <p:spPr>
            <a:xfrm>
              <a:off x="948959" y="4106520"/>
              <a:ext cx="40572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929">
                  <a:moveTo>
                    <a:pt x="838" y="928"/>
                  </a:moveTo>
                  <a:cubicBezTo>
                    <a:pt x="563" y="926"/>
                    <a:pt x="248" y="177"/>
                    <a:pt x="0" y="0"/>
                  </a:cubicBezTo>
                  <a:cubicBezTo>
                    <a:pt x="143" y="0"/>
                    <a:pt x="82" y="0"/>
                    <a:pt x="184" y="3"/>
                  </a:cubicBezTo>
                  <a:cubicBezTo>
                    <a:pt x="424" y="2"/>
                    <a:pt x="722" y="867"/>
                    <a:pt x="1128" y="926"/>
                  </a:cubicBezTo>
                  <a:cubicBezTo>
                    <a:pt x="1027" y="931"/>
                    <a:pt x="1072" y="928"/>
                    <a:pt x="838" y="928"/>
                  </a:cubicBezTo>
                  <a:close/>
                </a:path>
              </a:pathLst>
            </a:custGeom>
            <a:blipFill>
              <a:blip r:embed="rId3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1293480" y="4106520"/>
              <a:ext cx="40572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929">
                  <a:moveTo>
                    <a:pt x="838" y="928"/>
                  </a:moveTo>
                  <a:cubicBezTo>
                    <a:pt x="563" y="926"/>
                    <a:pt x="248" y="177"/>
                    <a:pt x="0" y="0"/>
                  </a:cubicBezTo>
                  <a:cubicBezTo>
                    <a:pt x="143" y="0"/>
                    <a:pt x="82" y="0"/>
                    <a:pt x="184" y="3"/>
                  </a:cubicBezTo>
                  <a:cubicBezTo>
                    <a:pt x="424" y="2"/>
                    <a:pt x="722" y="867"/>
                    <a:pt x="1128" y="926"/>
                  </a:cubicBezTo>
                  <a:cubicBezTo>
                    <a:pt x="1027" y="931"/>
                    <a:pt x="1072" y="928"/>
                    <a:pt x="838" y="928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948959" y="4106520"/>
              <a:ext cx="40572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929">
                  <a:moveTo>
                    <a:pt x="1128" y="3"/>
                  </a:moveTo>
                  <a:cubicBezTo>
                    <a:pt x="1027" y="-2"/>
                    <a:pt x="1072" y="2"/>
                    <a:pt x="838" y="0"/>
                  </a:cubicBezTo>
                  <a:cubicBezTo>
                    <a:pt x="563" y="2"/>
                    <a:pt x="248" y="752"/>
                    <a:pt x="0" y="929"/>
                  </a:cubicBezTo>
                  <a:cubicBezTo>
                    <a:pt x="143" y="928"/>
                    <a:pt x="82" y="928"/>
                    <a:pt x="184" y="925"/>
                  </a:cubicBezTo>
                  <a:cubicBezTo>
                    <a:pt x="424" y="927"/>
                    <a:pt x="722" y="61"/>
                    <a:pt x="1128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1108440" y="4108680"/>
              <a:ext cx="20664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5" h="362">
                  <a:moveTo>
                    <a:pt x="390" y="1"/>
                  </a:moveTo>
                  <a:cubicBezTo>
                    <a:pt x="265" y="20"/>
                    <a:pt x="202" y="112"/>
                    <a:pt x="137" y="181"/>
                  </a:cubicBezTo>
                  <a:cubicBezTo>
                    <a:pt x="88" y="240"/>
                    <a:pt x="43" y="301"/>
                    <a:pt x="0" y="362"/>
                  </a:cubicBezTo>
                  <a:lnTo>
                    <a:pt x="4" y="362"/>
                  </a:lnTo>
                  <a:cubicBezTo>
                    <a:pt x="13" y="349"/>
                    <a:pt x="23" y="334"/>
                    <a:pt x="34" y="320"/>
                  </a:cubicBezTo>
                  <a:cubicBezTo>
                    <a:pt x="197" y="106"/>
                    <a:pt x="415" y="-16"/>
                    <a:pt x="563" y="12"/>
                  </a:cubicBezTo>
                  <a:cubicBezTo>
                    <a:pt x="572" y="7"/>
                    <a:pt x="578" y="2"/>
                    <a:pt x="573" y="0"/>
                  </a:cubicBezTo>
                  <a:cubicBezTo>
                    <a:pt x="512" y="0"/>
                    <a:pt x="451" y="1"/>
                    <a:pt x="390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1638000" y="4106520"/>
              <a:ext cx="40572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929">
                  <a:moveTo>
                    <a:pt x="838" y="928"/>
                  </a:moveTo>
                  <a:cubicBezTo>
                    <a:pt x="563" y="926"/>
                    <a:pt x="248" y="177"/>
                    <a:pt x="0" y="0"/>
                  </a:cubicBezTo>
                  <a:cubicBezTo>
                    <a:pt x="143" y="0"/>
                    <a:pt x="82" y="0"/>
                    <a:pt x="184" y="3"/>
                  </a:cubicBezTo>
                  <a:cubicBezTo>
                    <a:pt x="424" y="2"/>
                    <a:pt x="722" y="867"/>
                    <a:pt x="1128" y="926"/>
                  </a:cubicBezTo>
                  <a:cubicBezTo>
                    <a:pt x="1027" y="931"/>
                    <a:pt x="1072" y="928"/>
                    <a:pt x="838" y="928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1293480" y="4106520"/>
              <a:ext cx="40572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929">
                  <a:moveTo>
                    <a:pt x="1128" y="3"/>
                  </a:moveTo>
                  <a:cubicBezTo>
                    <a:pt x="1027" y="-2"/>
                    <a:pt x="1072" y="2"/>
                    <a:pt x="838" y="0"/>
                  </a:cubicBezTo>
                  <a:cubicBezTo>
                    <a:pt x="563" y="2"/>
                    <a:pt x="248" y="752"/>
                    <a:pt x="0" y="929"/>
                  </a:cubicBezTo>
                  <a:cubicBezTo>
                    <a:pt x="143" y="928"/>
                    <a:pt x="82" y="928"/>
                    <a:pt x="184" y="925"/>
                  </a:cubicBezTo>
                  <a:cubicBezTo>
                    <a:pt x="424" y="927"/>
                    <a:pt x="722" y="61"/>
                    <a:pt x="1128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1452600" y="4108680"/>
              <a:ext cx="20664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5" h="362">
                  <a:moveTo>
                    <a:pt x="390" y="1"/>
                  </a:moveTo>
                  <a:cubicBezTo>
                    <a:pt x="265" y="20"/>
                    <a:pt x="202" y="112"/>
                    <a:pt x="137" y="181"/>
                  </a:cubicBezTo>
                  <a:cubicBezTo>
                    <a:pt x="88" y="240"/>
                    <a:pt x="43" y="301"/>
                    <a:pt x="0" y="362"/>
                  </a:cubicBezTo>
                  <a:lnTo>
                    <a:pt x="4" y="362"/>
                  </a:lnTo>
                  <a:cubicBezTo>
                    <a:pt x="13" y="349"/>
                    <a:pt x="23" y="334"/>
                    <a:pt x="34" y="320"/>
                  </a:cubicBezTo>
                  <a:cubicBezTo>
                    <a:pt x="197" y="106"/>
                    <a:pt x="416" y="-16"/>
                    <a:pt x="563" y="12"/>
                  </a:cubicBezTo>
                  <a:cubicBezTo>
                    <a:pt x="572" y="7"/>
                    <a:pt x="578" y="2"/>
                    <a:pt x="573" y="0"/>
                  </a:cubicBezTo>
                  <a:cubicBezTo>
                    <a:pt x="512" y="0"/>
                    <a:pt x="451" y="1"/>
                    <a:pt x="390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1982519" y="4106520"/>
              <a:ext cx="40572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929">
                  <a:moveTo>
                    <a:pt x="838" y="928"/>
                  </a:moveTo>
                  <a:cubicBezTo>
                    <a:pt x="563" y="926"/>
                    <a:pt x="248" y="177"/>
                    <a:pt x="0" y="0"/>
                  </a:cubicBezTo>
                  <a:cubicBezTo>
                    <a:pt x="143" y="0"/>
                    <a:pt x="82" y="0"/>
                    <a:pt x="184" y="3"/>
                  </a:cubicBezTo>
                  <a:cubicBezTo>
                    <a:pt x="424" y="2"/>
                    <a:pt x="722" y="867"/>
                    <a:pt x="1128" y="926"/>
                  </a:cubicBezTo>
                  <a:cubicBezTo>
                    <a:pt x="1026" y="931"/>
                    <a:pt x="1071" y="928"/>
                    <a:pt x="838" y="928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1638000" y="4106520"/>
              <a:ext cx="40572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929">
                  <a:moveTo>
                    <a:pt x="1128" y="3"/>
                  </a:moveTo>
                  <a:cubicBezTo>
                    <a:pt x="1027" y="-2"/>
                    <a:pt x="1072" y="2"/>
                    <a:pt x="838" y="0"/>
                  </a:cubicBezTo>
                  <a:cubicBezTo>
                    <a:pt x="563" y="2"/>
                    <a:pt x="248" y="752"/>
                    <a:pt x="0" y="929"/>
                  </a:cubicBezTo>
                  <a:cubicBezTo>
                    <a:pt x="143" y="928"/>
                    <a:pt x="82" y="928"/>
                    <a:pt x="184" y="925"/>
                  </a:cubicBezTo>
                  <a:cubicBezTo>
                    <a:pt x="424" y="927"/>
                    <a:pt x="723" y="61"/>
                    <a:pt x="1128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1797120" y="4108680"/>
              <a:ext cx="2062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4" h="362">
                  <a:moveTo>
                    <a:pt x="390" y="1"/>
                  </a:moveTo>
                  <a:cubicBezTo>
                    <a:pt x="265" y="20"/>
                    <a:pt x="202" y="112"/>
                    <a:pt x="137" y="181"/>
                  </a:cubicBezTo>
                  <a:cubicBezTo>
                    <a:pt x="87" y="240"/>
                    <a:pt x="43" y="301"/>
                    <a:pt x="0" y="362"/>
                  </a:cubicBezTo>
                  <a:lnTo>
                    <a:pt x="4" y="362"/>
                  </a:lnTo>
                  <a:cubicBezTo>
                    <a:pt x="13" y="349"/>
                    <a:pt x="23" y="334"/>
                    <a:pt x="33" y="320"/>
                  </a:cubicBezTo>
                  <a:cubicBezTo>
                    <a:pt x="197" y="106"/>
                    <a:pt x="415" y="-16"/>
                    <a:pt x="562" y="12"/>
                  </a:cubicBezTo>
                  <a:cubicBezTo>
                    <a:pt x="572" y="7"/>
                    <a:pt x="577" y="2"/>
                    <a:pt x="573" y="0"/>
                  </a:cubicBezTo>
                  <a:cubicBezTo>
                    <a:pt x="512" y="0"/>
                    <a:pt x="451" y="1"/>
                    <a:pt x="390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2327040" y="4106520"/>
              <a:ext cx="40572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929">
                  <a:moveTo>
                    <a:pt x="838" y="928"/>
                  </a:moveTo>
                  <a:cubicBezTo>
                    <a:pt x="563" y="926"/>
                    <a:pt x="248" y="177"/>
                    <a:pt x="0" y="0"/>
                  </a:cubicBezTo>
                  <a:cubicBezTo>
                    <a:pt x="143" y="0"/>
                    <a:pt x="82" y="0"/>
                    <a:pt x="184" y="3"/>
                  </a:cubicBezTo>
                  <a:cubicBezTo>
                    <a:pt x="424" y="2"/>
                    <a:pt x="722" y="867"/>
                    <a:pt x="1128" y="926"/>
                  </a:cubicBezTo>
                  <a:cubicBezTo>
                    <a:pt x="1027" y="931"/>
                    <a:pt x="1072" y="928"/>
                    <a:pt x="838" y="928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1982519" y="4106520"/>
              <a:ext cx="40572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929">
                  <a:moveTo>
                    <a:pt x="1128" y="3"/>
                  </a:moveTo>
                  <a:cubicBezTo>
                    <a:pt x="1026" y="-2"/>
                    <a:pt x="1072" y="2"/>
                    <a:pt x="838" y="0"/>
                  </a:cubicBezTo>
                  <a:cubicBezTo>
                    <a:pt x="563" y="2"/>
                    <a:pt x="248" y="752"/>
                    <a:pt x="0" y="929"/>
                  </a:cubicBezTo>
                  <a:cubicBezTo>
                    <a:pt x="143" y="928"/>
                    <a:pt x="82" y="928"/>
                    <a:pt x="184" y="925"/>
                  </a:cubicBezTo>
                  <a:cubicBezTo>
                    <a:pt x="424" y="927"/>
                    <a:pt x="722" y="61"/>
                    <a:pt x="1128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2141280" y="4108680"/>
              <a:ext cx="20664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5" h="362">
                  <a:moveTo>
                    <a:pt x="390" y="1"/>
                  </a:moveTo>
                  <a:cubicBezTo>
                    <a:pt x="265" y="20"/>
                    <a:pt x="202" y="112"/>
                    <a:pt x="137" y="181"/>
                  </a:cubicBezTo>
                  <a:cubicBezTo>
                    <a:pt x="87" y="240"/>
                    <a:pt x="43" y="301"/>
                    <a:pt x="0" y="362"/>
                  </a:cubicBezTo>
                  <a:lnTo>
                    <a:pt x="4" y="362"/>
                  </a:lnTo>
                  <a:cubicBezTo>
                    <a:pt x="13" y="349"/>
                    <a:pt x="23" y="334"/>
                    <a:pt x="34" y="320"/>
                  </a:cubicBezTo>
                  <a:cubicBezTo>
                    <a:pt x="197" y="106"/>
                    <a:pt x="415" y="-16"/>
                    <a:pt x="563" y="12"/>
                  </a:cubicBezTo>
                  <a:cubicBezTo>
                    <a:pt x="572" y="7"/>
                    <a:pt x="578" y="2"/>
                    <a:pt x="573" y="0"/>
                  </a:cubicBezTo>
                  <a:cubicBezTo>
                    <a:pt x="512" y="0"/>
                    <a:pt x="451" y="1"/>
                    <a:pt x="390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2327040" y="4106520"/>
              <a:ext cx="40572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929">
                  <a:moveTo>
                    <a:pt x="1128" y="3"/>
                  </a:moveTo>
                  <a:cubicBezTo>
                    <a:pt x="1027" y="-2"/>
                    <a:pt x="1072" y="2"/>
                    <a:pt x="838" y="0"/>
                  </a:cubicBezTo>
                  <a:cubicBezTo>
                    <a:pt x="563" y="2"/>
                    <a:pt x="248" y="752"/>
                    <a:pt x="0" y="929"/>
                  </a:cubicBezTo>
                  <a:cubicBezTo>
                    <a:pt x="143" y="928"/>
                    <a:pt x="82" y="928"/>
                    <a:pt x="184" y="925"/>
                  </a:cubicBezTo>
                  <a:cubicBezTo>
                    <a:pt x="424" y="927"/>
                    <a:pt x="722" y="61"/>
                    <a:pt x="1128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2485800" y="4108680"/>
              <a:ext cx="20664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5" h="362">
                  <a:moveTo>
                    <a:pt x="390" y="1"/>
                  </a:moveTo>
                  <a:cubicBezTo>
                    <a:pt x="265" y="20"/>
                    <a:pt x="202" y="112"/>
                    <a:pt x="137" y="181"/>
                  </a:cubicBezTo>
                  <a:cubicBezTo>
                    <a:pt x="88" y="240"/>
                    <a:pt x="43" y="301"/>
                    <a:pt x="0" y="362"/>
                  </a:cubicBezTo>
                  <a:lnTo>
                    <a:pt x="4" y="362"/>
                  </a:lnTo>
                  <a:cubicBezTo>
                    <a:pt x="13" y="349"/>
                    <a:pt x="23" y="334"/>
                    <a:pt x="34" y="320"/>
                  </a:cubicBezTo>
                  <a:cubicBezTo>
                    <a:pt x="197" y="106"/>
                    <a:pt x="415" y="-16"/>
                    <a:pt x="563" y="12"/>
                  </a:cubicBezTo>
                  <a:cubicBezTo>
                    <a:pt x="572" y="7"/>
                    <a:pt x="578" y="2"/>
                    <a:pt x="573" y="0"/>
                  </a:cubicBezTo>
                  <a:cubicBezTo>
                    <a:pt x="512" y="0"/>
                    <a:pt x="451" y="1"/>
                    <a:pt x="390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2689200" y="4106520"/>
              <a:ext cx="40572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929">
                  <a:moveTo>
                    <a:pt x="838" y="928"/>
                  </a:moveTo>
                  <a:cubicBezTo>
                    <a:pt x="563" y="926"/>
                    <a:pt x="248" y="177"/>
                    <a:pt x="0" y="0"/>
                  </a:cubicBezTo>
                  <a:cubicBezTo>
                    <a:pt x="143" y="0"/>
                    <a:pt x="82" y="0"/>
                    <a:pt x="184" y="3"/>
                  </a:cubicBezTo>
                  <a:cubicBezTo>
                    <a:pt x="424" y="2"/>
                    <a:pt x="722" y="867"/>
                    <a:pt x="1128" y="926"/>
                  </a:cubicBezTo>
                  <a:cubicBezTo>
                    <a:pt x="1027" y="931"/>
                    <a:pt x="1072" y="928"/>
                    <a:pt x="838" y="928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2925719" y="4108680"/>
              <a:ext cx="20664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5" h="362">
                  <a:moveTo>
                    <a:pt x="390" y="1"/>
                  </a:moveTo>
                  <a:cubicBezTo>
                    <a:pt x="265" y="20"/>
                    <a:pt x="202" y="112"/>
                    <a:pt x="137" y="181"/>
                  </a:cubicBezTo>
                  <a:cubicBezTo>
                    <a:pt x="88" y="240"/>
                    <a:pt x="43" y="301"/>
                    <a:pt x="0" y="362"/>
                  </a:cubicBezTo>
                  <a:lnTo>
                    <a:pt x="4" y="362"/>
                  </a:lnTo>
                  <a:cubicBezTo>
                    <a:pt x="13" y="349"/>
                    <a:pt x="23" y="334"/>
                    <a:pt x="34" y="320"/>
                  </a:cubicBezTo>
                  <a:cubicBezTo>
                    <a:pt x="197" y="106"/>
                    <a:pt x="415" y="-16"/>
                    <a:pt x="563" y="12"/>
                  </a:cubicBezTo>
                  <a:cubicBezTo>
                    <a:pt x="572" y="7"/>
                    <a:pt x="578" y="2"/>
                    <a:pt x="573" y="0"/>
                  </a:cubicBezTo>
                  <a:cubicBezTo>
                    <a:pt x="512" y="0"/>
                    <a:pt x="451" y="1"/>
                    <a:pt x="390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033720" y="4106520"/>
              <a:ext cx="40572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929">
                  <a:moveTo>
                    <a:pt x="838" y="928"/>
                  </a:moveTo>
                  <a:cubicBezTo>
                    <a:pt x="563" y="926"/>
                    <a:pt x="248" y="177"/>
                    <a:pt x="0" y="0"/>
                  </a:cubicBezTo>
                  <a:cubicBezTo>
                    <a:pt x="143" y="0"/>
                    <a:pt x="82" y="0"/>
                    <a:pt x="184" y="3"/>
                  </a:cubicBezTo>
                  <a:cubicBezTo>
                    <a:pt x="424" y="2"/>
                    <a:pt x="722" y="867"/>
                    <a:pt x="1128" y="926"/>
                  </a:cubicBezTo>
                  <a:cubicBezTo>
                    <a:pt x="1027" y="931"/>
                    <a:pt x="1072" y="928"/>
                    <a:pt x="838" y="928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2689200" y="4106520"/>
              <a:ext cx="40572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929">
                  <a:moveTo>
                    <a:pt x="1128" y="3"/>
                  </a:moveTo>
                  <a:cubicBezTo>
                    <a:pt x="1027" y="-2"/>
                    <a:pt x="1072" y="2"/>
                    <a:pt x="838" y="0"/>
                  </a:cubicBezTo>
                  <a:cubicBezTo>
                    <a:pt x="563" y="2"/>
                    <a:pt x="248" y="752"/>
                    <a:pt x="0" y="929"/>
                  </a:cubicBezTo>
                  <a:cubicBezTo>
                    <a:pt x="143" y="928"/>
                    <a:pt x="82" y="928"/>
                    <a:pt x="184" y="925"/>
                  </a:cubicBezTo>
                  <a:cubicBezTo>
                    <a:pt x="424" y="927"/>
                    <a:pt x="722" y="61"/>
                    <a:pt x="1128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2848680" y="4108680"/>
              <a:ext cx="20664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5" h="362">
                  <a:moveTo>
                    <a:pt x="390" y="1"/>
                  </a:moveTo>
                  <a:cubicBezTo>
                    <a:pt x="265" y="20"/>
                    <a:pt x="202" y="112"/>
                    <a:pt x="137" y="181"/>
                  </a:cubicBezTo>
                  <a:cubicBezTo>
                    <a:pt x="88" y="240"/>
                    <a:pt x="43" y="301"/>
                    <a:pt x="0" y="362"/>
                  </a:cubicBezTo>
                  <a:lnTo>
                    <a:pt x="4" y="362"/>
                  </a:lnTo>
                  <a:cubicBezTo>
                    <a:pt x="13" y="349"/>
                    <a:pt x="23" y="334"/>
                    <a:pt x="34" y="320"/>
                  </a:cubicBezTo>
                  <a:cubicBezTo>
                    <a:pt x="197" y="106"/>
                    <a:pt x="416" y="-16"/>
                    <a:pt x="563" y="12"/>
                  </a:cubicBezTo>
                  <a:cubicBezTo>
                    <a:pt x="572" y="7"/>
                    <a:pt x="578" y="2"/>
                    <a:pt x="573" y="0"/>
                  </a:cubicBezTo>
                  <a:cubicBezTo>
                    <a:pt x="512" y="0"/>
                    <a:pt x="451" y="1"/>
                    <a:pt x="390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3378240" y="4106520"/>
              <a:ext cx="40572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929">
                  <a:moveTo>
                    <a:pt x="838" y="928"/>
                  </a:moveTo>
                  <a:cubicBezTo>
                    <a:pt x="563" y="926"/>
                    <a:pt x="248" y="177"/>
                    <a:pt x="0" y="0"/>
                  </a:cubicBezTo>
                  <a:cubicBezTo>
                    <a:pt x="143" y="0"/>
                    <a:pt x="82" y="0"/>
                    <a:pt x="184" y="3"/>
                  </a:cubicBezTo>
                  <a:cubicBezTo>
                    <a:pt x="424" y="2"/>
                    <a:pt x="722" y="867"/>
                    <a:pt x="1128" y="926"/>
                  </a:cubicBezTo>
                  <a:cubicBezTo>
                    <a:pt x="1026" y="931"/>
                    <a:pt x="1071" y="928"/>
                    <a:pt x="838" y="928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3033720" y="4106520"/>
              <a:ext cx="40572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929">
                  <a:moveTo>
                    <a:pt x="1128" y="3"/>
                  </a:moveTo>
                  <a:cubicBezTo>
                    <a:pt x="1027" y="-2"/>
                    <a:pt x="1072" y="2"/>
                    <a:pt x="838" y="0"/>
                  </a:cubicBezTo>
                  <a:cubicBezTo>
                    <a:pt x="563" y="2"/>
                    <a:pt x="248" y="752"/>
                    <a:pt x="0" y="929"/>
                  </a:cubicBezTo>
                  <a:cubicBezTo>
                    <a:pt x="143" y="928"/>
                    <a:pt x="82" y="928"/>
                    <a:pt x="184" y="925"/>
                  </a:cubicBezTo>
                  <a:cubicBezTo>
                    <a:pt x="424" y="927"/>
                    <a:pt x="723" y="61"/>
                    <a:pt x="1128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193200" y="4108680"/>
              <a:ext cx="2062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4" h="362">
                  <a:moveTo>
                    <a:pt x="390" y="1"/>
                  </a:moveTo>
                  <a:cubicBezTo>
                    <a:pt x="265" y="20"/>
                    <a:pt x="202" y="112"/>
                    <a:pt x="137" y="181"/>
                  </a:cubicBezTo>
                  <a:cubicBezTo>
                    <a:pt x="87" y="240"/>
                    <a:pt x="43" y="301"/>
                    <a:pt x="0" y="362"/>
                  </a:cubicBezTo>
                  <a:lnTo>
                    <a:pt x="4" y="362"/>
                  </a:lnTo>
                  <a:cubicBezTo>
                    <a:pt x="13" y="349"/>
                    <a:pt x="23" y="334"/>
                    <a:pt x="33" y="320"/>
                  </a:cubicBezTo>
                  <a:cubicBezTo>
                    <a:pt x="197" y="106"/>
                    <a:pt x="415" y="-16"/>
                    <a:pt x="562" y="12"/>
                  </a:cubicBezTo>
                  <a:cubicBezTo>
                    <a:pt x="572" y="7"/>
                    <a:pt x="577" y="2"/>
                    <a:pt x="573" y="0"/>
                  </a:cubicBezTo>
                  <a:cubicBezTo>
                    <a:pt x="512" y="0"/>
                    <a:pt x="451" y="1"/>
                    <a:pt x="390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722759" y="2253240"/>
              <a:ext cx="40572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929">
                  <a:moveTo>
                    <a:pt x="838" y="928"/>
                  </a:moveTo>
                  <a:cubicBezTo>
                    <a:pt x="563" y="926"/>
                    <a:pt x="248" y="177"/>
                    <a:pt x="0" y="0"/>
                  </a:cubicBezTo>
                  <a:cubicBezTo>
                    <a:pt x="143" y="0"/>
                    <a:pt x="82" y="0"/>
                    <a:pt x="184" y="3"/>
                  </a:cubicBezTo>
                  <a:cubicBezTo>
                    <a:pt x="424" y="2"/>
                    <a:pt x="722" y="867"/>
                    <a:pt x="1128" y="926"/>
                  </a:cubicBezTo>
                  <a:cubicBezTo>
                    <a:pt x="1027" y="931"/>
                    <a:pt x="1072" y="928"/>
                    <a:pt x="838" y="928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3378240" y="2238480"/>
              <a:ext cx="405720" cy="22021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6118">
                  <a:moveTo>
                    <a:pt x="1128" y="20"/>
                  </a:moveTo>
                  <a:cubicBezTo>
                    <a:pt x="1026" y="-17"/>
                    <a:pt x="1072" y="10"/>
                    <a:pt x="838" y="2"/>
                  </a:cubicBezTo>
                  <a:cubicBezTo>
                    <a:pt x="563" y="17"/>
                    <a:pt x="248" y="4954"/>
                    <a:pt x="0" y="6118"/>
                  </a:cubicBezTo>
                  <a:cubicBezTo>
                    <a:pt x="143" y="6116"/>
                    <a:pt x="82" y="6116"/>
                    <a:pt x="184" y="6096"/>
                  </a:cubicBezTo>
                  <a:cubicBezTo>
                    <a:pt x="424" y="6106"/>
                    <a:pt x="722" y="405"/>
                    <a:pt x="1128" y="20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3598560" y="2217599"/>
              <a:ext cx="20664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5" h="362">
                  <a:moveTo>
                    <a:pt x="390" y="1"/>
                  </a:moveTo>
                  <a:cubicBezTo>
                    <a:pt x="265" y="20"/>
                    <a:pt x="202" y="112"/>
                    <a:pt x="137" y="181"/>
                  </a:cubicBezTo>
                  <a:cubicBezTo>
                    <a:pt x="87" y="240"/>
                    <a:pt x="43" y="301"/>
                    <a:pt x="0" y="362"/>
                  </a:cubicBezTo>
                  <a:lnTo>
                    <a:pt x="4" y="362"/>
                  </a:lnTo>
                  <a:cubicBezTo>
                    <a:pt x="13" y="349"/>
                    <a:pt x="23" y="334"/>
                    <a:pt x="34" y="320"/>
                  </a:cubicBezTo>
                  <a:cubicBezTo>
                    <a:pt x="197" y="106"/>
                    <a:pt x="415" y="-16"/>
                    <a:pt x="563" y="12"/>
                  </a:cubicBezTo>
                  <a:cubicBezTo>
                    <a:pt x="572" y="7"/>
                    <a:pt x="578" y="2"/>
                    <a:pt x="573" y="0"/>
                  </a:cubicBezTo>
                  <a:cubicBezTo>
                    <a:pt x="512" y="0"/>
                    <a:pt x="451" y="1"/>
                    <a:pt x="390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722759" y="2238480"/>
              <a:ext cx="405720" cy="22021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8" h="6118">
                  <a:moveTo>
                    <a:pt x="1128" y="20"/>
                  </a:moveTo>
                  <a:cubicBezTo>
                    <a:pt x="1027" y="-17"/>
                    <a:pt x="1072" y="10"/>
                    <a:pt x="838" y="2"/>
                  </a:cubicBezTo>
                  <a:cubicBezTo>
                    <a:pt x="563" y="17"/>
                    <a:pt x="248" y="4955"/>
                    <a:pt x="0" y="6118"/>
                  </a:cubicBezTo>
                  <a:cubicBezTo>
                    <a:pt x="143" y="6116"/>
                    <a:pt x="82" y="6116"/>
                    <a:pt x="184" y="6096"/>
                  </a:cubicBezTo>
                  <a:cubicBezTo>
                    <a:pt x="424" y="6108"/>
                    <a:pt x="722" y="404"/>
                    <a:pt x="1128" y="20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3911040" y="2255400"/>
              <a:ext cx="20664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5" h="362">
                  <a:moveTo>
                    <a:pt x="390" y="1"/>
                  </a:moveTo>
                  <a:cubicBezTo>
                    <a:pt x="265" y="20"/>
                    <a:pt x="202" y="112"/>
                    <a:pt x="137" y="181"/>
                  </a:cubicBezTo>
                  <a:cubicBezTo>
                    <a:pt x="88" y="240"/>
                    <a:pt x="43" y="301"/>
                    <a:pt x="0" y="362"/>
                  </a:cubicBezTo>
                  <a:lnTo>
                    <a:pt x="4" y="362"/>
                  </a:lnTo>
                  <a:cubicBezTo>
                    <a:pt x="13" y="349"/>
                    <a:pt x="23" y="334"/>
                    <a:pt x="34" y="320"/>
                  </a:cubicBezTo>
                  <a:cubicBezTo>
                    <a:pt x="197" y="106"/>
                    <a:pt x="415" y="-16"/>
                    <a:pt x="563" y="12"/>
                  </a:cubicBezTo>
                  <a:cubicBezTo>
                    <a:pt x="572" y="7"/>
                    <a:pt x="578" y="2"/>
                    <a:pt x="573" y="0"/>
                  </a:cubicBezTo>
                  <a:cubicBezTo>
                    <a:pt x="512" y="0"/>
                    <a:pt x="451" y="1"/>
                    <a:pt x="390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4085279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4246920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60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6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432108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4085279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4" y="61"/>
                    <a:pt x="772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4194360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4" y="181"/>
                  </a:cubicBezTo>
                  <a:cubicBezTo>
                    <a:pt x="60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6" y="334"/>
                    <a:pt x="23" y="320"/>
                  </a:cubicBezTo>
                  <a:cubicBezTo>
                    <a:pt x="135" y="106"/>
                    <a:pt x="285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455688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432108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5" y="61"/>
                    <a:pt x="772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4429800" y="2255400"/>
              <a:ext cx="14112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3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59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5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1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479268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455688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4" y="61"/>
                    <a:pt x="772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4665960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59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5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479268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4" y="61"/>
                    <a:pt x="772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4901400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60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5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504072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5202360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60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6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527652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504072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4" y="61"/>
                    <a:pt x="772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5149440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4" y="181"/>
                  </a:cubicBezTo>
                  <a:cubicBezTo>
                    <a:pt x="60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6" y="334"/>
                    <a:pt x="23" y="320"/>
                  </a:cubicBezTo>
                  <a:cubicBezTo>
                    <a:pt x="135" y="106"/>
                    <a:pt x="285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551232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527652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5" y="61"/>
                    <a:pt x="772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5385600" y="2255400"/>
              <a:ext cx="14112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3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59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5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1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551232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4" y="61"/>
                    <a:pt x="772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5621040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59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5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575712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5919119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60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6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599292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575712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4" y="61"/>
                    <a:pt x="772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5866199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4" y="181"/>
                  </a:cubicBezTo>
                  <a:cubicBezTo>
                    <a:pt x="60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6" y="334"/>
                    <a:pt x="23" y="320"/>
                  </a:cubicBezTo>
                  <a:cubicBezTo>
                    <a:pt x="135" y="106"/>
                    <a:pt x="285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622872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599292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5" y="61"/>
                    <a:pt x="772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6102000" y="2255400"/>
              <a:ext cx="14112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3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59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5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1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646452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622872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4" y="61"/>
                    <a:pt x="772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6337440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59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5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646452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4" y="61"/>
                    <a:pt x="772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6573240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60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5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671256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6874200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60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6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694800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671256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4" y="61"/>
                    <a:pt x="772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6821279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4" y="181"/>
                  </a:cubicBezTo>
                  <a:cubicBezTo>
                    <a:pt x="60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6" y="334"/>
                    <a:pt x="23" y="320"/>
                  </a:cubicBezTo>
                  <a:cubicBezTo>
                    <a:pt x="135" y="106"/>
                    <a:pt x="285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718416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694800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5" y="61"/>
                    <a:pt x="772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7057080" y="2255400"/>
              <a:ext cx="14112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3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59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5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1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741960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718416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4" y="61"/>
                    <a:pt x="772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7292880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59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5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741960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4" y="61"/>
                    <a:pt x="772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7528680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60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5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766764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7829640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60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6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7903799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766764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4" y="61"/>
                    <a:pt x="772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7776720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4" y="181"/>
                  </a:cubicBezTo>
                  <a:cubicBezTo>
                    <a:pt x="60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6" y="334"/>
                    <a:pt x="23" y="320"/>
                  </a:cubicBezTo>
                  <a:cubicBezTo>
                    <a:pt x="135" y="106"/>
                    <a:pt x="285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813924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7903799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5" y="61"/>
                    <a:pt x="772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8012520" y="2255400"/>
              <a:ext cx="14112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3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59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5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1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837504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574" y="928"/>
                  </a:moveTo>
                  <a:cubicBezTo>
                    <a:pt x="385" y="926"/>
                    <a:pt x="170" y="177"/>
                    <a:pt x="0" y="0"/>
                  </a:cubicBezTo>
                  <a:cubicBezTo>
                    <a:pt x="98" y="0"/>
                    <a:pt x="56" y="0"/>
                    <a:pt x="126" y="3"/>
                  </a:cubicBezTo>
                  <a:cubicBezTo>
                    <a:pt x="290" y="2"/>
                    <a:pt x="494" y="867"/>
                    <a:pt x="772" y="926"/>
                  </a:cubicBezTo>
                  <a:cubicBezTo>
                    <a:pt x="702" y="931"/>
                    <a:pt x="733" y="928"/>
                    <a:pt x="574" y="928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13924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4" y="61"/>
                    <a:pt x="772" y="3"/>
                  </a:cubicBezTo>
                  <a:close/>
                </a:path>
              </a:pathLst>
            </a:custGeom>
            <a:blipFill>
              <a:blip r:embed="rId5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247960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59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5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375040" y="2253240"/>
              <a:ext cx="277560" cy="33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2" h="929">
                  <a:moveTo>
                    <a:pt x="772" y="3"/>
                  </a:moveTo>
                  <a:cubicBezTo>
                    <a:pt x="702" y="-2"/>
                    <a:pt x="733" y="2"/>
                    <a:pt x="574" y="0"/>
                  </a:cubicBezTo>
                  <a:cubicBezTo>
                    <a:pt x="385" y="2"/>
                    <a:pt x="170" y="752"/>
                    <a:pt x="0" y="929"/>
                  </a:cubicBezTo>
                  <a:cubicBezTo>
                    <a:pt x="98" y="928"/>
                    <a:pt x="56" y="928"/>
                    <a:pt x="126" y="925"/>
                  </a:cubicBezTo>
                  <a:cubicBezTo>
                    <a:pt x="290" y="927"/>
                    <a:pt x="494" y="61"/>
                    <a:pt x="772" y="3"/>
                  </a:cubicBezTo>
                  <a:close/>
                </a:path>
              </a:pathLst>
            </a:custGeom>
            <a:blipFill>
              <a:blip r:embed="rId4">
                <a:alphaModFix/>
              </a:blip>
              <a:tile sx="228189" sy="228189" algn="tl"/>
            </a:blip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484120" y="2255400"/>
              <a:ext cx="141480" cy="12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4" h="362">
                  <a:moveTo>
                    <a:pt x="267" y="1"/>
                  </a:moveTo>
                  <a:cubicBezTo>
                    <a:pt x="181" y="20"/>
                    <a:pt x="138" y="112"/>
                    <a:pt x="93" y="181"/>
                  </a:cubicBezTo>
                  <a:cubicBezTo>
                    <a:pt x="60" y="240"/>
                    <a:pt x="29" y="301"/>
                    <a:pt x="0" y="362"/>
                  </a:cubicBezTo>
                  <a:lnTo>
                    <a:pt x="3" y="362"/>
                  </a:lnTo>
                  <a:cubicBezTo>
                    <a:pt x="9" y="349"/>
                    <a:pt x="15" y="334"/>
                    <a:pt x="23" y="320"/>
                  </a:cubicBezTo>
                  <a:cubicBezTo>
                    <a:pt x="135" y="106"/>
                    <a:pt x="284" y="-16"/>
                    <a:pt x="385" y="12"/>
                  </a:cubicBezTo>
                  <a:cubicBezTo>
                    <a:pt x="392" y="7"/>
                    <a:pt x="396" y="2"/>
                    <a:pt x="392" y="0"/>
                  </a:cubicBezTo>
                  <a:cubicBezTo>
                    <a:pt x="350" y="0"/>
                    <a:pt x="30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cap="flat">
              <a:noFill/>
              <a:prstDash val="solid"/>
            </a:ln>
          </p:spPr>
          <p:txBody>
            <a:bodyPr wrap="none" lIns="18000" tIns="18000" rIns="18000" bIns="18000" anchor="ctr" anchorCtr="1" compatLnSpc="0">
              <a:noAutofit/>
            </a:bodyPr>
            <a:lstStyle/>
            <a:p>
              <a:pPr marL="0" marR="0" lvl="0" indent="0" algn="l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aderOnly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eaderOnly Rocks Wa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eader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41203</TotalTime>
  <Words>6395</Words>
  <Application>Microsoft Macintosh PowerPoint</Application>
  <PresentationFormat>Personnalisé</PresentationFormat>
  <Paragraphs>927</Paragraphs>
  <Slides>42</Slides>
  <Notes>42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42</vt:i4>
      </vt:variant>
    </vt:vector>
  </HeadingPairs>
  <TitlesOfParts>
    <vt:vector size="55" baseType="lpstr">
      <vt:lpstr>Arial</vt:lpstr>
      <vt:lpstr>ArialMT</vt:lpstr>
      <vt:lpstr>Calibri</vt:lpstr>
      <vt:lpstr>Lato</vt:lpstr>
      <vt:lpstr>Lato Heavy</vt:lpstr>
      <vt:lpstr>Liberation Sans</vt:lpstr>
      <vt:lpstr>StarSymbol</vt:lpstr>
      <vt:lpstr>Times New Roman</vt:lpstr>
      <vt:lpstr>Default</vt:lpstr>
      <vt:lpstr>HeaderOnly Blank</vt:lpstr>
      <vt:lpstr>TitleSlide</vt:lpstr>
      <vt:lpstr>HeaderOnly Rocks Water</vt:lpstr>
      <vt:lpstr>HeaderOnly</vt:lpstr>
      <vt:lpstr>La pensée systémique à travers les changements : Un guide d'apprentissage par l'action pour le Service numérique canadien</vt:lpstr>
      <vt:lpstr>Ordre du jour</vt:lpstr>
      <vt:lpstr>A. Bienvenue (p. 1 de 2)... Basé à Toronto, le Systems Changes Learning Circle est issu du CSI, du programme SFI de l’Université OCAD et de Systems Thinking Ontario.</vt:lpstr>
      <vt:lpstr>A. Bienvenue (p. 2 de 2)... Nous allons (i) commencer en séance plénière, (ii) nous répartir en trois groupes, puis (iii) terminer en vérifiant les progrès et le processusparallèles</vt:lpstr>
      <vt:lpstr>B. La pensée systémique comme apprentissage en matière de changements systémiques (p. 1 de 7) ... En privilégiant 3 groupes de penseurs systémiques, nous ajoutons de nouveaux contributeurs</vt:lpstr>
      <vt:lpstr>B. La pensée systémique comme apprentissage en matière de changements systémiques (p. 2 de 7) ... Avec une pensée systémique authentique, la synthèse précède l'analyse</vt:lpstr>
      <vt:lpstr>B. La pensée systémique comme apprentissage en matière de changements systémiques (p. 3 de 7) ... Mécanismes ⇒ penser à la causalité. Systèmes vivants ⇒ penser à la propension</vt:lpstr>
      <vt:lpstr>.B La pensée systémique comme apprentissage en matière de changements systémiques (p. 4 de 7) ... Les rythmes d'un système d’intérêt vivant s'insèrent dans une contexture de systèmes d'influence co-liés.</vt:lpstr>
      <vt:lpstr>B. La pensée systémique comme apprentissage en matière de changements systémiques (p. 5 de 7) ... Notre attention est attirée par le(s) changement(s) rythmique(s) dans la texture, lorsque la ligne du système d'intérêt croise des systèmes d'influence co-liés.</vt:lpstr>
      <vt:lpstr>B. La pensée systémique comme apprentissage en matière de changements systémiques (p. 6a de 7) ... Le trito-apprentissage s'adapte à des contextes turbulents en négociant dans des mondes où le proto-apprentissage et le deutéro-apprentissage sont défaillants</vt:lpstr>
      <vt:lpstr>B. La pensée systémique comme apprentissage en matière de changements systémiques (p. 6b de 7) ... Le trito-apprentissage s'adapte à des contextes turbulents en négociant dans des mondes où le proto-apprentissage et le deutéro-apprentissage sont défaillants.</vt:lpstr>
      <vt:lpstr>B. La pensée systémique comme apprentissage en matière de changements systémiques (p. 6c de 7) ... Le trito-apprentissage s'adapte à des contextes turbulents en négociant dans des mondes où le proto-apprentissage et le deutéro-apprentissage sont défaillants.</vt:lpstr>
      <vt:lpstr>B. La pensée systémique comme apprentissage en matière de changements systémiques (p. 7 de 7) ... Les systèmes vivants peuvent subir (i) un changement systématique ou (ii) un changement systémique</vt:lpstr>
      <vt:lpstr>C. Les pratiques d'apprentissage par l'action comme moyeu à 4 rayons (p. 1 de 1) ... L'apprentissage en matière de changements systémiques est centré sur un centre de connaissances internes, apprécié à travers un cycle d'apprentissage à quatre rayons.</vt:lpstr>
      <vt:lpstr>Ordre du jour</vt:lpstr>
      <vt:lpstr>D. Pratiques d'apprentissage par l'action ... Connaître de l'intérieur (p. 1 de 4) ... Connaître de l'intérieur incarne un devenir dans les changements rythmiques d'un système d'intérêt, dans la synthèse des processus dyadiques co-répondants.</vt:lpstr>
      <vt:lpstr>D. Pratiques d'apprentissage par l'action ... Connaître de l'intérieur (p. 2 de 4) ... Connaître de l'intérieur, exemple 1 : Réfléchissez à l’impact du passage au télétravail sur la vie (familiale) lors de la pandémie.</vt:lpstr>
      <vt:lpstr>D. Pratiques d'apprentissage par l'action ... Connaître de l'intérieur (p. 3 de 4) ... Connaître de l'intérieur, exemple 2 : Réfléchissez à l’impact du passage à une application logicielle pour le suivi des vaccinations sur le lieu de travail.</vt:lpstr>
      <vt:lpstr>D. Pratiques d'apprentissage par l'action ... Connaître de l'intérieur (p. 4 de 4) ... Connaître de l’intérieur, indice (philosophie des sciences, médecine chinoise classique) :  Les processus dyadiques forment un tout avec des parties qui se répondent</vt:lpstr>
      <vt:lpstr>E. Pratiques d'apprentissage par l'action ... Reconnaître les influences contextuelles (p. 1 de 4) ... La reconnaissance des influences contextuelles donne la priorité aux préoccupations avec et par les rythmes et les (non-)changements dans les lignes (de vie) co-répondantes</vt:lpstr>
      <vt:lpstr>E. Pratiques d'apprentissage par l'action ... Reconnaître les influences contextuelles (p. 2 de 4) ... Reconnaître les influences contextuelles, exemple 1 : Réfléchissez à l’impact du passage au télétravail sur la vie (familiale) lors de la pandémie</vt:lpstr>
      <vt:lpstr>E. Pratiques d'apprentissage par l'action ... Reconnaître les influences contextuelles (p. 3 de 4) ... Reconnaître les influences contextuelles, exemple 2 : Réfléchissez à l’impact du passage à une application logicielle pour le suivi des vaccinations sur le lieu de travail</vt:lpstr>
      <vt:lpstr>E. Pratiques d'apprentissage par l'action ... Reconnaître les influences contextuelles (p. 4 de 4) ... Reconnaître les influences contextuelles : Les changements simultanés dans le temps et l'espace peuvent être considérés comme (i) à portée de main lors d’une participation directe, et/ou (ii) à distance lors d’une participation par le biais d'intermédiaires</vt:lpstr>
      <vt:lpstr>F. Pratiques d'apprentissage par l'action ... Diagnostiquer les troubles rythmiques (p. 1 de 5) ... Le diagnostic des troubles rythmiques englobe des pathologies comme (i) le réchauffement/refroidissement excessif/déficient, (ii) le plein/vide, et (iii) l’aigu/chronique.</vt:lpstr>
      <vt:lpstr>F. Pratiques d'apprentissage par l'action ... Diagnostiquer les troubles rythmiques (p. 2 de 5) ... Diagnostiquer les troubles rythmiques, exemple 1 : Réfléchissez à l’impact du passage au télétravail sur la vie (familiale) lors de la pandémie</vt:lpstr>
      <vt:lpstr>F. Pratiques d'apprentissage par l'action ... Diagnostiquer les troubles rythmiques (p. 3 de 5) ... Diagnostiquer les troubles rythmiques, exemple 2 : Réfléchissez à l’impact du passage à une application logicielle pour le suivi des vaccinations sur le lieu de travail</vt:lpstr>
      <vt:lpstr>F. Pratiques d'apprentissage par l'action ... Diagnostiquer les troubles rythmiques (p. 4 de 5) ... Diagnostiquer les troubles rythmiques, cas général :  Conditions observées via la médecine chinoise classique</vt:lpstr>
      <vt:lpstr>F. Pratiques d'apprentissage par l'action ... Diagnostiquer les troubles rythmiques (p. 5 de 5) ... Indice pour diagnostiquer les troubles rythmiques : Les pathologies peuvent être diagnostiquées comme l'une des quatre conditions suivantes</vt:lpstr>
      <vt:lpstr>F. Pratiques d'apprentissage par l'action ... Pronostiquer les probabilités (p. 1 de 4) ... Le pronostic des probabilités estime la propension des lignes (de vie) co-répondantes dans la contexture à résoudre une pathologie.</vt:lpstr>
      <vt:lpstr>F. Pratiques d'apprentissage par l'action ... Pronostiquer les probabilités (p. 1 de 4) ... Pronostiquer les probabilités, exemple 1 : Réfléchissez à l’impact du passage au télétravail sur la vie (familiale) lors de la pandémie</vt:lpstr>
      <vt:lpstr>F. Pratiques d'apprentissage par l'action ... Pronostiquer les probabilités (p. 1 de 4) ... Pronostiquer les probabilités, exemple 2 : Réfléchissez à l’impact du passage à une application logicielle pour le suivi des vaccinations sur le lieu de travail</vt:lpstr>
      <vt:lpstr>F. Pratiques d'apprentissage par l'action ... Pronostiquer les probabilités (p. 1 de 4) ... Conseil pour pronostiquer les probabilités : S'ils arrivent à vous faire poser les mauvaises questions, ils n'ont pas à se soucier des réponses (Thomas Pynchon).</vt:lpstr>
      <vt:lpstr>G. Pratiques d'apprentissage par l'action ... Réorganiser le rythme (p. 1 de 4) ... Réorganiser le rythme permet de révéler des sous-mondes où une « nouvelle normalité » est adoptée et maintenue comme un style d'actions coordonnées.</vt:lpstr>
      <vt:lpstr>G. Pratiques d'apprentissage par l'action ... Réorganiser le rythme (p. 1 de 4) ... Réorganiser le rythme, exemple 1 : Réfléchissez à l’impact du passage au télétravail sur la vie (familiale) lors de la pandémie</vt:lpstr>
      <vt:lpstr>G. Pratiques d'apprentissage par l'action ... Réorganiser le rythme (p. 1 de 4) ... Réorganiser le rythme, exemple 2 : Réfléchissez à l’impact du passage à une application logicielle pour le suivi des vaccinations sur le lieu de travail</vt:lpstr>
      <vt:lpstr>G. Pratiques d'apprentissage par l'action ... Réorganiser le rythme (p. 1 de 4) ... Réorganiser le rythme, indice (a) : Couches de rythme : les lignes grandes/lentes sont contraignantes, les lignes petites/rapides sont éphémères</vt:lpstr>
      <vt:lpstr>G. Pratiques d'apprentissage par l'action ... Réorganiser le rythme (p. 1 de 4) ... Réorganiser le rythme, indice (b) :  Les obligations peuvent être formalisées en tant qu'engagements envers un produit livrable, un processus, une capacité et/ou une relation.</vt:lpstr>
      <vt:lpstr>G. Pratiques d'apprentissage par l'action ... Réorganiser le rythme (p. 1 de 4) ... Réorganiser le rythme, indice (b) :  Les obligations peuvent être formalisées en tant qu'engagements envers un produit livrable, un processus, une capacité et/ou une relation.</vt:lpstr>
      <vt:lpstr>H. Réfléchir sur les progrès et le processus ... L'apprentissage par l'action est formalisé par la documentation des délibérations conjointes, des alternatives envisagées et des voies non choisies.</vt:lpstr>
      <vt:lpstr>Ordre du jour</vt:lpstr>
      <vt:lpstr>Ordre du jour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Thinking through Changes</dc:title>
  <dc:subject>Canadian Digital Service</dc:subject>
  <dc:creator>David Ing</dc:creator>
  <cp:keywords>systems thinking,systems change,action learning, docId:2A24F7CFDEB80E1E5E46B9D7DAB01DCF</cp:keywords>
  <dc:description>Code for Canada + Systems Changes Learning Circle</dc:description>
  <cp:lastModifiedBy>LANCELLOTTA Laetitia</cp:lastModifiedBy>
  <cp:revision>1365</cp:revision>
  <dcterms:created xsi:type="dcterms:W3CDTF">2008-01-26T22:00:51Z</dcterms:created>
  <dcterms:modified xsi:type="dcterms:W3CDTF">2022-04-04T09:11:45Z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">
    <vt:lpwstr>David Ing</vt:lpwstr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