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ks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2" r:id="rId3"/>
    <p:sldId id="304" r:id="rId4"/>
    <p:sldId id="274" r:id="rId5"/>
    <p:sldId id="275" r:id="rId6"/>
    <p:sldId id="320" r:id="rId7"/>
    <p:sldId id="321" r:id="rId8"/>
    <p:sldId id="313" r:id="rId9"/>
    <p:sldId id="328" r:id="rId10"/>
    <p:sldId id="279" r:id="rId11"/>
    <p:sldId id="262" r:id="rId12"/>
    <p:sldId id="278" r:id="rId13"/>
    <p:sldId id="277" r:id="rId14"/>
    <p:sldId id="258" r:id="rId15"/>
    <p:sldId id="257" r:id="rId16"/>
    <p:sldId id="280" r:id="rId17"/>
    <p:sldId id="291" r:id="rId18"/>
    <p:sldId id="295" r:id="rId19"/>
    <p:sldId id="322" r:id="rId20"/>
    <p:sldId id="323" r:id="rId21"/>
    <p:sldId id="301" r:id="rId22"/>
    <p:sldId id="314" r:id="rId23"/>
    <p:sldId id="296" r:id="rId24"/>
    <p:sldId id="307" r:id="rId25"/>
    <p:sldId id="308" r:id="rId26"/>
    <p:sldId id="318" r:id="rId27"/>
    <p:sldId id="317" r:id="rId28"/>
    <p:sldId id="309" r:id="rId29"/>
    <p:sldId id="310" r:id="rId30"/>
    <p:sldId id="311" r:id="rId31"/>
    <p:sldId id="312" r:id="rId32"/>
    <p:sldId id="324" r:id="rId33"/>
    <p:sldId id="329" r:id="rId34"/>
    <p:sldId id="331" r:id="rId35"/>
    <p:sldId id="330" r:id="rId36"/>
    <p:sldId id="298" r:id="rId37"/>
    <p:sldId id="302" r:id="rId38"/>
    <p:sldId id="300" r:id="rId39"/>
    <p:sldId id="286" r:id="rId40"/>
    <p:sldId id="287" r:id="rId41"/>
    <p:sldId id="288" r:id="rId42"/>
    <p:sldId id="289" r:id="rId43"/>
    <p:sldId id="290" r:id="rId44"/>
    <p:sldId id="269" r:id="rId45"/>
    <p:sldId id="271" r:id="rId46"/>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B349"/>
    <a:srgbClr val="6ECDE2"/>
    <a:srgbClr val="94CF50"/>
    <a:srgbClr val="0377B0"/>
    <a:srgbClr val="58DAF8"/>
    <a:srgbClr val="51DEFF"/>
    <a:srgbClr val="12B7E5"/>
    <a:srgbClr val="EEEF07"/>
    <a:srgbClr val="087BB2"/>
    <a:srgbClr val="5B8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1" autoAdjust="0"/>
    <p:restoredTop sz="95897"/>
  </p:normalViewPr>
  <p:slideViewPr>
    <p:cSldViewPr snapToGrid="0">
      <p:cViewPr>
        <p:scale>
          <a:sx n="70" d="100"/>
          <a:sy n="70" d="100"/>
        </p:scale>
        <p:origin x="1665" y="675"/>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Office_Excel_2007_Workbook9991111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Office_Excel_2007_Workbook6661122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DATA</c:v>
                </c:pt>
              </c:strCache>
            </c:strRef>
          </c:tx>
          <c:spPr>
            <a:ln>
              <a:noFill/>
            </a:ln>
          </c:spPr>
          <c:explosion val="36"/>
          <c:dPt>
            <c:idx val="0"/>
            <c:bubble3D val="0"/>
            <c:spPr>
              <a:solidFill>
                <a:srgbClr val="94CF50"/>
              </a:solidFill>
              <a:ln w="19050">
                <a:noFill/>
              </a:ln>
              <a:effectLst/>
            </c:spPr>
            <c:extLst>
              <c:ext xmlns:c16="http://schemas.microsoft.com/office/drawing/2014/chart" uri="{C3380CC4-5D6E-409C-BE32-E72D297353CC}">
                <c16:uniqueId val="{00000001-9772-4A75-94C3-8BB74B3B2A91}"/>
              </c:ext>
            </c:extLst>
          </c:dPt>
          <c:dPt>
            <c:idx val="1"/>
            <c:bubble3D val="0"/>
            <c:spPr>
              <a:solidFill>
                <a:schemeClr val="bg1"/>
              </a:solidFill>
              <a:ln w="19050">
                <a:noFill/>
              </a:ln>
              <a:effectLst/>
            </c:spPr>
            <c:extLst>
              <c:ext xmlns:c16="http://schemas.microsoft.com/office/drawing/2014/chart" uri="{C3380CC4-5D6E-409C-BE32-E72D297353CC}">
                <c16:uniqueId val="{00000003-9772-4A75-94C3-8BB74B3B2A91}"/>
              </c:ext>
            </c:extLst>
          </c:dPt>
          <c:dPt>
            <c:idx val="2"/>
            <c:bubble3D val="0"/>
            <c:spPr>
              <a:solidFill>
                <a:srgbClr val="94CF50"/>
              </a:solidFill>
              <a:ln w="19050">
                <a:noFill/>
              </a:ln>
              <a:effectLst/>
            </c:spPr>
            <c:extLst>
              <c:ext xmlns:c16="http://schemas.microsoft.com/office/drawing/2014/chart" uri="{C3380CC4-5D6E-409C-BE32-E72D297353CC}">
                <c16:uniqueId val="{00000005-9772-4A75-94C3-8BB74B3B2A91}"/>
              </c:ext>
            </c:extLst>
          </c:dPt>
          <c:dPt>
            <c:idx val="3"/>
            <c:bubble3D val="0"/>
            <c:spPr>
              <a:solidFill>
                <a:schemeClr val="bg1"/>
              </a:solidFill>
              <a:ln w="19050">
                <a:noFill/>
              </a:ln>
              <a:effectLst/>
            </c:spPr>
            <c:extLst>
              <c:ext xmlns:c16="http://schemas.microsoft.com/office/drawing/2014/chart" uri="{C3380CC4-5D6E-409C-BE32-E72D297353CC}">
                <c16:uniqueId val="{00000007-9772-4A75-94C3-8BB74B3B2A91}"/>
              </c:ext>
            </c:extLst>
          </c:dPt>
          <c:dPt>
            <c:idx val="4"/>
            <c:bubble3D val="0"/>
            <c:spPr>
              <a:solidFill>
                <a:srgbClr val="94CF50"/>
              </a:solidFill>
              <a:ln w="19050">
                <a:noFill/>
              </a:ln>
              <a:effectLst/>
            </c:spPr>
            <c:extLst>
              <c:ext xmlns:c16="http://schemas.microsoft.com/office/drawing/2014/chart" uri="{C3380CC4-5D6E-409C-BE32-E72D297353CC}">
                <c16:uniqueId val="{00000009-9772-4A75-94C3-8BB74B3B2A91}"/>
              </c:ext>
            </c:extLst>
          </c:dPt>
          <c:dPt>
            <c:idx val="5"/>
            <c:bubble3D val="0"/>
            <c:spPr>
              <a:solidFill>
                <a:schemeClr val="bg1"/>
              </a:solidFill>
              <a:ln w="19050">
                <a:noFill/>
              </a:ln>
              <a:effectLst/>
            </c:spPr>
            <c:extLst>
              <c:ext xmlns:c16="http://schemas.microsoft.com/office/drawing/2014/chart" uri="{C3380CC4-5D6E-409C-BE32-E72D297353CC}">
                <c16:uniqueId val="{0000000B-9772-4A75-94C3-8BB74B3B2A91}"/>
              </c:ext>
            </c:extLst>
          </c:dPt>
          <c:dPt>
            <c:idx val="6"/>
            <c:bubble3D val="0"/>
            <c:spPr>
              <a:solidFill>
                <a:srgbClr val="94CF50"/>
              </a:solidFill>
              <a:ln w="19050">
                <a:noFill/>
              </a:ln>
              <a:effectLst/>
            </c:spPr>
            <c:extLst>
              <c:ext xmlns:c16="http://schemas.microsoft.com/office/drawing/2014/chart" uri="{C3380CC4-5D6E-409C-BE32-E72D297353CC}">
                <c16:uniqueId val="{0000000D-9772-4A75-94C3-8BB74B3B2A91}"/>
              </c:ext>
            </c:extLst>
          </c:dPt>
          <c:dPt>
            <c:idx val="7"/>
            <c:bubble3D val="0"/>
            <c:spPr>
              <a:solidFill>
                <a:schemeClr val="bg1"/>
              </a:solidFill>
              <a:ln w="19050">
                <a:noFill/>
              </a:ln>
              <a:effectLst/>
            </c:spPr>
            <c:extLst>
              <c:ext xmlns:c16="http://schemas.microsoft.com/office/drawing/2014/chart" uri="{C3380CC4-5D6E-409C-BE32-E72D297353CC}">
                <c16:uniqueId val="{0000000F-9772-4A75-94C3-8BB74B3B2A91}"/>
              </c:ext>
            </c:extLst>
          </c:dPt>
          <c:dPt>
            <c:idx val="8"/>
            <c:bubble3D val="0"/>
            <c:spPr>
              <a:solidFill>
                <a:srgbClr val="94CF50"/>
              </a:solidFill>
              <a:ln w="19050">
                <a:noFill/>
              </a:ln>
              <a:effectLst/>
            </c:spPr>
            <c:extLst>
              <c:ext xmlns:c16="http://schemas.microsoft.com/office/drawing/2014/chart" uri="{C3380CC4-5D6E-409C-BE32-E72D297353CC}">
                <c16:uniqueId val="{00000011-9772-4A75-94C3-8BB74B3B2A91}"/>
              </c:ext>
            </c:extLst>
          </c:dPt>
          <c:dPt>
            <c:idx val="9"/>
            <c:bubble3D val="0"/>
            <c:spPr>
              <a:solidFill>
                <a:schemeClr val="bg1"/>
              </a:solidFill>
              <a:ln w="19050">
                <a:noFill/>
              </a:ln>
              <a:effectLst/>
            </c:spPr>
            <c:extLst>
              <c:ext xmlns:c16="http://schemas.microsoft.com/office/drawing/2014/chart" uri="{C3380CC4-5D6E-409C-BE32-E72D297353CC}">
                <c16:uniqueId val="{00000013-9772-4A75-94C3-8BB74B3B2A91}"/>
              </c:ext>
            </c:extLst>
          </c:dPt>
          <c:dPt>
            <c:idx val="10"/>
            <c:bubble3D val="0"/>
            <c:spPr>
              <a:solidFill>
                <a:srgbClr val="94CF50"/>
              </a:solidFill>
              <a:ln w="19050">
                <a:noFill/>
              </a:ln>
              <a:effectLst/>
            </c:spPr>
            <c:extLst>
              <c:ext xmlns:c16="http://schemas.microsoft.com/office/drawing/2014/chart" uri="{C3380CC4-5D6E-409C-BE32-E72D297353CC}">
                <c16:uniqueId val="{00000015-9772-4A75-94C3-8BB74B3B2A91}"/>
              </c:ext>
            </c:extLst>
          </c:dPt>
          <c:dPt>
            <c:idx val="11"/>
            <c:bubble3D val="0"/>
            <c:spPr>
              <a:solidFill>
                <a:schemeClr val="bg1"/>
              </a:solidFill>
              <a:ln w="19050">
                <a:noFill/>
              </a:ln>
              <a:effectLst/>
            </c:spPr>
            <c:extLst>
              <c:ext xmlns:c16="http://schemas.microsoft.com/office/drawing/2014/chart" uri="{C3380CC4-5D6E-409C-BE32-E72D297353CC}">
                <c16:uniqueId val="{00000017-9772-4A75-94C3-8BB74B3B2A91}"/>
              </c:ext>
            </c:extLst>
          </c:dPt>
          <c:dPt>
            <c:idx val="12"/>
            <c:bubble3D val="0"/>
            <c:spPr>
              <a:solidFill>
                <a:srgbClr val="94CF50"/>
              </a:solidFill>
              <a:ln w="19050">
                <a:noFill/>
              </a:ln>
              <a:effectLst/>
            </c:spPr>
            <c:extLst>
              <c:ext xmlns:c16="http://schemas.microsoft.com/office/drawing/2014/chart" uri="{C3380CC4-5D6E-409C-BE32-E72D297353CC}">
                <c16:uniqueId val="{00000019-9772-4A75-94C3-8BB74B3B2A91}"/>
              </c:ext>
            </c:extLst>
          </c:dPt>
          <c:dPt>
            <c:idx val="13"/>
            <c:bubble3D val="0"/>
            <c:spPr>
              <a:solidFill>
                <a:schemeClr val="bg1"/>
              </a:solidFill>
              <a:ln w="19050">
                <a:noFill/>
              </a:ln>
              <a:effectLst/>
            </c:spPr>
            <c:extLst>
              <c:ext xmlns:c16="http://schemas.microsoft.com/office/drawing/2014/chart" uri="{C3380CC4-5D6E-409C-BE32-E72D297353CC}">
                <c16:uniqueId val="{0000001B-9772-4A75-94C3-8BB74B3B2A91}"/>
              </c:ext>
            </c:extLst>
          </c:dPt>
          <c:dPt>
            <c:idx val="14"/>
            <c:bubble3D val="0"/>
            <c:spPr>
              <a:solidFill>
                <a:srgbClr val="94CF50"/>
              </a:solidFill>
              <a:ln w="19050">
                <a:noFill/>
              </a:ln>
              <a:effectLst/>
            </c:spPr>
            <c:extLst>
              <c:ext xmlns:c16="http://schemas.microsoft.com/office/drawing/2014/chart" uri="{C3380CC4-5D6E-409C-BE32-E72D297353CC}">
                <c16:uniqueId val="{0000001D-9772-4A75-94C3-8BB74B3B2A91}"/>
              </c:ext>
            </c:extLst>
          </c:dPt>
          <c:dPt>
            <c:idx val="15"/>
            <c:bubble3D val="0"/>
            <c:spPr>
              <a:solidFill>
                <a:schemeClr val="bg1"/>
              </a:solidFill>
              <a:ln w="19050">
                <a:noFill/>
              </a:ln>
              <a:effectLst/>
            </c:spPr>
            <c:extLst>
              <c:ext xmlns:c16="http://schemas.microsoft.com/office/drawing/2014/chart" uri="{C3380CC4-5D6E-409C-BE32-E72D297353CC}">
                <c16:uniqueId val="{0000001F-9772-4A75-94C3-8BB74B3B2A91}"/>
              </c:ext>
            </c:extLst>
          </c:dPt>
          <c:dPt>
            <c:idx val="16"/>
            <c:bubble3D val="0"/>
            <c:spPr>
              <a:solidFill>
                <a:srgbClr val="94CF50"/>
              </a:solidFill>
              <a:ln w="19050">
                <a:noFill/>
              </a:ln>
              <a:effectLst/>
            </c:spPr>
            <c:extLst>
              <c:ext xmlns:c16="http://schemas.microsoft.com/office/drawing/2014/chart" uri="{C3380CC4-5D6E-409C-BE32-E72D297353CC}">
                <c16:uniqueId val="{00000021-9772-4A75-94C3-8BB74B3B2A91}"/>
              </c:ext>
            </c:extLst>
          </c:dPt>
          <c:dPt>
            <c:idx val="17"/>
            <c:bubble3D val="0"/>
            <c:spPr>
              <a:solidFill>
                <a:schemeClr val="bg1"/>
              </a:solidFill>
              <a:ln w="19050">
                <a:noFill/>
              </a:ln>
              <a:effectLst/>
            </c:spPr>
            <c:extLst>
              <c:ext xmlns:c16="http://schemas.microsoft.com/office/drawing/2014/chart" uri="{C3380CC4-5D6E-409C-BE32-E72D297353CC}">
                <c16:uniqueId val="{00000023-9772-4A75-94C3-8BB74B3B2A91}"/>
              </c:ext>
            </c:extLst>
          </c:dPt>
          <c:dPt>
            <c:idx val="18"/>
            <c:bubble3D val="0"/>
            <c:spPr>
              <a:solidFill>
                <a:srgbClr val="94CF50"/>
              </a:solidFill>
              <a:ln w="19050">
                <a:noFill/>
              </a:ln>
              <a:effectLst/>
            </c:spPr>
            <c:extLst>
              <c:ext xmlns:c16="http://schemas.microsoft.com/office/drawing/2014/chart" uri="{C3380CC4-5D6E-409C-BE32-E72D297353CC}">
                <c16:uniqueId val="{00000025-9772-4A75-94C3-8BB74B3B2A91}"/>
              </c:ext>
            </c:extLst>
          </c:dPt>
          <c:dPt>
            <c:idx val="19"/>
            <c:bubble3D val="0"/>
            <c:spPr>
              <a:solidFill>
                <a:schemeClr val="bg1"/>
              </a:solidFill>
              <a:ln w="19050">
                <a:noFill/>
              </a:ln>
              <a:effectLst/>
            </c:spPr>
            <c:extLst>
              <c:ext xmlns:c16="http://schemas.microsoft.com/office/drawing/2014/chart" uri="{C3380CC4-5D6E-409C-BE32-E72D297353CC}">
                <c16:uniqueId val="{00000027-9772-4A75-94C3-8BB74B3B2A91}"/>
              </c:ext>
            </c:extLst>
          </c:dPt>
          <c:dPt>
            <c:idx val="20"/>
            <c:bubble3D val="0"/>
            <c:spPr>
              <a:solidFill>
                <a:srgbClr val="94CF50"/>
              </a:solidFill>
              <a:ln w="19050">
                <a:noFill/>
              </a:ln>
              <a:effectLst/>
            </c:spPr>
            <c:extLst>
              <c:ext xmlns:c16="http://schemas.microsoft.com/office/drawing/2014/chart" uri="{C3380CC4-5D6E-409C-BE32-E72D297353CC}">
                <c16:uniqueId val="{00000029-9772-4A75-94C3-8BB74B3B2A91}"/>
              </c:ext>
            </c:extLst>
          </c:dPt>
          <c:dPt>
            <c:idx val="21"/>
            <c:bubble3D val="0"/>
            <c:spPr>
              <a:solidFill>
                <a:schemeClr val="bg1"/>
              </a:solidFill>
              <a:ln w="19050">
                <a:noFill/>
              </a:ln>
              <a:effectLst/>
            </c:spPr>
            <c:extLst>
              <c:ext xmlns:c16="http://schemas.microsoft.com/office/drawing/2014/chart" uri="{C3380CC4-5D6E-409C-BE32-E72D297353CC}">
                <c16:uniqueId val="{0000002B-9772-4A75-94C3-8BB74B3B2A91}"/>
              </c:ext>
            </c:extLst>
          </c:dPt>
          <c:dPt>
            <c:idx val="22"/>
            <c:bubble3D val="0"/>
            <c:spPr>
              <a:solidFill>
                <a:srgbClr val="94CF50"/>
              </a:solidFill>
              <a:ln w="19050">
                <a:noFill/>
              </a:ln>
              <a:effectLst/>
            </c:spPr>
            <c:extLst>
              <c:ext xmlns:c16="http://schemas.microsoft.com/office/drawing/2014/chart" uri="{C3380CC4-5D6E-409C-BE32-E72D297353CC}">
                <c16:uniqueId val="{0000002D-9772-4A75-94C3-8BB74B3B2A91}"/>
              </c:ext>
            </c:extLst>
          </c:dPt>
          <c:dPt>
            <c:idx val="23"/>
            <c:bubble3D val="0"/>
            <c:spPr>
              <a:solidFill>
                <a:schemeClr val="bg1"/>
              </a:solidFill>
              <a:ln w="19050">
                <a:noFill/>
              </a:ln>
              <a:effectLst/>
            </c:spPr>
            <c:extLst>
              <c:ext xmlns:c16="http://schemas.microsoft.com/office/drawing/2014/chart" uri="{C3380CC4-5D6E-409C-BE32-E72D297353CC}">
                <c16:uniqueId val="{0000002F-9772-4A75-94C3-8BB74B3B2A91}"/>
              </c:ext>
            </c:extLst>
          </c:dPt>
          <c:dPt>
            <c:idx val="24"/>
            <c:bubble3D val="0"/>
            <c:spPr>
              <a:solidFill>
                <a:srgbClr val="94CF50"/>
              </a:solidFill>
              <a:ln w="19050">
                <a:noFill/>
              </a:ln>
              <a:effectLst/>
            </c:spPr>
            <c:extLst>
              <c:ext xmlns:c16="http://schemas.microsoft.com/office/drawing/2014/chart" uri="{C3380CC4-5D6E-409C-BE32-E72D297353CC}">
                <c16:uniqueId val="{00000031-9772-4A75-94C3-8BB74B3B2A91}"/>
              </c:ext>
            </c:extLst>
          </c:dPt>
          <c:dPt>
            <c:idx val="25"/>
            <c:bubble3D val="0"/>
            <c:spPr>
              <a:solidFill>
                <a:schemeClr val="bg1"/>
              </a:solidFill>
              <a:ln w="19050">
                <a:noFill/>
              </a:ln>
              <a:effectLst/>
            </c:spPr>
            <c:extLst>
              <c:ext xmlns:c16="http://schemas.microsoft.com/office/drawing/2014/chart" uri="{C3380CC4-5D6E-409C-BE32-E72D297353CC}">
                <c16:uniqueId val="{00000033-9772-4A75-94C3-8BB74B3B2A91}"/>
              </c:ext>
            </c:extLst>
          </c:dPt>
          <c:dPt>
            <c:idx val="26"/>
            <c:bubble3D val="0"/>
            <c:spPr>
              <a:solidFill>
                <a:srgbClr val="94CF50"/>
              </a:solidFill>
              <a:ln w="19050">
                <a:noFill/>
              </a:ln>
              <a:effectLst/>
            </c:spPr>
            <c:extLst>
              <c:ext xmlns:c16="http://schemas.microsoft.com/office/drawing/2014/chart" uri="{C3380CC4-5D6E-409C-BE32-E72D297353CC}">
                <c16:uniqueId val="{00000035-9772-4A75-94C3-8BB74B3B2A91}"/>
              </c:ext>
            </c:extLst>
          </c:dPt>
          <c:dPt>
            <c:idx val="27"/>
            <c:bubble3D val="0"/>
            <c:spPr>
              <a:solidFill>
                <a:schemeClr val="bg1"/>
              </a:solidFill>
              <a:ln w="19050">
                <a:noFill/>
              </a:ln>
              <a:effectLst/>
            </c:spPr>
            <c:extLst>
              <c:ext xmlns:c16="http://schemas.microsoft.com/office/drawing/2014/chart" uri="{C3380CC4-5D6E-409C-BE32-E72D297353CC}">
                <c16:uniqueId val="{00000037-9772-4A75-94C3-8BB74B3B2A91}"/>
              </c:ext>
            </c:extLst>
          </c:dPt>
          <c:dPt>
            <c:idx val="28"/>
            <c:bubble3D val="0"/>
            <c:spPr>
              <a:solidFill>
                <a:srgbClr val="94CF50"/>
              </a:solidFill>
              <a:ln w="19050">
                <a:noFill/>
              </a:ln>
              <a:effectLst/>
            </c:spPr>
            <c:extLst>
              <c:ext xmlns:c16="http://schemas.microsoft.com/office/drawing/2014/chart" uri="{C3380CC4-5D6E-409C-BE32-E72D297353CC}">
                <c16:uniqueId val="{00000039-9772-4A75-94C3-8BB74B3B2A91}"/>
              </c:ext>
            </c:extLst>
          </c:dPt>
          <c:dPt>
            <c:idx val="29"/>
            <c:bubble3D val="0"/>
            <c:spPr>
              <a:solidFill>
                <a:schemeClr val="bg1"/>
              </a:solidFill>
              <a:ln w="19050">
                <a:noFill/>
              </a:ln>
              <a:effectLst/>
            </c:spPr>
            <c:extLst>
              <c:ext xmlns:c16="http://schemas.microsoft.com/office/drawing/2014/chart" uri="{C3380CC4-5D6E-409C-BE32-E72D297353CC}">
                <c16:uniqueId val="{0000003B-9772-4A75-94C3-8BB74B3B2A91}"/>
              </c:ext>
            </c:extLst>
          </c:dPt>
          <c:dPt>
            <c:idx val="30"/>
            <c:bubble3D val="0"/>
            <c:spPr>
              <a:solidFill>
                <a:srgbClr val="94CF50"/>
              </a:solidFill>
              <a:ln w="19050">
                <a:noFill/>
              </a:ln>
              <a:effectLst/>
            </c:spPr>
            <c:extLst>
              <c:ext xmlns:c16="http://schemas.microsoft.com/office/drawing/2014/chart" uri="{C3380CC4-5D6E-409C-BE32-E72D297353CC}">
                <c16:uniqueId val="{0000003D-9772-4A75-94C3-8BB74B3B2A91}"/>
              </c:ext>
            </c:extLst>
          </c:dPt>
          <c:dPt>
            <c:idx val="31"/>
            <c:bubble3D val="0"/>
            <c:spPr>
              <a:solidFill>
                <a:schemeClr val="bg1"/>
              </a:solidFill>
              <a:ln w="19050">
                <a:noFill/>
              </a:ln>
              <a:effectLst/>
            </c:spPr>
            <c:extLst>
              <c:ext xmlns:c16="http://schemas.microsoft.com/office/drawing/2014/chart" uri="{C3380CC4-5D6E-409C-BE32-E72D297353CC}">
                <c16:uniqueId val="{0000003F-9772-4A75-94C3-8BB74B3B2A91}"/>
              </c:ext>
            </c:extLst>
          </c:dPt>
          <c:dPt>
            <c:idx val="32"/>
            <c:bubble3D val="0"/>
            <c:spPr>
              <a:solidFill>
                <a:srgbClr val="94CF50"/>
              </a:solidFill>
              <a:ln w="19050">
                <a:noFill/>
              </a:ln>
              <a:effectLst/>
            </c:spPr>
            <c:extLst>
              <c:ext xmlns:c16="http://schemas.microsoft.com/office/drawing/2014/chart" uri="{C3380CC4-5D6E-409C-BE32-E72D297353CC}">
                <c16:uniqueId val="{00000041-9772-4A75-94C3-8BB74B3B2A91}"/>
              </c:ext>
            </c:extLst>
          </c:dPt>
          <c:dPt>
            <c:idx val="33"/>
            <c:bubble3D val="0"/>
            <c:spPr>
              <a:solidFill>
                <a:schemeClr val="bg1"/>
              </a:solidFill>
              <a:ln w="19050">
                <a:noFill/>
              </a:ln>
              <a:effectLst/>
            </c:spPr>
            <c:extLst>
              <c:ext xmlns:c16="http://schemas.microsoft.com/office/drawing/2014/chart" uri="{C3380CC4-5D6E-409C-BE32-E72D297353CC}">
                <c16:uniqueId val="{00000043-9772-4A75-94C3-8BB74B3B2A91}"/>
              </c:ext>
            </c:extLst>
          </c:dPt>
          <c:dPt>
            <c:idx val="34"/>
            <c:bubble3D val="0"/>
            <c:spPr>
              <a:solidFill>
                <a:srgbClr val="94CF50"/>
              </a:solidFill>
              <a:ln w="19050">
                <a:noFill/>
              </a:ln>
              <a:effectLst/>
            </c:spPr>
            <c:extLst>
              <c:ext xmlns:c16="http://schemas.microsoft.com/office/drawing/2014/chart" uri="{C3380CC4-5D6E-409C-BE32-E72D297353CC}">
                <c16:uniqueId val="{00000045-9772-4A75-94C3-8BB74B3B2A91}"/>
              </c:ext>
            </c:extLst>
          </c:dPt>
          <c:dPt>
            <c:idx val="35"/>
            <c:bubble3D val="0"/>
            <c:spPr>
              <a:solidFill>
                <a:schemeClr val="bg1"/>
              </a:solidFill>
              <a:ln w="19050">
                <a:noFill/>
              </a:ln>
              <a:effectLst/>
            </c:spPr>
            <c:extLst>
              <c:ext xmlns:c16="http://schemas.microsoft.com/office/drawing/2014/chart" uri="{C3380CC4-5D6E-409C-BE32-E72D297353CC}">
                <c16:uniqueId val="{00000047-9772-4A75-94C3-8BB74B3B2A91}"/>
              </c:ext>
            </c:extLst>
          </c:dPt>
          <c:dPt>
            <c:idx val="36"/>
            <c:bubble3D val="0"/>
            <c:spPr>
              <a:solidFill>
                <a:srgbClr val="94CF50"/>
              </a:solidFill>
              <a:ln w="19050">
                <a:noFill/>
              </a:ln>
              <a:effectLst/>
            </c:spPr>
            <c:extLst>
              <c:ext xmlns:c16="http://schemas.microsoft.com/office/drawing/2014/chart" uri="{C3380CC4-5D6E-409C-BE32-E72D297353CC}">
                <c16:uniqueId val="{00000049-9772-4A75-94C3-8BB74B3B2A91}"/>
              </c:ext>
            </c:extLst>
          </c:dPt>
          <c:dPt>
            <c:idx val="37"/>
            <c:bubble3D val="0"/>
            <c:spPr>
              <a:solidFill>
                <a:schemeClr val="bg1"/>
              </a:solidFill>
              <a:ln w="19050">
                <a:noFill/>
              </a:ln>
              <a:effectLst/>
            </c:spPr>
            <c:extLst>
              <c:ext xmlns:c16="http://schemas.microsoft.com/office/drawing/2014/chart" uri="{C3380CC4-5D6E-409C-BE32-E72D297353CC}">
                <c16:uniqueId val="{0000004B-9772-4A75-94C3-8BB74B3B2A91}"/>
              </c:ext>
            </c:extLst>
          </c:dPt>
          <c:dPt>
            <c:idx val="38"/>
            <c:bubble3D val="0"/>
            <c:spPr>
              <a:solidFill>
                <a:srgbClr val="94CF50"/>
              </a:solidFill>
              <a:ln w="19050">
                <a:noFill/>
              </a:ln>
              <a:effectLst/>
            </c:spPr>
            <c:extLst>
              <c:ext xmlns:c16="http://schemas.microsoft.com/office/drawing/2014/chart" uri="{C3380CC4-5D6E-409C-BE32-E72D297353CC}">
                <c16:uniqueId val="{0000004D-9772-4A75-94C3-8BB74B3B2A91}"/>
              </c:ext>
            </c:extLst>
          </c:dPt>
          <c:dPt>
            <c:idx val="39"/>
            <c:bubble3D val="0"/>
            <c:spPr>
              <a:solidFill>
                <a:schemeClr val="bg1"/>
              </a:solidFill>
              <a:ln w="19050">
                <a:noFill/>
              </a:ln>
              <a:effectLst/>
            </c:spPr>
            <c:extLst>
              <c:ext xmlns:c16="http://schemas.microsoft.com/office/drawing/2014/chart" uri="{C3380CC4-5D6E-409C-BE32-E72D297353CC}">
                <c16:uniqueId val="{0000004F-9772-4A75-94C3-8BB74B3B2A91}"/>
              </c:ext>
            </c:extLst>
          </c:dPt>
          <c:dPt>
            <c:idx val="40"/>
            <c:bubble3D val="0"/>
            <c:spPr>
              <a:solidFill>
                <a:srgbClr val="94CF50"/>
              </a:solidFill>
              <a:ln w="19050">
                <a:noFill/>
              </a:ln>
              <a:effectLst/>
            </c:spPr>
            <c:extLst>
              <c:ext xmlns:c16="http://schemas.microsoft.com/office/drawing/2014/chart" uri="{C3380CC4-5D6E-409C-BE32-E72D297353CC}">
                <c16:uniqueId val="{00000051-9772-4A75-94C3-8BB74B3B2A91}"/>
              </c:ext>
            </c:extLst>
          </c:dPt>
          <c:dPt>
            <c:idx val="41"/>
            <c:bubble3D val="0"/>
            <c:spPr>
              <a:solidFill>
                <a:schemeClr val="bg1"/>
              </a:solidFill>
              <a:ln w="19050">
                <a:noFill/>
              </a:ln>
              <a:effectLst/>
            </c:spPr>
            <c:extLst>
              <c:ext xmlns:c16="http://schemas.microsoft.com/office/drawing/2014/chart" uri="{C3380CC4-5D6E-409C-BE32-E72D297353CC}">
                <c16:uniqueId val="{00000053-9772-4A75-94C3-8BB74B3B2A91}"/>
              </c:ext>
            </c:extLst>
          </c:dPt>
          <c:dPt>
            <c:idx val="42"/>
            <c:bubble3D val="0"/>
            <c:spPr>
              <a:solidFill>
                <a:srgbClr val="94CF50"/>
              </a:solidFill>
              <a:ln w="19050">
                <a:noFill/>
              </a:ln>
              <a:effectLst/>
            </c:spPr>
            <c:extLst>
              <c:ext xmlns:c16="http://schemas.microsoft.com/office/drawing/2014/chart" uri="{C3380CC4-5D6E-409C-BE32-E72D297353CC}">
                <c16:uniqueId val="{00000055-9772-4A75-94C3-8BB74B3B2A91}"/>
              </c:ext>
            </c:extLst>
          </c:dPt>
          <c:dPt>
            <c:idx val="43"/>
            <c:bubble3D val="0"/>
            <c:spPr>
              <a:solidFill>
                <a:schemeClr val="bg1"/>
              </a:solidFill>
              <a:ln w="19050">
                <a:noFill/>
              </a:ln>
              <a:effectLst/>
            </c:spPr>
            <c:extLst>
              <c:ext xmlns:c16="http://schemas.microsoft.com/office/drawing/2014/chart" uri="{C3380CC4-5D6E-409C-BE32-E72D297353CC}">
                <c16:uniqueId val="{00000057-9772-4A75-94C3-8BB74B3B2A91}"/>
              </c:ext>
            </c:extLst>
          </c:dPt>
          <c:dPt>
            <c:idx val="44"/>
            <c:bubble3D val="0"/>
            <c:spPr>
              <a:solidFill>
                <a:srgbClr val="94CF50"/>
              </a:solidFill>
              <a:ln w="19050">
                <a:noFill/>
              </a:ln>
              <a:effectLst/>
            </c:spPr>
            <c:extLst>
              <c:ext xmlns:c16="http://schemas.microsoft.com/office/drawing/2014/chart" uri="{C3380CC4-5D6E-409C-BE32-E72D297353CC}">
                <c16:uniqueId val="{00000059-9772-4A75-94C3-8BB74B3B2A91}"/>
              </c:ext>
            </c:extLst>
          </c:dPt>
          <c:dPt>
            <c:idx val="45"/>
            <c:bubble3D val="0"/>
            <c:spPr>
              <a:solidFill>
                <a:schemeClr val="bg1"/>
              </a:solidFill>
              <a:ln w="19050">
                <a:noFill/>
              </a:ln>
              <a:effectLst/>
            </c:spPr>
            <c:extLst>
              <c:ext xmlns:c16="http://schemas.microsoft.com/office/drawing/2014/chart" uri="{C3380CC4-5D6E-409C-BE32-E72D297353CC}">
                <c16:uniqueId val="{0000005B-9772-4A75-94C3-8BB74B3B2A91}"/>
              </c:ext>
            </c:extLst>
          </c:dPt>
          <c:dPt>
            <c:idx val="46"/>
            <c:bubble3D val="0"/>
            <c:spPr>
              <a:solidFill>
                <a:srgbClr val="94CF50"/>
              </a:solidFill>
              <a:ln w="19050">
                <a:noFill/>
              </a:ln>
              <a:effectLst/>
            </c:spPr>
            <c:extLst>
              <c:ext xmlns:c16="http://schemas.microsoft.com/office/drawing/2014/chart" uri="{C3380CC4-5D6E-409C-BE32-E72D297353CC}">
                <c16:uniqueId val="{0000005D-9772-4A75-94C3-8BB74B3B2A91}"/>
              </c:ext>
            </c:extLst>
          </c:dPt>
          <c:dPt>
            <c:idx val="47"/>
            <c:bubble3D val="0"/>
            <c:spPr>
              <a:solidFill>
                <a:schemeClr val="bg1"/>
              </a:solidFill>
              <a:ln w="19050">
                <a:noFill/>
              </a:ln>
              <a:effectLst/>
            </c:spPr>
            <c:extLst>
              <c:ext xmlns:c16="http://schemas.microsoft.com/office/drawing/2014/chart" uri="{C3380CC4-5D6E-409C-BE32-E72D297353CC}">
                <c16:uniqueId val="{0000005F-9772-4A75-94C3-8BB74B3B2A91}"/>
              </c:ext>
            </c:extLst>
          </c:dPt>
          <c:dPt>
            <c:idx val="48"/>
            <c:bubble3D val="0"/>
            <c:spPr>
              <a:solidFill>
                <a:srgbClr val="94CF50"/>
              </a:solidFill>
              <a:ln w="19050">
                <a:noFill/>
              </a:ln>
              <a:effectLst/>
            </c:spPr>
            <c:extLst>
              <c:ext xmlns:c16="http://schemas.microsoft.com/office/drawing/2014/chart" uri="{C3380CC4-5D6E-409C-BE32-E72D297353CC}">
                <c16:uniqueId val="{00000061-9772-4A75-94C3-8BB74B3B2A91}"/>
              </c:ext>
            </c:extLst>
          </c:dPt>
          <c:dPt>
            <c:idx val="49"/>
            <c:bubble3D val="0"/>
            <c:spPr>
              <a:solidFill>
                <a:schemeClr val="bg1"/>
              </a:solidFill>
              <a:ln w="19050">
                <a:noFill/>
              </a:ln>
              <a:effectLst/>
            </c:spPr>
            <c:extLst>
              <c:ext xmlns:c16="http://schemas.microsoft.com/office/drawing/2014/chart" uri="{C3380CC4-5D6E-409C-BE32-E72D297353CC}">
                <c16:uniqueId val="{00000063-9772-4A75-94C3-8BB74B3B2A91}"/>
              </c:ext>
            </c:extLst>
          </c:dPt>
          <c:cat>
            <c:numRef>
              <c:f>Sheet1!$A$2:$A$51</c:f>
              <c:numCache>
                <c:formatCode>General</c:formatCode>
                <c:ptCount val="5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numCache>
            </c:numRef>
          </c:cat>
          <c:val>
            <c:numRef>
              <c:f>Sheet1!$B$2:$B$51</c:f>
              <c:numCache>
                <c:formatCode>0%</c:formatCode>
                <c:ptCount val="50"/>
                <c:pt idx="0">
                  <c:v>0.02</c:v>
                </c:pt>
                <c:pt idx="1">
                  <c:v>0.02</c:v>
                </c:pt>
                <c:pt idx="2">
                  <c:v>0.02</c:v>
                </c:pt>
                <c:pt idx="3">
                  <c:v>0.02</c:v>
                </c:pt>
                <c:pt idx="4">
                  <c:v>0.02</c:v>
                </c:pt>
                <c:pt idx="5">
                  <c:v>0.02</c:v>
                </c:pt>
                <c:pt idx="6">
                  <c:v>0.02</c:v>
                </c:pt>
                <c:pt idx="7">
                  <c:v>0.02</c:v>
                </c:pt>
                <c:pt idx="8">
                  <c:v>0.02</c:v>
                </c:pt>
                <c:pt idx="9">
                  <c:v>0.02</c:v>
                </c:pt>
                <c:pt idx="10">
                  <c:v>0.02</c:v>
                </c:pt>
                <c:pt idx="11">
                  <c:v>0.02</c:v>
                </c:pt>
                <c:pt idx="12">
                  <c:v>0.02</c:v>
                </c:pt>
                <c:pt idx="13">
                  <c:v>0.02</c:v>
                </c:pt>
                <c:pt idx="14">
                  <c:v>0.02</c:v>
                </c:pt>
                <c:pt idx="15">
                  <c:v>0.02</c:v>
                </c:pt>
                <c:pt idx="16">
                  <c:v>0.02</c:v>
                </c:pt>
                <c:pt idx="17">
                  <c:v>0.02</c:v>
                </c:pt>
                <c:pt idx="18">
                  <c:v>0.02</c:v>
                </c:pt>
                <c:pt idx="19">
                  <c:v>0.02</c:v>
                </c:pt>
                <c:pt idx="20">
                  <c:v>0.02</c:v>
                </c:pt>
                <c:pt idx="21">
                  <c:v>0.02</c:v>
                </c:pt>
                <c:pt idx="22">
                  <c:v>0.02</c:v>
                </c:pt>
                <c:pt idx="23">
                  <c:v>0.02</c:v>
                </c:pt>
                <c:pt idx="24">
                  <c:v>0.02</c:v>
                </c:pt>
                <c:pt idx="25">
                  <c:v>0.02</c:v>
                </c:pt>
                <c:pt idx="26">
                  <c:v>0.02</c:v>
                </c:pt>
                <c:pt idx="27">
                  <c:v>0.02</c:v>
                </c:pt>
                <c:pt idx="28">
                  <c:v>0.02</c:v>
                </c:pt>
                <c:pt idx="29">
                  <c:v>0.02</c:v>
                </c:pt>
                <c:pt idx="30">
                  <c:v>0.02</c:v>
                </c:pt>
                <c:pt idx="31">
                  <c:v>0.02</c:v>
                </c:pt>
                <c:pt idx="32">
                  <c:v>0.02</c:v>
                </c:pt>
                <c:pt idx="33">
                  <c:v>0.02</c:v>
                </c:pt>
                <c:pt idx="34">
                  <c:v>0.02</c:v>
                </c:pt>
                <c:pt idx="35">
                  <c:v>0.02</c:v>
                </c:pt>
                <c:pt idx="36">
                  <c:v>0.02</c:v>
                </c:pt>
                <c:pt idx="37">
                  <c:v>0.02</c:v>
                </c:pt>
                <c:pt idx="38">
                  <c:v>0.02</c:v>
                </c:pt>
                <c:pt idx="39">
                  <c:v>0.02</c:v>
                </c:pt>
                <c:pt idx="40">
                  <c:v>0.02</c:v>
                </c:pt>
                <c:pt idx="41">
                  <c:v>0.02</c:v>
                </c:pt>
                <c:pt idx="42">
                  <c:v>0.02</c:v>
                </c:pt>
                <c:pt idx="43">
                  <c:v>0.02</c:v>
                </c:pt>
                <c:pt idx="44">
                  <c:v>0.02</c:v>
                </c:pt>
                <c:pt idx="45">
                  <c:v>0.02</c:v>
                </c:pt>
                <c:pt idx="46">
                  <c:v>0.02</c:v>
                </c:pt>
                <c:pt idx="47">
                  <c:v>0.02</c:v>
                </c:pt>
                <c:pt idx="48">
                  <c:v>0.02</c:v>
                </c:pt>
                <c:pt idx="49">
                  <c:v>0.02</c:v>
                </c:pt>
              </c:numCache>
            </c:numRef>
          </c:val>
          <c:extLst>
            <c:ext xmlns:c16="http://schemas.microsoft.com/office/drawing/2014/chart" uri="{C3380CC4-5D6E-409C-BE32-E72D297353CC}">
              <c16:uniqueId val="{00000064-9772-4A75-94C3-8BB74B3B2A91}"/>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DATA</c:v>
                </c:pt>
              </c:strCache>
            </c:strRef>
          </c:tx>
          <c:spPr>
            <a:solidFill>
              <a:srgbClr val="10B349"/>
            </a:solidFill>
            <a:ln>
              <a:noFill/>
            </a:ln>
            <a:effectLst/>
          </c:spPr>
          <c:cat>
            <c:strRef>
              <c:f>Sheet1!$A$2:$A$9</c:f>
              <c:strCache>
                <c:ptCount val="8"/>
                <c:pt idx="0">
                  <c:v>A</c:v>
                </c:pt>
                <c:pt idx="1">
                  <c:v>B</c:v>
                </c:pt>
                <c:pt idx="2">
                  <c:v>C</c:v>
                </c:pt>
                <c:pt idx="3">
                  <c:v>D</c:v>
                </c:pt>
                <c:pt idx="4">
                  <c:v>E</c:v>
                </c:pt>
                <c:pt idx="5">
                  <c:v>F</c:v>
                </c:pt>
                <c:pt idx="6">
                  <c:v>G</c:v>
                </c:pt>
                <c:pt idx="7">
                  <c:v>H</c:v>
                </c:pt>
              </c:strCache>
            </c:strRef>
          </c:cat>
          <c:val>
            <c:numRef>
              <c:f>Sheet1!$B$2:$B$9</c:f>
              <c:numCache>
                <c:formatCode>General</c:formatCode>
                <c:ptCount val="8"/>
                <c:pt idx="0">
                  <c:v>0</c:v>
                </c:pt>
                <c:pt idx="1">
                  <c:v>12</c:v>
                </c:pt>
                <c:pt idx="2">
                  <c:v>10</c:v>
                </c:pt>
                <c:pt idx="3">
                  <c:v>18</c:v>
                </c:pt>
                <c:pt idx="4">
                  <c:v>14</c:v>
                </c:pt>
                <c:pt idx="5">
                  <c:v>26</c:v>
                </c:pt>
                <c:pt idx="6">
                  <c:v>13</c:v>
                </c:pt>
                <c:pt idx="7">
                  <c:v>0</c:v>
                </c:pt>
              </c:numCache>
            </c:numRef>
          </c:val>
          <c:extLst>
            <c:ext xmlns:c16="http://schemas.microsoft.com/office/drawing/2014/chart" uri="{C3380CC4-5D6E-409C-BE32-E72D297353CC}">
              <c16:uniqueId val="{00000000-22E3-40D6-850C-D648E8F1D7FC}"/>
            </c:ext>
          </c:extLst>
        </c:ser>
        <c:dLbls>
          <c:showLegendKey val="0"/>
          <c:showVal val="0"/>
          <c:showCatName val="0"/>
          <c:showSerName val="0"/>
          <c:showPercent val="0"/>
          <c:showBubbleSize val="0"/>
        </c:dLbls>
        <c:axId val="-2142819664"/>
        <c:axId val="-2044621344"/>
      </c:areaChart>
      <c:catAx>
        <c:axId val="-2142819664"/>
        <c:scaling>
          <c:orientation val="minMax"/>
        </c:scaling>
        <c:delete val="0"/>
        <c:axPos val="b"/>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44621344"/>
        <c:crosses val="autoZero"/>
        <c:auto val="1"/>
        <c:lblAlgn val="ctr"/>
        <c:lblOffset val="100"/>
        <c:noMultiLvlLbl val="0"/>
      </c:catAx>
      <c:valAx>
        <c:axId val="-2044621344"/>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2819664"/>
        <c:crosses val="autoZero"/>
        <c:crossBetween val="midCat"/>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2924432" y="2119184"/>
            <a:ext cx="3550509" cy="3039762"/>
            <a:chOff x="2924432" y="2119184"/>
            <a:chExt cx="3550509" cy="3039762"/>
          </a:xfrm>
        </p:grpSpPr>
        <p:grpSp>
          <p:nvGrpSpPr>
            <p:cNvPr id="8" name="组合 7"/>
            <p:cNvGrpSpPr/>
            <p:nvPr/>
          </p:nvGrpSpPr>
          <p:grpSpPr>
            <a:xfrm>
              <a:off x="3149483" y="3866799"/>
              <a:ext cx="3317063" cy="1145063"/>
              <a:chOff x="3149483" y="3866799"/>
              <a:chExt cx="3317063" cy="1145063"/>
            </a:xfrm>
          </p:grpSpPr>
          <p:sp>
            <p:nvSpPr>
              <p:cNvPr id="12" name="平行四边形 11"/>
              <p:cNvSpPr/>
              <p:nvPr/>
            </p:nvSpPr>
            <p:spPr>
              <a:xfrm rot="5400000" flipH="1">
                <a:off x="5525019" y="3927033"/>
                <a:ext cx="1001762" cy="881293"/>
              </a:xfrm>
              <a:prstGeom prst="parallelogram">
                <a:avLst>
                  <a:gd name="adj" fmla="val 31206"/>
                </a:avLst>
              </a:prstGeom>
              <a:solidFill>
                <a:srgbClr val="5B8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平行四边形 12"/>
              <p:cNvSpPr/>
              <p:nvPr/>
            </p:nvSpPr>
            <p:spPr>
              <a:xfrm rot="7663103" flipH="1">
                <a:off x="3112610" y="3969578"/>
                <a:ext cx="1079157" cy="1005411"/>
              </a:xfrm>
              <a:prstGeom prst="parallelogram">
                <a:avLst>
                  <a:gd name="adj" fmla="val 38684"/>
                </a:avLst>
              </a:prstGeom>
              <a:solidFill>
                <a:srgbClr val="5B85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2924432" y="2119184"/>
              <a:ext cx="3550509" cy="3039762"/>
              <a:chOff x="2924432" y="2119184"/>
              <a:chExt cx="3550509" cy="3039762"/>
            </a:xfrm>
          </p:grpSpPr>
          <p:sp>
            <p:nvSpPr>
              <p:cNvPr id="10" name="椭圆 9"/>
              <p:cNvSpPr/>
              <p:nvPr/>
            </p:nvSpPr>
            <p:spPr>
              <a:xfrm>
                <a:off x="3179806" y="2119184"/>
                <a:ext cx="3039762" cy="3039762"/>
              </a:xfrm>
              <a:prstGeom prst="ellipse">
                <a:avLst/>
              </a:prstGeom>
              <a:solidFill>
                <a:srgbClr val="10B349"/>
              </a:solidFill>
              <a:ln>
                <a:noFill/>
              </a:ln>
              <a:effectLst>
                <a:outerShdw blurRad="1905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924432" y="3737918"/>
                <a:ext cx="3550509" cy="856735"/>
              </a:xfrm>
              <a:prstGeom prst="rect">
                <a:avLst/>
              </a:prstGeom>
              <a:solidFill>
                <a:srgbClr val="93D050"/>
              </a:soli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688027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A2F5F57-D093-4DAE-BD96-8F9DB750D69B}" type="datetimeFigureOut">
              <a:rPr lang="zh-CN" altLang="en-US" smtClean="0"/>
              <a:t>2018/1/24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A692AF4-1282-45B3-92EA-7114EA10F338}" type="slidenum">
              <a:rPr lang="zh-CN" altLang="en-US" smtClean="0"/>
              <a:t>‹#›</a:t>
            </a:fld>
            <a:endParaRPr lang="zh-CN" altLang="en-US"/>
          </a:p>
        </p:txBody>
      </p:sp>
    </p:spTree>
    <p:extLst>
      <p:ext uri="{BB962C8B-B14F-4D97-AF65-F5344CB8AC3E}">
        <p14:creationId xmlns:p14="http://schemas.microsoft.com/office/powerpoint/2010/main" val="1732989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将图片拖动到占位符，或单击添加图标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A2F5F57-D093-4DAE-BD96-8F9DB750D69B}" type="datetimeFigureOut">
              <a:rPr lang="zh-CN" altLang="en-US" smtClean="0"/>
              <a:t>2018/1/24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AA692AF4-1282-45B3-92EA-7114EA10F338}" type="slidenum">
              <a:rPr lang="zh-CN" altLang="en-US" smtClean="0"/>
              <a:t>‹#›</a:t>
            </a:fld>
            <a:endParaRPr lang="zh-CN" altLang="en-US"/>
          </a:p>
        </p:txBody>
      </p:sp>
    </p:spTree>
    <p:extLst>
      <p:ext uri="{BB962C8B-B14F-4D97-AF65-F5344CB8AC3E}">
        <p14:creationId xmlns:p14="http://schemas.microsoft.com/office/powerpoint/2010/main" val="478749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A2F5F57-D093-4DAE-BD96-8F9DB750D69B}" type="datetimeFigureOut">
              <a:rPr lang="zh-CN" altLang="en-US" smtClean="0"/>
              <a:t>2018/1/24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A692AF4-1282-45B3-92EA-7114EA10F338}" type="slidenum">
              <a:rPr lang="zh-CN" altLang="en-US" smtClean="0"/>
              <a:t>‹#›</a:t>
            </a:fld>
            <a:endParaRPr lang="zh-CN" altLang="en-US"/>
          </a:p>
        </p:txBody>
      </p:sp>
    </p:spTree>
    <p:extLst>
      <p:ext uri="{BB962C8B-B14F-4D97-AF65-F5344CB8AC3E}">
        <p14:creationId xmlns:p14="http://schemas.microsoft.com/office/powerpoint/2010/main" val="420345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A2F5F57-D093-4DAE-BD96-8F9DB750D69B}" type="datetimeFigureOut">
              <a:rPr lang="zh-CN" altLang="en-US" smtClean="0"/>
              <a:t>2018/1/24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AA692AF4-1282-45B3-92EA-7114EA10F338}" type="slidenum">
              <a:rPr lang="zh-CN" altLang="en-US" smtClean="0"/>
              <a:t>‹#›</a:t>
            </a:fld>
            <a:endParaRPr lang="zh-CN" altLang="en-US"/>
          </a:p>
        </p:txBody>
      </p:sp>
    </p:spTree>
    <p:extLst>
      <p:ext uri="{BB962C8B-B14F-4D97-AF65-F5344CB8AC3E}">
        <p14:creationId xmlns:p14="http://schemas.microsoft.com/office/powerpoint/2010/main" val="323829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8" name="矩形 7"/>
          <p:cNvSpPr/>
          <p:nvPr userDrawn="1"/>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98606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等腰三角形 6"/>
          <p:cNvSpPr/>
          <p:nvPr userDrawn="1"/>
        </p:nvSpPr>
        <p:spPr>
          <a:xfrm flipV="1">
            <a:off x="3070824" y="-6178"/>
            <a:ext cx="3002352" cy="897924"/>
          </a:xfrm>
          <a:prstGeom prst="triangle">
            <a:avLst/>
          </a:prstGeom>
          <a:solidFill>
            <a:srgbClr val="12B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07478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流程图: 手动输入 6"/>
          <p:cNvSpPr/>
          <p:nvPr userDrawn="1"/>
        </p:nvSpPr>
        <p:spPr>
          <a:xfrm rot="5400000">
            <a:off x="-928816" y="928816"/>
            <a:ext cx="6858000" cy="5000367"/>
          </a:xfrm>
          <a:prstGeom prst="flowChartManualInpu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625664" y="704515"/>
            <a:ext cx="6648346" cy="4036363"/>
            <a:chOff x="625664" y="704515"/>
            <a:chExt cx="6648346" cy="4036363"/>
          </a:xfrm>
        </p:grpSpPr>
        <p:sp>
          <p:nvSpPr>
            <p:cNvPr id="9" name="椭圆 8"/>
            <p:cNvSpPr/>
            <p:nvPr/>
          </p:nvSpPr>
          <p:spPr>
            <a:xfrm>
              <a:off x="6334896" y="1753005"/>
              <a:ext cx="510746" cy="51074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6417275" y="3351144"/>
              <a:ext cx="856735" cy="8567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625664" y="2234820"/>
              <a:ext cx="724930" cy="7249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5350475" y="704515"/>
              <a:ext cx="296562" cy="296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23113" y="3842950"/>
              <a:ext cx="897928" cy="89792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userDrawn="1"/>
        </p:nvGrpSpPr>
        <p:grpSpPr>
          <a:xfrm>
            <a:off x="3542278" y="2413687"/>
            <a:ext cx="1886456" cy="1881331"/>
            <a:chOff x="3542278" y="2413687"/>
            <a:chExt cx="1886456" cy="1881331"/>
          </a:xfrm>
        </p:grpSpPr>
        <p:sp>
          <p:nvSpPr>
            <p:cNvPr id="15" name="椭圆 14"/>
            <p:cNvSpPr/>
            <p:nvPr/>
          </p:nvSpPr>
          <p:spPr>
            <a:xfrm>
              <a:off x="3550507" y="2413687"/>
              <a:ext cx="1878227" cy="1878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饼形 15"/>
            <p:cNvSpPr/>
            <p:nvPr/>
          </p:nvSpPr>
          <p:spPr>
            <a:xfrm rot="4943627">
              <a:off x="3542278" y="2414877"/>
              <a:ext cx="1880141" cy="1880141"/>
            </a:xfrm>
            <a:prstGeom prst="pie">
              <a:avLst>
                <a:gd name="adj1" fmla="val 21544367"/>
                <a:gd name="adj2" fmla="val 10771244"/>
              </a:avLst>
            </a:prstGeom>
            <a:solidFill>
              <a:srgbClr val="94CF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spTree>
    <p:extLst>
      <p:ext uri="{BB962C8B-B14F-4D97-AF65-F5344CB8AC3E}">
        <p14:creationId xmlns:p14="http://schemas.microsoft.com/office/powerpoint/2010/main" val="34690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840263" y="2619632"/>
            <a:ext cx="3970639" cy="4530815"/>
            <a:chOff x="1112112" y="2331307"/>
            <a:chExt cx="3970639" cy="4530815"/>
          </a:xfrm>
        </p:grpSpPr>
        <p:pic>
          <p:nvPicPr>
            <p:cNvPr id="10" name="图片 9"/>
            <p:cNvPicPr>
              <a:picLocks noChangeAspect="1"/>
            </p:cNvPicPr>
            <p:nvPr/>
          </p:nvPicPr>
          <p:blipFill rotWithShape="1">
            <a:blip r:embed="rId2">
              <a:extLst>
                <a:ext uri="{28A0092B-C50C-407E-A947-70E740481C1C}">
                  <a14:useLocalDpi xmlns:a14="http://schemas.microsoft.com/office/drawing/2010/main" val="0"/>
                </a:ext>
              </a:extLst>
            </a:blip>
            <a:srcRect l="45946" t="7061" r="4505" b="8463"/>
            <a:stretch/>
          </p:blipFill>
          <p:spPr>
            <a:xfrm rot="16200000">
              <a:off x="832024" y="2611395"/>
              <a:ext cx="4530815" cy="3970639"/>
            </a:xfrm>
            <a:prstGeom prst="rect">
              <a:avLst/>
            </a:prstGeom>
          </p:spPr>
        </p:pic>
        <p:sp>
          <p:nvSpPr>
            <p:cNvPr id="11" name="矩形 10"/>
            <p:cNvSpPr/>
            <p:nvPr/>
          </p:nvSpPr>
          <p:spPr>
            <a:xfrm>
              <a:off x="1573427" y="3558746"/>
              <a:ext cx="3146854" cy="32992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2722586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A2F5F57-D093-4DAE-BD96-8F9DB750D69B}" type="datetimeFigureOut">
              <a:rPr lang="zh-CN" altLang="en-US" smtClean="0"/>
              <a:t>2018/1/24</a:t>
            </a:fld>
            <a:endParaRPr lang="zh-CN" altLang="en-US"/>
          </a:p>
        </p:txBody>
      </p:sp>
      <p:sp>
        <p:nvSpPr>
          <p:cNvPr id="10" name="流程图: 手动输入 9"/>
          <p:cNvSpPr/>
          <p:nvPr userDrawn="1"/>
        </p:nvSpPr>
        <p:spPr>
          <a:xfrm rot="5400000">
            <a:off x="-928816" y="928816"/>
            <a:ext cx="6858000" cy="5000367"/>
          </a:xfrm>
          <a:prstGeom prst="flowChartManualInput">
            <a:avLst/>
          </a:prstGeom>
          <a:solidFill>
            <a:srgbClr val="6E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69204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比较">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FA2F5F57-D093-4DAE-BD96-8F9DB750D69B}" type="datetimeFigureOut">
              <a:rPr lang="zh-CN" altLang="en-US" smtClean="0"/>
              <a:t>2018/1/24</a:t>
            </a:fld>
            <a:endParaRPr lang="zh-CN" altLang="en-US"/>
          </a:p>
        </p:txBody>
      </p:sp>
      <p:sp>
        <p:nvSpPr>
          <p:cNvPr id="10" name="流程图: 手动输入 9"/>
          <p:cNvSpPr/>
          <p:nvPr userDrawn="1"/>
        </p:nvSpPr>
        <p:spPr>
          <a:xfrm rot="5400000">
            <a:off x="-928816" y="928816"/>
            <a:ext cx="6858000" cy="5000367"/>
          </a:xfrm>
          <a:prstGeom prst="flowChartManualInput">
            <a:avLst/>
          </a:prstGeom>
          <a:solidFill>
            <a:srgbClr val="6E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4" name="图表 3"/>
          <p:cNvGraphicFramePr/>
          <p:nvPr userDrawn="1">
            <p:extLst>
              <p:ext uri="{D42A27DB-BD31-4B8C-83A1-F6EECF244321}">
                <p14:modId xmlns:p14="http://schemas.microsoft.com/office/powerpoint/2010/main" val="2097220443"/>
              </p:ext>
            </p:extLst>
          </p:nvPr>
        </p:nvGraphicFramePr>
        <p:xfrm>
          <a:off x="2755557" y="2286688"/>
          <a:ext cx="3539181" cy="23594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2759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8" name="任意多边形 7"/>
          <p:cNvSpPr/>
          <p:nvPr userDrawn="1"/>
        </p:nvSpPr>
        <p:spPr>
          <a:xfrm>
            <a:off x="-10274" y="1780401"/>
            <a:ext cx="1662732" cy="3297196"/>
          </a:xfrm>
          <a:custGeom>
            <a:avLst/>
            <a:gdLst>
              <a:gd name="connsiteX0" fmla="*/ 10274 w 1662732"/>
              <a:gd name="connsiteY0" fmla="*/ 0 h 3297196"/>
              <a:gd name="connsiteX1" fmla="*/ 1662732 w 1662732"/>
              <a:gd name="connsiteY1" fmla="*/ 1648598 h 3297196"/>
              <a:gd name="connsiteX2" fmla="*/ 10274 w 1662732"/>
              <a:gd name="connsiteY2" fmla="*/ 3297196 h 3297196"/>
              <a:gd name="connsiteX3" fmla="*/ 0 w 1662732"/>
              <a:gd name="connsiteY3" fmla="*/ 3296679 h 3297196"/>
              <a:gd name="connsiteX4" fmla="*/ 0 w 1662732"/>
              <a:gd name="connsiteY4" fmla="*/ 518 h 32971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2732" h="3297196">
                <a:moveTo>
                  <a:pt x="10274" y="0"/>
                </a:moveTo>
                <a:cubicBezTo>
                  <a:pt x="922901" y="0"/>
                  <a:pt x="1662732" y="738102"/>
                  <a:pt x="1662732" y="1648598"/>
                </a:cubicBezTo>
                <a:cubicBezTo>
                  <a:pt x="1662732" y="2559094"/>
                  <a:pt x="922901" y="3297196"/>
                  <a:pt x="10274" y="3297196"/>
                </a:cubicBezTo>
                <a:lnTo>
                  <a:pt x="0" y="3296679"/>
                </a:lnTo>
                <a:lnTo>
                  <a:pt x="0" y="518"/>
                </a:lnTo>
                <a:close/>
              </a:path>
            </a:pathLst>
          </a:custGeom>
          <a:solidFill>
            <a:srgbClr val="94CF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813229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F5F57-D093-4DAE-BD96-8F9DB750D69B}" type="datetimeFigureOut">
              <a:rPr lang="zh-CN" altLang="en-US" smtClean="0"/>
              <a:t>2018/1/24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AA692AF4-1282-45B3-92EA-7114EA10F338}" type="slidenum">
              <a:rPr lang="zh-CN" altLang="en-US" smtClean="0"/>
              <a:t>‹#›</a:t>
            </a:fld>
            <a:endParaRPr lang="zh-CN" altLang="en-US"/>
          </a:p>
        </p:txBody>
      </p:sp>
      <p:graphicFrame>
        <p:nvGraphicFramePr>
          <p:cNvPr id="5" name="图表 4"/>
          <p:cNvGraphicFramePr/>
          <p:nvPr userDrawn="1">
            <p:extLst>
              <p:ext uri="{D42A27DB-BD31-4B8C-83A1-F6EECF244321}">
                <p14:modId xmlns:p14="http://schemas.microsoft.com/office/powerpoint/2010/main" val="3513177929"/>
              </p:ext>
            </p:extLst>
          </p:nvPr>
        </p:nvGraphicFramePr>
        <p:xfrm>
          <a:off x="0" y="4596714"/>
          <a:ext cx="9259330" cy="212124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7035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F5F57-D093-4DAE-BD96-8F9DB750D69B}" type="datetimeFigureOut">
              <a:rPr lang="zh-CN" altLang="en-US" smtClean="0"/>
              <a:t>2018/1/24</a:t>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692AF4-1282-45B3-92EA-7114EA10F338}" type="slidenum">
              <a:rPr lang="zh-CN" altLang="en-US" smtClean="0"/>
              <a:t>‹#›</a:t>
            </a:fld>
            <a:endParaRPr lang="zh-CN" altLang="en-US"/>
          </a:p>
        </p:txBody>
      </p:sp>
    </p:spTree>
    <p:extLst>
      <p:ext uri="{BB962C8B-B14F-4D97-AF65-F5344CB8AC3E}">
        <p14:creationId xmlns:p14="http://schemas.microsoft.com/office/powerpoint/2010/main" val="489888870"/>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73" r:id="rId7"/>
    <p:sldLayoutId id="2147483666" r:id="rId8"/>
    <p:sldLayoutId id="2147483667" r:id="rId9"/>
    <p:sldLayoutId id="2147483668" r:id="rId10"/>
    <p:sldLayoutId id="2147483669" r:id="rId11"/>
    <p:sldLayoutId id="2147483670" r:id="rId12"/>
    <p:sldLayoutId id="214748367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link.springer.com/article/10.1007/s11213-015-9353-4" TargetMode="External"/><Relationship Id="rId2" Type="http://schemas.openxmlformats.org/officeDocument/2006/relationships/hyperlink" Target="https://link.springer.com/chapter/10.1007/978-1-84882-809-4_5" TargetMode="External"/><Relationship Id="rId1" Type="http://schemas.openxmlformats.org/officeDocument/2006/relationships/slideLayout" Target="../slideLayouts/slideLayout2.xml"/><Relationship Id="rId4" Type="http://schemas.openxmlformats.org/officeDocument/2006/relationships/hyperlink" Target="https://link.springer.com/article/10.1023/A:1023098025076"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717550" ty="-279400" sx="52000" sy="52000" flip="none" algn="tl"/>
        </a:blipFill>
        <a:effectLst/>
      </p:bgPr>
    </p:bg>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549" y="1252394"/>
            <a:ext cx="3190923" cy="3190923"/>
          </a:xfrm>
          <a:prstGeom prst="rect">
            <a:avLst/>
          </a:prstGeom>
        </p:spPr>
      </p:pic>
      <p:sp>
        <p:nvSpPr>
          <p:cNvPr id="7" name="矩形 6"/>
          <p:cNvSpPr/>
          <p:nvPr/>
        </p:nvSpPr>
        <p:spPr>
          <a:xfrm>
            <a:off x="2913757" y="3761243"/>
            <a:ext cx="3550509" cy="856735"/>
          </a:xfrm>
          <a:prstGeom prst="rect">
            <a:avLst/>
          </a:prstGeom>
          <a:solidFill>
            <a:srgbClr val="93D050"/>
          </a:solidFill>
          <a:ln>
            <a:noFill/>
          </a:ln>
          <a:effectLst>
            <a:outerShdw blurRad="63500" dist="25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300456" y="4004944"/>
            <a:ext cx="3163808" cy="369332"/>
          </a:xfrm>
          <a:prstGeom prst="rect">
            <a:avLst/>
          </a:prstGeom>
          <a:noFill/>
        </p:spPr>
        <p:txBody>
          <a:bodyPr wrap="square" rtlCol="0">
            <a:spAutoFit/>
          </a:bodyPr>
          <a:lstStyle/>
          <a:p>
            <a:r>
              <a:rPr kumimoji="1" lang="en-US" altLang="zh-CN"/>
              <a:t>Soft Systems Methodology</a:t>
            </a:r>
            <a:endParaRPr kumimoji="1" lang="zh-CN" altLang="en-US" dirty="0"/>
          </a:p>
        </p:txBody>
      </p:sp>
      <p:sp>
        <p:nvSpPr>
          <p:cNvPr id="11" name="文本框 10"/>
          <p:cNvSpPr txBox="1"/>
          <p:nvPr/>
        </p:nvSpPr>
        <p:spPr>
          <a:xfrm>
            <a:off x="4689010" y="5578867"/>
            <a:ext cx="4249507" cy="369332"/>
          </a:xfrm>
          <a:prstGeom prst="rect">
            <a:avLst/>
          </a:prstGeom>
          <a:noFill/>
        </p:spPr>
        <p:txBody>
          <a:bodyPr wrap="square" rtlCol="0">
            <a:spAutoFit/>
          </a:bodyPr>
          <a:lstStyle/>
          <a:p>
            <a:r>
              <a:rPr kumimoji="1" lang="en-US" altLang="zh-CN" dirty="0"/>
              <a:t>Presented by: </a:t>
            </a:r>
            <a:r>
              <a:rPr kumimoji="1" lang="en-US" altLang="zh-CN" dirty="0" err="1"/>
              <a:t>Bohan</a:t>
            </a:r>
            <a:r>
              <a:rPr kumimoji="1" lang="en-US" altLang="zh-CN" dirty="0"/>
              <a:t> Yang; </a:t>
            </a:r>
            <a:r>
              <a:rPr kumimoji="1" lang="en-US" altLang="zh-CN" dirty="0" err="1"/>
              <a:t>Kaiyu</a:t>
            </a:r>
            <a:r>
              <a:rPr kumimoji="1" lang="en-US" altLang="zh-CN" dirty="0"/>
              <a:t> Wang</a:t>
            </a:r>
            <a:endParaRPr kumimoji="1" lang="zh-CN" altLang="en-US" dirty="0"/>
          </a:p>
        </p:txBody>
      </p:sp>
    </p:spTree>
    <p:extLst>
      <p:ext uri="{BB962C8B-B14F-4D97-AF65-F5344CB8AC3E}">
        <p14:creationId xmlns:p14="http://schemas.microsoft.com/office/powerpoint/2010/main" val="2839250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What can SSM be used for?</a:t>
            </a:r>
            <a:endParaRPr lang="zh-CN" altLang="en-US" sz="2400" dirty="0"/>
          </a:p>
        </p:txBody>
      </p:sp>
      <p:sp>
        <p:nvSpPr>
          <p:cNvPr id="8" name="文本框 7"/>
          <p:cNvSpPr txBox="1"/>
          <p:nvPr/>
        </p:nvSpPr>
        <p:spPr>
          <a:xfrm>
            <a:off x="614149" y="1801504"/>
            <a:ext cx="7861111" cy="4247317"/>
          </a:xfrm>
          <a:prstGeom prst="rect">
            <a:avLst/>
          </a:prstGeom>
          <a:noFill/>
        </p:spPr>
        <p:txBody>
          <a:bodyPr wrap="square" rtlCol="0">
            <a:spAutoFit/>
          </a:bodyPr>
          <a:lstStyle/>
          <a:p>
            <a:pPr marL="285750" indent="-285750">
              <a:buFont typeface="Wingdings" charset="2"/>
              <a:buChar char="Ø"/>
            </a:pPr>
            <a:r>
              <a:rPr kumimoji="1" lang="en-US" altLang="zh-CN" b="1" dirty="0"/>
              <a:t>Why widely used:</a:t>
            </a:r>
          </a:p>
          <a:p>
            <a:endParaRPr kumimoji="1" lang="en-US" altLang="zh-CN" dirty="0"/>
          </a:p>
          <a:p>
            <a:r>
              <a:rPr kumimoji="1" lang="en-US" altLang="zh-CN" dirty="0"/>
              <a:t>The SSM is a process of learning your way through problematical situations.</a:t>
            </a:r>
          </a:p>
          <a:p>
            <a:endParaRPr kumimoji="1" lang="en-US" altLang="zh-CN" dirty="0"/>
          </a:p>
          <a:p>
            <a:r>
              <a:rPr lang="en-US" altLang="zh-CN" dirty="0"/>
              <a:t>This learning is organized and structured by using models of purposeful activity. The sheer generality of purposeful action makes the application area so huge.</a:t>
            </a:r>
          </a:p>
          <a:p>
            <a:endParaRPr lang="en-US" altLang="zh-CN" dirty="0"/>
          </a:p>
          <a:p>
            <a:endParaRPr lang="en-US" altLang="zh-CN" b="1" dirty="0"/>
          </a:p>
          <a:p>
            <a:pPr marL="285750" indent="-285750">
              <a:buFont typeface="Wingdings" charset="2"/>
              <a:buChar char="Ø"/>
            </a:pPr>
            <a:r>
              <a:rPr lang="en-US" altLang="zh-CN" b="1" dirty="0"/>
              <a:t>SSM can be used in…</a:t>
            </a:r>
          </a:p>
          <a:p>
            <a:endParaRPr kumimoji="1" lang="en-US" altLang="zh-CN" dirty="0"/>
          </a:p>
          <a:p>
            <a:r>
              <a:rPr kumimoji="1" lang="en-US" altLang="zh-CN" dirty="0"/>
              <a:t>Small/Large corporations; private/public sectors. Ex. National Health Service</a:t>
            </a:r>
          </a:p>
          <a:p>
            <a:endParaRPr kumimoji="1" lang="en-US" altLang="zh-CN" dirty="0"/>
          </a:p>
          <a:p>
            <a:r>
              <a:rPr kumimoji="1" lang="en-US" altLang="zh-CN" dirty="0"/>
              <a:t>SSM can also be used in information systems and information technology</a:t>
            </a:r>
          </a:p>
          <a:p>
            <a:r>
              <a:rPr kumimoji="1" lang="en-US" altLang="zh-CN" dirty="0"/>
              <a:t> </a:t>
            </a:r>
            <a:endParaRPr kumimoji="1" lang="zh-CN" altLang="en-US" dirty="0"/>
          </a:p>
          <a:p>
            <a:endParaRPr kumimoji="1" lang="en-US" altLang="zh-CN" dirty="0"/>
          </a:p>
        </p:txBody>
      </p:sp>
    </p:spTree>
    <p:extLst>
      <p:ext uri="{BB962C8B-B14F-4D97-AF65-F5344CB8AC3E}">
        <p14:creationId xmlns:p14="http://schemas.microsoft.com/office/powerpoint/2010/main" val="4225275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4CF50"/>
        </a:solidFill>
        <a:effectLst/>
      </p:bgPr>
    </p:bg>
    <p:spTree>
      <p:nvGrpSpPr>
        <p:cNvPr id="1" name=""/>
        <p:cNvGrpSpPr/>
        <p:nvPr/>
      </p:nvGrpSpPr>
      <p:grpSpPr>
        <a:xfrm>
          <a:off x="0" y="0"/>
          <a:ext cx="0" cy="0"/>
          <a:chOff x="0" y="0"/>
          <a:chExt cx="0" cy="0"/>
        </a:xfrm>
      </p:grpSpPr>
      <p:sp>
        <p:nvSpPr>
          <p:cNvPr id="36" name="文本框 35"/>
          <p:cNvSpPr txBox="1"/>
          <p:nvPr/>
        </p:nvSpPr>
        <p:spPr>
          <a:xfrm>
            <a:off x="2318414" y="204255"/>
            <a:ext cx="6167218" cy="923330"/>
          </a:xfrm>
          <a:prstGeom prst="rect">
            <a:avLst/>
          </a:prstGeom>
          <a:noFill/>
          <a:effectLst>
            <a:outerShdw blurRad="38100" dist="38100" dir="8100000" algn="tr" rotWithShape="0">
              <a:prstClr val="black">
                <a:alpha val="40000"/>
              </a:prstClr>
            </a:outerShdw>
          </a:effectLst>
        </p:spPr>
        <p:txBody>
          <a:bodyPr wrap="square" rtlCol="0">
            <a:spAutoFit/>
          </a:bodyPr>
          <a:lstStyle/>
          <a:p>
            <a:r>
              <a:rPr lang="en-US" altLang="zh-CN" sz="5400" dirty="0">
                <a:solidFill>
                  <a:schemeClr val="bg1"/>
                </a:solidFill>
              </a:rPr>
              <a:t>SSM  vs  SE </a:t>
            </a:r>
            <a:r>
              <a:rPr lang="en-US" altLang="zh-CN" sz="5400">
                <a:solidFill>
                  <a:schemeClr val="bg1"/>
                </a:solidFill>
              </a:rPr>
              <a:t>&amp; others</a:t>
            </a:r>
            <a:endParaRPr lang="zh-CN" altLang="en-US" sz="5400" dirty="0">
              <a:solidFill>
                <a:schemeClr val="bg1"/>
              </a:solidFill>
            </a:endParaRPr>
          </a:p>
        </p:txBody>
      </p:sp>
      <p:sp>
        <p:nvSpPr>
          <p:cNvPr id="2" name="文本框 1"/>
          <p:cNvSpPr txBox="1"/>
          <p:nvPr/>
        </p:nvSpPr>
        <p:spPr>
          <a:xfrm>
            <a:off x="4740109" y="1127585"/>
            <a:ext cx="3745523" cy="5078313"/>
          </a:xfrm>
          <a:prstGeom prst="rect">
            <a:avLst/>
          </a:prstGeom>
          <a:noFill/>
        </p:spPr>
        <p:txBody>
          <a:bodyPr wrap="square" rtlCol="0">
            <a:spAutoFit/>
          </a:bodyPr>
          <a:lstStyle/>
          <a:p>
            <a:r>
              <a:rPr kumimoji="1" lang="en-US" altLang="zh-CN" b="1" dirty="0"/>
              <a:t>SE</a:t>
            </a:r>
            <a:r>
              <a:rPr kumimoji="1" lang="en-US" altLang="zh-CN" dirty="0"/>
              <a:t> is an archetypal example of what is now known as ‘hard’ systems thinking.</a:t>
            </a:r>
          </a:p>
          <a:p>
            <a:endParaRPr kumimoji="1" lang="en-US" altLang="zh-CN" dirty="0"/>
          </a:p>
          <a:p>
            <a:r>
              <a:rPr kumimoji="1" lang="en-US" altLang="zh-CN" b="1" dirty="0"/>
              <a:t>Belief: </a:t>
            </a:r>
            <a:r>
              <a:rPr kumimoji="1" lang="en-US" altLang="zh-CN" dirty="0"/>
              <a:t>the world contains interacting systems. They can be ‘engineered’ to achieve their objectives.</a:t>
            </a:r>
          </a:p>
          <a:p>
            <a:endParaRPr kumimoji="1" lang="en-US" altLang="zh-CN" dirty="0"/>
          </a:p>
          <a:p>
            <a:r>
              <a:rPr kumimoji="1" lang="en-US" altLang="zh-CN" dirty="0"/>
              <a:t>The belief also applies to other approaches. </a:t>
            </a:r>
          </a:p>
          <a:p>
            <a:r>
              <a:rPr kumimoji="1" lang="en-US" altLang="zh-CN" dirty="0"/>
              <a:t>Ex. the Viable System Model, the classic Operational Research…</a:t>
            </a:r>
          </a:p>
          <a:p>
            <a:endParaRPr kumimoji="1" lang="zh-CN" altLang="en-US" dirty="0"/>
          </a:p>
          <a:p>
            <a:r>
              <a:rPr kumimoji="1" lang="en-US" altLang="zh-CN" dirty="0"/>
              <a:t>Related problem could be solved within certain technical area</a:t>
            </a:r>
            <a:endParaRPr kumimoji="1" lang="zh-CN" altLang="en-US" dirty="0"/>
          </a:p>
          <a:p>
            <a:endParaRPr kumimoji="1" lang="en-US" altLang="zh-CN" dirty="0"/>
          </a:p>
          <a:p>
            <a:r>
              <a:rPr kumimoji="1" lang="en-US" altLang="zh-CN" b="1" dirty="0">
                <a:solidFill>
                  <a:srgbClr val="FF0000"/>
                </a:solidFill>
              </a:rPr>
              <a:t>None </a:t>
            </a:r>
            <a:r>
              <a:rPr kumimoji="1" lang="en-US" altLang="zh-CN" dirty="0"/>
              <a:t>of these approaches pay attention to the existence of </a:t>
            </a:r>
            <a:r>
              <a:rPr kumimoji="1" lang="en-US" altLang="zh-CN" b="1" dirty="0">
                <a:solidFill>
                  <a:srgbClr val="FF0000"/>
                </a:solidFill>
              </a:rPr>
              <a:t>conflicting worldviews</a:t>
            </a:r>
            <a:r>
              <a:rPr kumimoji="1" lang="en-US" altLang="zh-CN" dirty="0"/>
              <a:t>.</a:t>
            </a:r>
            <a:endParaRPr kumimoji="1" lang="zh-CN" altLang="en-US" dirty="0"/>
          </a:p>
        </p:txBody>
      </p:sp>
      <p:sp>
        <p:nvSpPr>
          <p:cNvPr id="3" name="文本框 2"/>
          <p:cNvSpPr txBox="1"/>
          <p:nvPr/>
        </p:nvSpPr>
        <p:spPr>
          <a:xfrm>
            <a:off x="169574" y="1127585"/>
            <a:ext cx="4297680" cy="4801314"/>
          </a:xfrm>
          <a:prstGeom prst="rect">
            <a:avLst/>
          </a:prstGeom>
          <a:noFill/>
        </p:spPr>
        <p:txBody>
          <a:bodyPr wrap="square" rtlCol="0">
            <a:spAutoFit/>
          </a:bodyPr>
          <a:lstStyle/>
          <a:p>
            <a:r>
              <a:rPr kumimoji="1" lang="en-US" altLang="zh-CN" b="1" dirty="0"/>
              <a:t>SSM </a:t>
            </a:r>
            <a:r>
              <a:rPr kumimoji="1" lang="en-US" altLang="zh-CN" dirty="0"/>
              <a:t>abandon the idea that the world is a set of systems.</a:t>
            </a:r>
          </a:p>
          <a:p>
            <a:endParaRPr kumimoji="1" lang="en-US" altLang="zh-CN" dirty="0"/>
          </a:p>
          <a:p>
            <a:r>
              <a:rPr kumimoji="1" lang="en-US" altLang="zh-CN" dirty="0"/>
              <a:t>The (social) world is taken to be very complex, problematical, mysterious, </a:t>
            </a:r>
            <a:r>
              <a:rPr kumimoji="1" lang="en-US" altLang="zh-CN" b="1" dirty="0">
                <a:solidFill>
                  <a:srgbClr val="FF0000"/>
                </a:solidFill>
              </a:rPr>
              <a:t>characterized by clashes of worldviews</a:t>
            </a:r>
            <a:r>
              <a:rPr kumimoji="1" lang="en-US" altLang="zh-CN" dirty="0"/>
              <a:t>.</a:t>
            </a:r>
          </a:p>
          <a:p>
            <a:endParaRPr kumimoji="1" lang="en-US" altLang="zh-CN" dirty="0"/>
          </a:p>
          <a:p>
            <a:r>
              <a:rPr kumimoji="1" lang="en-US" altLang="zh-CN" dirty="0"/>
              <a:t>It is a methodology, not a method or way to solve problems.</a:t>
            </a:r>
          </a:p>
          <a:p>
            <a:endParaRPr kumimoji="1" lang="en-US" altLang="zh-CN" dirty="0"/>
          </a:p>
          <a:p>
            <a:r>
              <a:rPr kumimoji="1" lang="en-US" altLang="zh-CN" dirty="0"/>
              <a:t>There is no certain solution to a “problem”, however, there is an improvement on “problematical” situations.</a:t>
            </a:r>
          </a:p>
          <a:p>
            <a:endParaRPr kumimoji="1" lang="en-US" altLang="zh-CN" dirty="0"/>
          </a:p>
          <a:p>
            <a:r>
              <a:rPr kumimoji="1" lang="en-US" altLang="zh-CN" dirty="0"/>
              <a:t>A cycle of learning which goes from finding out about a problematical situation to defining/taking action to improve it</a:t>
            </a:r>
            <a:endParaRPr kumimoji="1" lang="zh-CN" altLang="en-US" dirty="0"/>
          </a:p>
        </p:txBody>
      </p:sp>
    </p:spTree>
    <p:extLst>
      <p:ext uri="{BB962C8B-B14F-4D97-AF65-F5344CB8AC3E}">
        <p14:creationId xmlns:p14="http://schemas.microsoft.com/office/powerpoint/2010/main" val="4025722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How the ‘soft’ systems see the world…</a:t>
            </a:r>
            <a:endParaRPr lang="zh-CN" altLang="en-US" sz="240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901" y="1458095"/>
            <a:ext cx="7231380" cy="5125586"/>
          </a:xfrm>
          <a:prstGeom prst="rect">
            <a:avLst/>
          </a:prstGeom>
        </p:spPr>
      </p:pic>
    </p:spTree>
    <p:extLst>
      <p:ext uri="{BB962C8B-B14F-4D97-AF65-F5344CB8AC3E}">
        <p14:creationId xmlns:p14="http://schemas.microsoft.com/office/powerpoint/2010/main" val="683858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By introducing the term ‘worldviews’…</a:t>
            </a:r>
            <a:endParaRPr lang="zh-CN" altLang="en-US" sz="2400" dirty="0"/>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913" y="1458095"/>
            <a:ext cx="7673939" cy="4778113"/>
          </a:xfrm>
          <a:prstGeom prst="rect">
            <a:avLst/>
          </a:prstGeom>
        </p:spPr>
      </p:pic>
    </p:spTree>
    <p:extLst>
      <p:ext uri="{BB962C8B-B14F-4D97-AF65-F5344CB8AC3E}">
        <p14:creationId xmlns:p14="http://schemas.microsoft.com/office/powerpoint/2010/main" val="2892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4CF50"/>
        </a:solidFill>
        <a:effectLst/>
      </p:bgPr>
    </p:bg>
    <p:spTree>
      <p:nvGrpSpPr>
        <p:cNvPr id="1" name=""/>
        <p:cNvGrpSpPr/>
        <p:nvPr/>
      </p:nvGrpSpPr>
      <p:grpSpPr>
        <a:xfrm>
          <a:off x="0" y="0"/>
          <a:ext cx="0" cy="0"/>
          <a:chOff x="0" y="0"/>
          <a:chExt cx="0" cy="0"/>
        </a:xfrm>
      </p:grpSpPr>
      <p:grpSp>
        <p:nvGrpSpPr>
          <p:cNvPr id="33" name="组合 32"/>
          <p:cNvGrpSpPr/>
          <p:nvPr/>
        </p:nvGrpSpPr>
        <p:grpSpPr>
          <a:xfrm>
            <a:off x="1244430" y="957647"/>
            <a:ext cx="5601213" cy="3334267"/>
            <a:chOff x="1244430" y="957647"/>
            <a:chExt cx="5601213" cy="3334267"/>
          </a:xfrm>
        </p:grpSpPr>
        <p:cxnSp>
          <p:nvCxnSpPr>
            <p:cNvPr id="14" name="直接连接符 13"/>
            <p:cNvCxnSpPr>
              <a:endCxn id="10" idx="6"/>
            </p:cNvCxnSpPr>
            <p:nvPr/>
          </p:nvCxnSpPr>
          <p:spPr>
            <a:xfrm flipH="1">
              <a:off x="2421041" y="3931598"/>
              <a:ext cx="1327176" cy="360316"/>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5412263" y="3509408"/>
              <a:ext cx="1005012" cy="282146"/>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6590269" y="2275793"/>
              <a:ext cx="255374" cy="108739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a:stCxn id="12" idx="5"/>
            </p:cNvCxnSpPr>
            <p:nvPr/>
          </p:nvCxnSpPr>
          <p:spPr>
            <a:xfrm>
              <a:off x="5603607" y="957647"/>
              <a:ext cx="806086" cy="882197"/>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a:stCxn id="11" idx="5"/>
              <a:endCxn id="10" idx="1"/>
            </p:cNvCxnSpPr>
            <p:nvPr/>
          </p:nvCxnSpPr>
          <p:spPr>
            <a:xfrm>
              <a:off x="1244430" y="2853586"/>
              <a:ext cx="410182" cy="112086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sp>
        <p:nvSpPr>
          <p:cNvPr id="36" name="文本框 35"/>
          <p:cNvSpPr txBox="1"/>
          <p:nvPr/>
        </p:nvSpPr>
        <p:spPr>
          <a:xfrm>
            <a:off x="3084629" y="2639911"/>
            <a:ext cx="2866980" cy="1446550"/>
          </a:xfrm>
          <a:prstGeom prst="rect">
            <a:avLst/>
          </a:prstGeom>
          <a:noFill/>
        </p:spPr>
        <p:txBody>
          <a:bodyPr wrap="square" rtlCol="0">
            <a:spAutoFit/>
          </a:bodyPr>
          <a:lstStyle/>
          <a:p>
            <a:pPr algn="ctr"/>
            <a:r>
              <a:rPr lang="en-US" altLang="zh-CN" sz="8800">
                <a:solidFill>
                  <a:srgbClr val="10B349"/>
                </a:solidFill>
              </a:rPr>
              <a:t>SSM</a:t>
            </a:r>
            <a:endParaRPr lang="zh-CN" altLang="en-US" sz="8800" dirty="0">
              <a:solidFill>
                <a:srgbClr val="10B349"/>
              </a:solidFill>
            </a:endParaRPr>
          </a:p>
        </p:txBody>
      </p:sp>
    </p:spTree>
    <p:extLst>
      <p:ext uri="{BB962C8B-B14F-4D97-AF65-F5344CB8AC3E}">
        <p14:creationId xmlns:p14="http://schemas.microsoft.com/office/powerpoint/2010/main" val="1800039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三角形 3"/>
          <p:cNvSpPr/>
          <p:nvPr/>
        </p:nvSpPr>
        <p:spPr>
          <a:xfrm rot="10800000">
            <a:off x="1741377" y="-4772"/>
            <a:ext cx="5545852" cy="114137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nvGrpSpPr>
          <p:cNvPr id="23" name="组合 22"/>
          <p:cNvGrpSpPr/>
          <p:nvPr/>
        </p:nvGrpSpPr>
        <p:grpSpPr>
          <a:xfrm>
            <a:off x="932686" y="1268273"/>
            <a:ext cx="7278623" cy="2706357"/>
            <a:chOff x="2954731" y="1095635"/>
            <a:chExt cx="3619062" cy="3080770"/>
          </a:xfrm>
        </p:grpSpPr>
        <p:grpSp>
          <p:nvGrpSpPr>
            <p:cNvPr id="19" name="组合 18"/>
            <p:cNvGrpSpPr/>
            <p:nvPr/>
          </p:nvGrpSpPr>
          <p:grpSpPr>
            <a:xfrm>
              <a:off x="2954731" y="1095635"/>
              <a:ext cx="3619062" cy="766119"/>
              <a:chOff x="2954731" y="1095635"/>
              <a:chExt cx="3619062" cy="766119"/>
            </a:xfrm>
          </p:grpSpPr>
          <p:sp>
            <p:nvSpPr>
              <p:cNvPr id="11" name="矩形 10"/>
              <p:cNvSpPr/>
              <p:nvPr/>
            </p:nvSpPr>
            <p:spPr>
              <a:xfrm>
                <a:off x="3369274" y="1286004"/>
                <a:ext cx="3204519" cy="425860"/>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2954731" y="1095635"/>
                <a:ext cx="424099" cy="766119"/>
              </a:xfrm>
              <a:prstGeom prst="ellipse">
                <a:avLst/>
              </a:prstGeom>
              <a:solidFill>
                <a:srgbClr val="10B349"/>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1</a:t>
                </a:r>
                <a:endParaRPr lang="zh-CN" altLang="en-US" dirty="0"/>
              </a:p>
            </p:txBody>
          </p:sp>
        </p:grpSp>
        <p:grpSp>
          <p:nvGrpSpPr>
            <p:cNvPr id="20" name="组合 19"/>
            <p:cNvGrpSpPr/>
            <p:nvPr/>
          </p:nvGrpSpPr>
          <p:grpSpPr>
            <a:xfrm>
              <a:off x="2954731" y="1869686"/>
              <a:ext cx="3619062" cy="714573"/>
              <a:chOff x="2954731" y="1869686"/>
              <a:chExt cx="3619062" cy="714573"/>
            </a:xfrm>
          </p:grpSpPr>
          <p:sp>
            <p:nvSpPr>
              <p:cNvPr id="12" name="矩形 11"/>
              <p:cNvSpPr/>
              <p:nvPr/>
            </p:nvSpPr>
            <p:spPr>
              <a:xfrm>
                <a:off x="3369274" y="2029881"/>
                <a:ext cx="3204519" cy="419439"/>
              </a:xfrm>
              <a:prstGeom prst="rect">
                <a:avLst/>
              </a:prstGeom>
              <a:solidFill>
                <a:srgbClr val="94C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2954731" y="1869686"/>
                <a:ext cx="432729" cy="714573"/>
              </a:xfrm>
              <a:prstGeom prst="ellipse">
                <a:avLst/>
              </a:prstGeom>
              <a:solidFill>
                <a:srgbClr val="94CF5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2</a:t>
                </a:r>
                <a:endParaRPr lang="zh-CN" altLang="en-US" dirty="0"/>
              </a:p>
            </p:txBody>
          </p:sp>
        </p:grpSp>
        <p:grpSp>
          <p:nvGrpSpPr>
            <p:cNvPr id="21" name="组合 20"/>
            <p:cNvGrpSpPr/>
            <p:nvPr/>
          </p:nvGrpSpPr>
          <p:grpSpPr>
            <a:xfrm>
              <a:off x="2954731" y="2601591"/>
              <a:ext cx="3619062" cy="749434"/>
              <a:chOff x="2954731" y="2601591"/>
              <a:chExt cx="3619062" cy="749434"/>
            </a:xfrm>
          </p:grpSpPr>
          <p:sp>
            <p:nvSpPr>
              <p:cNvPr id="13" name="矩形 12"/>
              <p:cNvSpPr/>
              <p:nvPr/>
            </p:nvSpPr>
            <p:spPr>
              <a:xfrm>
                <a:off x="3369274" y="2781090"/>
                <a:ext cx="3204519" cy="499172"/>
              </a:xfrm>
              <a:prstGeom prst="rect">
                <a:avLst/>
              </a:prstGeom>
              <a:solidFill>
                <a:srgbClr val="037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2954731" y="2601591"/>
                <a:ext cx="442284" cy="749434"/>
              </a:xfrm>
              <a:prstGeom prst="ellipse">
                <a:avLst/>
              </a:prstGeom>
              <a:solidFill>
                <a:srgbClr val="087BB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3</a:t>
                </a:r>
                <a:endParaRPr lang="zh-CN" altLang="en-US" dirty="0"/>
              </a:p>
            </p:txBody>
          </p:sp>
        </p:grpSp>
        <p:grpSp>
          <p:nvGrpSpPr>
            <p:cNvPr id="22" name="组合 21"/>
            <p:cNvGrpSpPr/>
            <p:nvPr/>
          </p:nvGrpSpPr>
          <p:grpSpPr>
            <a:xfrm>
              <a:off x="2954731" y="3404043"/>
              <a:ext cx="3619062" cy="772362"/>
              <a:chOff x="2954731" y="3404043"/>
              <a:chExt cx="3619062" cy="772362"/>
            </a:xfrm>
          </p:grpSpPr>
          <p:sp>
            <p:nvSpPr>
              <p:cNvPr id="14" name="矩形 13"/>
              <p:cNvSpPr/>
              <p:nvPr/>
            </p:nvSpPr>
            <p:spPr>
              <a:xfrm>
                <a:off x="3369274" y="3555566"/>
                <a:ext cx="3204519" cy="456089"/>
              </a:xfrm>
              <a:prstGeom prst="rect">
                <a:avLst/>
              </a:prstGeom>
              <a:solidFill>
                <a:srgbClr val="6E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2954731" y="3404043"/>
                <a:ext cx="442285" cy="772362"/>
              </a:xfrm>
              <a:prstGeom prst="ellipse">
                <a:avLst/>
              </a:prstGeom>
              <a:solidFill>
                <a:srgbClr val="6ECDE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4</a:t>
                </a:r>
                <a:endParaRPr lang="zh-CN" altLang="en-US" dirty="0"/>
              </a:p>
            </p:txBody>
          </p:sp>
        </p:grpSp>
      </p:grpSp>
      <p:sp>
        <p:nvSpPr>
          <p:cNvPr id="29" name="文本框 28"/>
          <p:cNvSpPr txBox="1"/>
          <p:nvPr/>
        </p:nvSpPr>
        <p:spPr>
          <a:xfrm>
            <a:off x="2484829" y="14374"/>
            <a:ext cx="4058948" cy="523220"/>
          </a:xfrm>
          <a:prstGeom prst="rect">
            <a:avLst/>
          </a:prstGeom>
          <a:noFill/>
        </p:spPr>
        <p:txBody>
          <a:bodyPr wrap="square" rtlCol="0">
            <a:spAutoFit/>
          </a:bodyPr>
          <a:lstStyle/>
          <a:p>
            <a:pPr algn="ctr"/>
            <a:r>
              <a:rPr lang="en-US" altLang="zh-CN" sz="2800" dirty="0">
                <a:solidFill>
                  <a:schemeClr val="bg1"/>
                </a:solidFill>
              </a:rPr>
              <a:t>Soft System Methodology</a:t>
            </a:r>
            <a:endParaRPr lang="zh-CN" altLang="en-US" sz="2800" dirty="0">
              <a:solidFill>
                <a:schemeClr val="bg1"/>
              </a:solidFill>
            </a:endParaRPr>
          </a:p>
        </p:txBody>
      </p:sp>
      <p:sp>
        <p:nvSpPr>
          <p:cNvPr id="24" name="矩形 23"/>
          <p:cNvSpPr/>
          <p:nvPr/>
        </p:nvSpPr>
        <p:spPr>
          <a:xfrm>
            <a:off x="1785630" y="4072593"/>
            <a:ext cx="6444898" cy="456088"/>
          </a:xfrm>
          <a:prstGeom prst="rect">
            <a:avLst/>
          </a:prstGeom>
          <a:solidFill>
            <a:srgbClr val="6E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766411" y="5643597"/>
            <a:ext cx="6444898" cy="456088"/>
          </a:xfrm>
          <a:prstGeom prst="rect">
            <a:avLst/>
          </a:prstGeom>
          <a:solidFill>
            <a:srgbClr val="6E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766411" y="4890144"/>
            <a:ext cx="6444898" cy="456088"/>
          </a:xfrm>
          <a:prstGeom prst="rect">
            <a:avLst/>
          </a:prstGeom>
          <a:solidFill>
            <a:srgbClr val="6ECD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932686" y="3988260"/>
            <a:ext cx="889519" cy="678495"/>
          </a:xfrm>
          <a:prstGeom prst="ellipse">
            <a:avLst/>
          </a:prstGeom>
          <a:solidFill>
            <a:srgbClr val="6ECDE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5</a:t>
            </a:r>
            <a:endParaRPr lang="zh-CN" altLang="en-US" dirty="0"/>
          </a:p>
        </p:txBody>
      </p:sp>
      <p:sp>
        <p:nvSpPr>
          <p:cNvPr id="28" name="椭圆 27"/>
          <p:cNvSpPr/>
          <p:nvPr/>
        </p:nvSpPr>
        <p:spPr>
          <a:xfrm>
            <a:off x="932686" y="4778940"/>
            <a:ext cx="889519" cy="678495"/>
          </a:xfrm>
          <a:prstGeom prst="ellipse">
            <a:avLst/>
          </a:prstGeom>
          <a:solidFill>
            <a:srgbClr val="6ECDE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6</a:t>
            </a:r>
            <a:endParaRPr lang="zh-CN" altLang="en-US" dirty="0"/>
          </a:p>
        </p:txBody>
      </p:sp>
      <p:sp>
        <p:nvSpPr>
          <p:cNvPr id="30" name="椭圆 29"/>
          <p:cNvSpPr/>
          <p:nvPr/>
        </p:nvSpPr>
        <p:spPr>
          <a:xfrm>
            <a:off x="932686" y="5504955"/>
            <a:ext cx="889519" cy="678495"/>
          </a:xfrm>
          <a:prstGeom prst="ellipse">
            <a:avLst/>
          </a:prstGeom>
          <a:solidFill>
            <a:srgbClr val="6ECDE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7</a:t>
            </a:r>
            <a:endParaRPr lang="zh-CN" altLang="en-US" dirty="0"/>
          </a:p>
        </p:txBody>
      </p:sp>
      <p:sp>
        <p:nvSpPr>
          <p:cNvPr id="5" name="文本框 4"/>
          <p:cNvSpPr txBox="1"/>
          <p:nvPr/>
        </p:nvSpPr>
        <p:spPr>
          <a:xfrm>
            <a:off x="2280331" y="1433083"/>
            <a:ext cx="4263443" cy="369332"/>
          </a:xfrm>
          <a:prstGeom prst="rect">
            <a:avLst/>
          </a:prstGeom>
          <a:noFill/>
        </p:spPr>
        <p:txBody>
          <a:bodyPr wrap="square" rtlCol="0">
            <a:spAutoFit/>
          </a:bodyPr>
          <a:lstStyle/>
          <a:p>
            <a:r>
              <a:rPr kumimoji="1" lang="en-US" altLang="zh-CN" dirty="0"/>
              <a:t>The problem situation unstructured</a:t>
            </a:r>
            <a:endParaRPr kumimoji="1" lang="zh-CN" altLang="en-US" dirty="0"/>
          </a:p>
        </p:txBody>
      </p:sp>
      <p:sp>
        <p:nvSpPr>
          <p:cNvPr id="31" name="文本框 30"/>
          <p:cNvSpPr txBox="1"/>
          <p:nvPr/>
        </p:nvSpPr>
        <p:spPr>
          <a:xfrm>
            <a:off x="2280331" y="2096972"/>
            <a:ext cx="4263443" cy="369332"/>
          </a:xfrm>
          <a:prstGeom prst="rect">
            <a:avLst/>
          </a:prstGeom>
          <a:noFill/>
        </p:spPr>
        <p:txBody>
          <a:bodyPr wrap="square" rtlCol="0">
            <a:spAutoFit/>
          </a:bodyPr>
          <a:lstStyle/>
          <a:p>
            <a:r>
              <a:rPr kumimoji="1" lang="en-US" altLang="zh-CN" dirty="0"/>
              <a:t>The problem situation expressed</a:t>
            </a:r>
            <a:endParaRPr kumimoji="1" lang="zh-CN" altLang="en-US" dirty="0"/>
          </a:p>
        </p:txBody>
      </p:sp>
      <p:sp>
        <p:nvSpPr>
          <p:cNvPr id="32" name="文本框 31"/>
          <p:cNvSpPr txBox="1"/>
          <p:nvPr/>
        </p:nvSpPr>
        <p:spPr>
          <a:xfrm>
            <a:off x="2280331" y="2797416"/>
            <a:ext cx="4263443" cy="369332"/>
          </a:xfrm>
          <a:prstGeom prst="rect">
            <a:avLst/>
          </a:prstGeom>
          <a:noFill/>
        </p:spPr>
        <p:txBody>
          <a:bodyPr wrap="square" rtlCol="0">
            <a:spAutoFit/>
          </a:bodyPr>
          <a:lstStyle/>
          <a:p>
            <a:r>
              <a:rPr kumimoji="1" lang="en-US" altLang="zh-CN" dirty="0"/>
              <a:t>Root definitions of relevant systems</a:t>
            </a:r>
            <a:endParaRPr kumimoji="1" lang="zh-CN" altLang="en-US" dirty="0"/>
          </a:p>
        </p:txBody>
      </p:sp>
      <p:sp>
        <p:nvSpPr>
          <p:cNvPr id="33" name="文本框 32"/>
          <p:cNvSpPr txBox="1"/>
          <p:nvPr/>
        </p:nvSpPr>
        <p:spPr>
          <a:xfrm>
            <a:off x="2280332" y="3462993"/>
            <a:ext cx="4263443" cy="369332"/>
          </a:xfrm>
          <a:prstGeom prst="rect">
            <a:avLst/>
          </a:prstGeom>
          <a:noFill/>
        </p:spPr>
        <p:txBody>
          <a:bodyPr wrap="square" rtlCol="0">
            <a:spAutoFit/>
          </a:bodyPr>
          <a:lstStyle/>
          <a:p>
            <a:r>
              <a:rPr kumimoji="1" lang="en-US" altLang="zh-CN" dirty="0"/>
              <a:t>Develop conceptual models</a:t>
            </a:r>
            <a:endParaRPr kumimoji="1" lang="zh-CN" altLang="en-US" dirty="0"/>
          </a:p>
        </p:txBody>
      </p:sp>
      <p:sp>
        <p:nvSpPr>
          <p:cNvPr id="34" name="文本框 33"/>
          <p:cNvSpPr txBox="1"/>
          <p:nvPr/>
        </p:nvSpPr>
        <p:spPr>
          <a:xfrm>
            <a:off x="2280332" y="4142841"/>
            <a:ext cx="5181172" cy="369332"/>
          </a:xfrm>
          <a:prstGeom prst="rect">
            <a:avLst/>
          </a:prstGeom>
          <a:noFill/>
        </p:spPr>
        <p:txBody>
          <a:bodyPr wrap="square" rtlCol="0">
            <a:spAutoFit/>
          </a:bodyPr>
          <a:lstStyle/>
          <a:p>
            <a:r>
              <a:rPr kumimoji="1" lang="en-US" altLang="zh-CN"/>
              <a:t>Compare the conceptual model with the real world</a:t>
            </a:r>
            <a:endParaRPr kumimoji="1" lang="zh-CN" altLang="en-US" dirty="0"/>
          </a:p>
        </p:txBody>
      </p:sp>
      <p:sp>
        <p:nvSpPr>
          <p:cNvPr id="35" name="文本框 34"/>
          <p:cNvSpPr txBox="1"/>
          <p:nvPr/>
        </p:nvSpPr>
        <p:spPr>
          <a:xfrm>
            <a:off x="2280333" y="4933521"/>
            <a:ext cx="5766387" cy="369332"/>
          </a:xfrm>
          <a:prstGeom prst="rect">
            <a:avLst/>
          </a:prstGeom>
          <a:noFill/>
        </p:spPr>
        <p:txBody>
          <a:bodyPr wrap="square" rtlCol="0">
            <a:spAutoFit/>
          </a:bodyPr>
          <a:lstStyle/>
          <a:p>
            <a:r>
              <a:rPr kumimoji="1" lang="en-US" altLang="zh-CN" dirty="0"/>
              <a:t>If changes are arguably desirable and </a:t>
            </a:r>
            <a:r>
              <a:rPr kumimoji="1" lang="en-US" altLang="zh-CN"/>
              <a:t>culturally feasible</a:t>
            </a:r>
            <a:endParaRPr kumimoji="1" lang="zh-CN" altLang="en-US" dirty="0"/>
          </a:p>
        </p:txBody>
      </p:sp>
      <p:sp>
        <p:nvSpPr>
          <p:cNvPr id="36" name="文本框 35"/>
          <p:cNvSpPr txBox="1"/>
          <p:nvPr/>
        </p:nvSpPr>
        <p:spPr>
          <a:xfrm>
            <a:off x="2280334" y="5686975"/>
            <a:ext cx="4263443" cy="369332"/>
          </a:xfrm>
          <a:prstGeom prst="rect">
            <a:avLst/>
          </a:prstGeom>
          <a:noFill/>
        </p:spPr>
        <p:txBody>
          <a:bodyPr wrap="square" rtlCol="0">
            <a:spAutoFit/>
          </a:bodyPr>
          <a:lstStyle/>
          <a:p>
            <a:r>
              <a:rPr kumimoji="1" lang="en-US" altLang="zh-CN" dirty="0"/>
              <a:t>Action to improve the problem situation</a:t>
            </a:r>
            <a:endParaRPr kumimoji="1" lang="zh-CN" altLang="en-US" dirty="0"/>
          </a:p>
        </p:txBody>
      </p:sp>
    </p:spTree>
    <p:extLst>
      <p:ext uri="{BB962C8B-B14F-4D97-AF65-F5344CB8AC3E}">
        <p14:creationId xmlns:p14="http://schemas.microsoft.com/office/powerpoint/2010/main" val="3234611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7 Stages of SSM</a:t>
            </a:r>
            <a:endParaRPr lang="zh-CN" altLang="en-US" sz="2400"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6376" y="1458095"/>
            <a:ext cx="6668008" cy="5399905"/>
          </a:xfrm>
          <a:prstGeom prst="rect">
            <a:avLst/>
          </a:prstGeom>
        </p:spPr>
      </p:pic>
    </p:spTree>
    <p:extLst>
      <p:ext uri="{BB962C8B-B14F-4D97-AF65-F5344CB8AC3E}">
        <p14:creationId xmlns:p14="http://schemas.microsoft.com/office/powerpoint/2010/main" val="21087903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SSM learning cycle</a:t>
            </a:r>
            <a:endParaRPr lang="zh-CN" altLang="en-US" sz="240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33" y="1314107"/>
            <a:ext cx="7835900" cy="5334000"/>
          </a:xfrm>
          <a:prstGeom prst="rect">
            <a:avLst/>
          </a:prstGeom>
        </p:spPr>
      </p:pic>
    </p:spTree>
    <p:extLst>
      <p:ext uri="{BB962C8B-B14F-4D97-AF65-F5344CB8AC3E}">
        <p14:creationId xmlns:p14="http://schemas.microsoft.com/office/powerpoint/2010/main" val="651674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5452220" cy="830997"/>
          </a:xfrm>
          <a:prstGeom prst="rect">
            <a:avLst/>
          </a:prstGeom>
          <a:noFill/>
        </p:spPr>
        <p:txBody>
          <a:bodyPr wrap="square" rtlCol="0">
            <a:spAutoFit/>
          </a:bodyPr>
          <a:lstStyle/>
          <a:p>
            <a:pPr marL="457200" indent="-457200">
              <a:buAutoNum type="arabicPeriod"/>
            </a:pPr>
            <a:r>
              <a:rPr lang="en-US" altLang="zh-CN" sz="2400" dirty="0"/>
              <a:t>The problem situation unstructured</a:t>
            </a:r>
          </a:p>
          <a:p>
            <a:pPr marL="457200" indent="-457200">
              <a:buFontTx/>
              <a:buAutoNum type="arabicPeriod"/>
            </a:pPr>
            <a:r>
              <a:rPr kumimoji="1" lang="en-US" altLang="zh-CN" sz="2400" dirty="0"/>
              <a:t>The problem situation expressed</a:t>
            </a:r>
            <a:endParaRPr kumimoji="1" lang="zh-CN" altLang="en-US" sz="2400" dirty="0"/>
          </a:p>
        </p:txBody>
      </p:sp>
      <p:sp>
        <p:nvSpPr>
          <p:cNvPr id="8" name="文本框 2">
            <a:extLst>
              <a:ext uri="{FF2B5EF4-FFF2-40B4-BE49-F238E27FC236}">
                <a16:creationId xmlns:a16="http://schemas.microsoft.com/office/drawing/2014/main" id="{6440B7A1-D98C-4420-A02D-09B5FA982FB2}"/>
              </a:ext>
            </a:extLst>
          </p:cNvPr>
          <p:cNvSpPr txBox="1"/>
          <p:nvPr/>
        </p:nvSpPr>
        <p:spPr>
          <a:xfrm>
            <a:off x="585417" y="1854443"/>
            <a:ext cx="7724633" cy="1754326"/>
          </a:xfrm>
          <a:prstGeom prst="rect">
            <a:avLst/>
          </a:prstGeom>
          <a:noFill/>
        </p:spPr>
        <p:txBody>
          <a:bodyPr wrap="square" rtlCol="0">
            <a:spAutoFit/>
          </a:bodyPr>
          <a:lstStyle/>
          <a:p>
            <a:pPr marL="285750" indent="-285750">
              <a:buFont typeface="Wingdings" charset="2"/>
              <a:buChar char="Ø"/>
            </a:pPr>
            <a:r>
              <a:rPr lang="en-US" altLang="zh-CN" dirty="0"/>
              <a:t>The first thing to express:</a:t>
            </a:r>
          </a:p>
          <a:p>
            <a:r>
              <a:rPr lang="en-US" altLang="zh-CN" dirty="0"/>
              <a:t>         Why is a problem</a:t>
            </a:r>
          </a:p>
          <a:p>
            <a:endParaRPr kumimoji="1" lang="en-US" altLang="zh-CN" dirty="0"/>
          </a:p>
          <a:p>
            <a:pPr marL="285750" indent="-285750">
              <a:buFont typeface="Wingdings" charset="2"/>
              <a:buChar char="Ø"/>
            </a:pPr>
            <a:r>
              <a:rPr lang="en-CA" altLang="zh-CN" dirty="0"/>
              <a:t>It is recommend to use affinity diagrams</a:t>
            </a:r>
            <a:endParaRPr lang="zh-CN" altLang="zh-CN" dirty="0"/>
          </a:p>
          <a:p>
            <a:endParaRPr kumimoji="1" lang="en-US" altLang="zh-CN" dirty="0"/>
          </a:p>
          <a:p>
            <a:endParaRPr kumimoji="1" lang="zh-CN" altLang="en-US" dirty="0"/>
          </a:p>
        </p:txBody>
      </p:sp>
    </p:spTree>
    <p:extLst>
      <p:ext uri="{BB962C8B-B14F-4D97-AF65-F5344CB8AC3E}">
        <p14:creationId xmlns:p14="http://schemas.microsoft.com/office/powerpoint/2010/main" val="1493169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7533503" cy="461665"/>
          </a:xfrm>
          <a:prstGeom prst="rect">
            <a:avLst/>
          </a:prstGeom>
          <a:noFill/>
        </p:spPr>
        <p:txBody>
          <a:bodyPr wrap="square" rtlCol="0">
            <a:spAutoFit/>
          </a:bodyPr>
          <a:lstStyle/>
          <a:p>
            <a:r>
              <a:rPr lang="en-US" altLang="zh-CN" sz="2400" dirty="0"/>
              <a:t>Rich picture vs. real-world problematical situation</a:t>
            </a:r>
            <a:endParaRPr lang="zh-CN" altLang="en-US" sz="2400" dirty="0"/>
          </a:p>
        </p:txBody>
      </p:sp>
      <p:sp>
        <p:nvSpPr>
          <p:cNvPr id="2" name="文本框 1"/>
          <p:cNvSpPr txBox="1"/>
          <p:nvPr/>
        </p:nvSpPr>
        <p:spPr>
          <a:xfrm>
            <a:off x="457200" y="1700784"/>
            <a:ext cx="8503920" cy="4401205"/>
          </a:xfrm>
          <a:prstGeom prst="rect">
            <a:avLst/>
          </a:prstGeom>
          <a:noFill/>
        </p:spPr>
        <p:txBody>
          <a:bodyPr wrap="square" rtlCol="0">
            <a:spAutoFit/>
          </a:bodyPr>
          <a:lstStyle/>
          <a:p>
            <a:r>
              <a:rPr lang="en-US" altLang="zh-CN" sz="2000" dirty="0"/>
              <a:t>The newly appointed head teacher of an 11s-to-18s school, which has overspent its budget in the last year or two, finds herself, in her first term, facing an issue concerning the provision of school meals. Currently these are provided by the county education authority through their catering services company, the contract being renewed annually. A member of that company who is leaving to set up her own catering company urges the head teacher to make a contract with her instead of the county, suggesting the school could save money on this. Some staff members agree with this, others want to stick with the status quo. Some parents, alerted by a national debate about school meals, want more nutritious meals as long as they don’t cost more. Pupils say: ‘We like burgers and chips.’ The school governors are discussing this issue; the Chairman, himself MD of a catering company, is urging the head teacher to be entrepreneurial and to take on responsibility for the provision of school meals, believing this could be profitable for the school.</a:t>
            </a:r>
            <a:endParaRPr kumimoji="1" lang="zh-CN" altLang="en-US" sz="2000" dirty="0"/>
          </a:p>
        </p:txBody>
      </p:sp>
    </p:spTree>
    <p:extLst>
      <p:ext uri="{BB962C8B-B14F-4D97-AF65-F5344CB8AC3E}">
        <p14:creationId xmlns:p14="http://schemas.microsoft.com/office/powerpoint/2010/main" val="1927217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In everyday life, we may face some problematical situations….</a:t>
            </a:r>
            <a:endParaRPr lang="zh-CN" altLang="en-US" sz="2400" dirty="0"/>
          </a:p>
        </p:txBody>
      </p:sp>
      <p:sp>
        <p:nvSpPr>
          <p:cNvPr id="2" name="文本框 1"/>
          <p:cNvSpPr txBox="1"/>
          <p:nvPr/>
        </p:nvSpPr>
        <p:spPr>
          <a:xfrm>
            <a:off x="407405" y="2441152"/>
            <a:ext cx="7541232" cy="3139321"/>
          </a:xfrm>
          <a:prstGeom prst="rect">
            <a:avLst/>
          </a:prstGeom>
          <a:noFill/>
        </p:spPr>
        <p:txBody>
          <a:bodyPr wrap="square" rtlCol="0">
            <a:spAutoFit/>
          </a:bodyPr>
          <a:lstStyle/>
          <a:p>
            <a:pPr marL="285750" indent="-285750">
              <a:buFont typeface="Wingdings" charset="2"/>
              <a:buChar char="Ø"/>
            </a:pPr>
            <a:r>
              <a:rPr kumimoji="1" lang="en-US" altLang="zh-CN" dirty="0"/>
              <a:t>A university may fell that its student intake is too biased towards students from middle-class homes. What are the implications of changing that?</a:t>
            </a:r>
          </a:p>
          <a:p>
            <a:pPr marL="285750" indent="-285750">
              <a:buFont typeface="Wingdings" charset="2"/>
              <a:buChar char="Ø"/>
            </a:pPr>
            <a:endParaRPr kumimoji="1" lang="en-US" altLang="zh-CN" dirty="0"/>
          </a:p>
          <a:p>
            <a:pPr marL="285750" indent="-285750">
              <a:buFont typeface="Wingdings" charset="2"/>
              <a:buChar char="Ø"/>
            </a:pPr>
            <a:r>
              <a:rPr kumimoji="1" lang="en-US" altLang="zh-CN" dirty="0"/>
              <a:t>A local council may be receiving complaints that the delivery of its services is not sufficiently ‘citizen-friendly’. What should it do?</a:t>
            </a:r>
          </a:p>
          <a:p>
            <a:pPr marL="285750" indent="-285750">
              <a:buFont typeface="Wingdings" charset="2"/>
              <a:buChar char="Ø"/>
            </a:pPr>
            <a:endParaRPr kumimoji="1" lang="en-US" altLang="zh-CN" dirty="0"/>
          </a:p>
          <a:p>
            <a:pPr marL="285750" indent="-285750">
              <a:buFont typeface="Wingdings" charset="2"/>
              <a:buChar char="Ø"/>
            </a:pPr>
            <a:r>
              <a:rPr kumimoji="1" lang="en-US" altLang="zh-CN" dirty="0"/>
              <a:t>A head teacher may wonder how to decide whether to take on the responsibility for providing school meals or to leave that function to the local education authority.</a:t>
            </a:r>
          </a:p>
          <a:p>
            <a:endParaRPr kumimoji="1" lang="en-US" altLang="zh-CN" dirty="0"/>
          </a:p>
          <a:p>
            <a:endParaRPr kumimoji="1" lang="en-US" altLang="zh-CN" dirty="0"/>
          </a:p>
        </p:txBody>
      </p:sp>
    </p:spTree>
    <p:extLst>
      <p:ext uri="{BB962C8B-B14F-4D97-AF65-F5344CB8AC3E}">
        <p14:creationId xmlns:p14="http://schemas.microsoft.com/office/powerpoint/2010/main" val="420849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3418703" cy="461665"/>
          </a:xfrm>
          <a:prstGeom prst="rect">
            <a:avLst/>
          </a:prstGeom>
          <a:noFill/>
        </p:spPr>
        <p:txBody>
          <a:bodyPr wrap="square" rtlCol="0">
            <a:spAutoFit/>
          </a:bodyPr>
          <a:lstStyle/>
          <a:p>
            <a:r>
              <a:rPr lang="en-US" altLang="zh-CN" sz="2400"/>
              <a:t>Rich picture Example</a:t>
            </a:r>
            <a:endParaRPr lang="zh-CN" altLang="en-US" sz="240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320" y="1314107"/>
            <a:ext cx="7444842" cy="5399905"/>
          </a:xfrm>
          <a:prstGeom prst="rect">
            <a:avLst/>
          </a:prstGeom>
        </p:spPr>
      </p:pic>
    </p:spTree>
    <p:extLst>
      <p:ext uri="{BB962C8B-B14F-4D97-AF65-F5344CB8AC3E}">
        <p14:creationId xmlns:p14="http://schemas.microsoft.com/office/powerpoint/2010/main" val="3352044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3418703" cy="461665"/>
          </a:xfrm>
          <a:prstGeom prst="rect">
            <a:avLst/>
          </a:prstGeom>
          <a:noFill/>
        </p:spPr>
        <p:txBody>
          <a:bodyPr wrap="square" rtlCol="0">
            <a:spAutoFit/>
          </a:bodyPr>
          <a:lstStyle/>
          <a:p>
            <a:r>
              <a:rPr lang="en-US" altLang="zh-CN" sz="2400" dirty="0"/>
              <a:t>Rich picture</a:t>
            </a:r>
            <a:endParaRPr lang="zh-CN" altLang="en-US" sz="2400" dirty="0"/>
          </a:p>
        </p:txBody>
      </p:sp>
      <p:sp>
        <p:nvSpPr>
          <p:cNvPr id="3" name="文本框 2"/>
          <p:cNvSpPr txBox="1"/>
          <p:nvPr/>
        </p:nvSpPr>
        <p:spPr>
          <a:xfrm>
            <a:off x="777922" y="1801504"/>
            <a:ext cx="7724633" cy="2585323"/>
          </a:xfrm>
          <a:prstGeom prst="rect">
            <a:avLst/>
          </a:prstGeom>
          <a:noFill/>
        </p:spPr>
        <p:txBody>
          <a:bodyPr wrap="square" rtlCol="0">
            <a:spAutoFit/>
          </a:bodyPr>
          <a:lstStyle/>
          <a:p>
            <a:pPr marL="285750" indent="-285750">
              <a:buFont typeface="Wingdings" charset="2"/>
              <a:buChar char="Ø"/>
            </a:pPr>
            <a:r>
              <a:rPr lang="en-US" altLang="zh-CN" dirty="0"/>
              <a:t>The complexity of human situations is always one of multiple interacting relationships. A picture is a good way to show relationships.</a:t>
            </a:r>
          </a:p>
          <a:p>
            <a:pPr marL="285750" indent="-285750">
              <a:buFont typeface="Wingdings" charset="2"/>
              <a:buChar char="Ø"/>
            </a:pPr>
            <a:endParaRPr kumimoji="1" lang="en-US" altLang="zh-CN" dirty="0"/>
          </a:p>
          <a:p>
            <a:endParaRPr kumimoji="1" lang="en-US" altLang="zh-CN" dirty="0"/>
          </a:p>
          <a:p>
            <a:pPr marL="285750" indent="-285750">
              <a:buFont typeface="Wingdings" charset="2"/>
              <a:buChar char="Ø"/>
            </a:pPr>
            <a:r>
              <a:rPr lang="en-US" altLang="zh-CN" dirty="0"/>
              <a:t>In making a Rich Picture the aim is to capture, informally, the main entities, structures and viewpoints in the situation, as well as the processes going on, the current and any potential issues</a:t>
            </a:r>
            <a:endParaRPr lang="zh-CN" altLang="zh-CN" dirty="0"/>
          </a:p>
          <a:p>
            <a:endParaRPr kumimoji="1" lang="en-US" altLang="zh-CN" dirty="0"/>
          </a:p>
          <a:p>
            <a:endParaRPr kumimoji="1" lang="zh-CN" altLang="en-US" dirty="0"/>
          </a:p>
        </p:txBody>
      </p:sp>
    </p:spTree>
    <p:extLst>
      <p:ext uri="{BB962C8B-B14F-4D97-AF65-F5344CB8AC3E}">
        <p14:creationId xmlns:p14="http://schemas.microsoft.com/office/powerpoint/2010/main" val="1915431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3418703" cy="461665"/>
          </a:xfrm>
          <a:prstGeom prst="rect">
            <a:avLst/>
          </a:prstGeom>
          <a:noFill/>
        </p:spPr>
        <p:txBody>
          <a:bodyPr wrap="square" rtlCol="0">
            <a:spAutoFit/>
          </a:bodyPr>
          <a:lstStyle/>
          <a:p>
            <a:r>
              <a:rPr lang="en-US" altLang="zh-CN" sz="2400" dirty="0"/>
              <a:t>Rich picture</a:t>
            </a:r>
            <a:endParaRPr lang="zh-CN" altLang="en-US" sz="2400" dirty="0"/>
          </a:p>
        </p:txBody>
      </p:sp>
      <p:sp>
        <p:nvSpPr>
          <p:cNvPr id="3" name="文本框 2"/>
          <p:cNvSpPr txBox="1"/>
          <p:nvPr/>
        </p:nvSpPr>
        <p:spPr>
          <a:xfrm>
            <a:off x="777922" y="1801504"/>
            <a:ext cx="7724633" cy="2139047"/>
          </a:xfrm>
          <a:prstGeom prst="rect">
            <a:avLst/>
          </a:prstGeom>
          <a:noFill/>
        </p:spPr>
        <p:txBody>
          <a:bodyPr wrap="square" rtlCol="0">
            <a:spAutoFit/>
          </a:bodyPr>
          <a:lstStyle/>
          <a:p>
            <a:pPr marL="285750" indent="-285750">
              <a:spcAft>
                <a:spcPts val="600"/>
              </a:spcAft>
              <a:buFont typeface="Wingdings" charset="2"/>
              <a:buChar char="Ø"/>
            </a:pPr>
            <a:r>
              <a:rPr lang="en-US" altLang="zh-CN" dirty="0"/>
              <a:t>Structure</a:t>
            </a:r>
          </a:p>
          <a:p>
            <a:pPr marL="285750" indent="-285750">
              <a:spcAft>
                <a:spcPts val="600"/>
              </a:spcAft>
              <a:buFont typeface="Wingdings" charset="2"/>
              <a:buChar char="Ø"/>
            </a:pPr>
            <a:r>
              <a:rPr lang="en-US" altLang="zh-CN" dirty="0"/>
              <a:t>Process</a:t>
            </a:r>
          </a:p>
          <a:p>
            <a:pPr marL="285750" indent="-285750">
              <a:spcAft>
                <a:spcPts val="600"/>
              </a:spcAft>
              <a:buFont typeface="Wingdings" charset="2"/>
              <a:buChar char="Ø"/>
            </a:pPr>
            <a:r>
              <a:rPr lang="en-US" altLang="zh-CN" dirty="0"/>
              <a:t>Worries</a:t>
            </a:r>
          </a:p>
          <a:p>
            <a:pPr marL="285750" indent="-285750">
              <a:spcAft>
                <a:spcPts val="600"/>
              </a:spcAft>
              <a:buFont typeface="Wingdings" charset="2"/>
              <a:buChar char="Ø"/>
            </a:pPr>
            <a:r>
              <a:rPr lang="en-US" altLang="zh-CN" dirty="0"/>
              <a:t>Use the language of those in the problem</a:t>
            </a:r>
          </a:p>
          <a:p>
            <a:pPr marL="285750" indent="-285750">
              <a:spcAft>
                <a:spcPts val="600"/>
              </a:spcAft>
              <a:buFont typeface="Wingdings" charset="2"/>
              <a:buChar char="Ø"/>
            </a:pPr>
            <a:r>
              <a:rPr kumimoji="1" lang="en-US" altLang="zh-CN" dirty="0"/>
              <a:t>Use mostly figures, and little text</a:t>
            </a:r>
          </a:p>
          <a:p>
            <a:endParaRPr kumimoji="1" lang="zh-CN" altLang="en-US" dirty="0"/>
          </a:p>
        </p:txBody>
      </p:sp>
      <p:sp>
        <p:nvSpPr>
          <p:cNvPr id="6" name="Rectangle 5">
            <a:extLst>
              <a:ext uri="{FF2B5EF4-FFF2-40B4-BE49-F238E27FC236}">
                <a16:creationId xmlns:a16="http://schemas.microsoft.com/office/drawing/2014/main" id="{A7443045-E401-43F0-A944-C346AB8CB18B}"/>
              </a:ext>
            </a:extLst>
          </p:cNvPr>
          <p:cNvSpPr/>
          <p:nvPr/>
        </p:nvSpPr>
        <p:spPr>
          <a:xfrm>
            <a:off x="777921" y="5139352"/>
            <a:ext cx="6114197" cy="369332"/>
          </a:xfrm>
          <a:prstGeom prst="rect">
            <a:avLst/>
          </a:prstGeom>
        </p:spPr>
        <p:txBody>
          <a:bodyPr wrap="square">
            <a:spAutoFit/>
          </a:bodyPr>
          <a:lstStyle/>
          <a:p>
            <a:r>
              <a:rPr lang="en-CA" dirty="0"/>
              <a:t>https://www.youtube.com/watch?v=39XSIzLuzKg</a:t>
            </a:r>
          </a:p>
        </p:txBody>
      </p:sp>
    </p:spTree>
    <p:extLst>
      <p:ext uri="{BB962C8B-B14F-4D97-AF65-F5344CB8AC3E}">
        <p14:creationId xmlns:p14="http://schemas.microsoft.com/office/powerpoint/2010/main" val="1985020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4783479" cy="461665"/>
          </a:xfrm>
          <a:prstGeom prst="rect">
            <a:avLst/>
          </a:prstGeom>
          <a:noFill/>
        </p:spPr>
        <p:txBody>
          <a:bodyPr wrap="square" rtlCol="0">
            <a:spAutoFit/>
          </a:bodyPr>
          <a:lstStyle/>
          <a:p>
            <a:r>
              <a:rPr lang="en-US" altLang="zh-CN" sz="2400" dirty="0"/>
              <a:t>3. Root definition of relevant systems</a:t>
            </a:r>
            <a:endParaRPr lang="zh-CN" altLang="en-US" sz="2400" dirty="0"/>
          </a:p>
        </p:txBody>
      </p:sp>
      <p:pic>
        <p:nvPicPr>
          <p:cNvPr id="6" name="Picture 7">
            <a:extLst>
              <a:ext uri="{FF2B5EF4-FFF2-40B4-BE49-F238E27FC236}">
                <a16:creationId xmlns:a16="http://schemas.microsoft.com/office/drawing/2014/main" id="{C089D910-43DE-4717-BD30-21BF62B8CB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9900" y="1314107"/>
            <a:ext cx="6600053" cy="5201745"/>
          </a:xfrm>
          <a:prstGeom prst="rect">
            <a:avLst/>
          </a:prstGeom>
        </p:spPr>
      </p:pic>
    </p:spTree>
    <p:extLst>
      <p:ext uri="{BB962C8B-B14F-4D97-AF65-F5344CB8AC3E}">
        <p14:creationId xmlns:p14="http://schemas.microsoft.com/office/powerpoint/2010/main" val="12446719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3773545" cy="461665"/>
          </a:xfrm>
          <a:prstGeom prst="rect">
            <a:avLst/>
          </a:prstGeom>
          <a:noFill/>
        </p:spPr>
        <p:txBody>
          <a:bodyPr wrap="square" rtlCol="0">
            <a:spAutoFit/>
          </a:bodyPr>
          <a:lstStyle/>
          <a:p>
            <a:r>
              <a:rPr lang="en-CA" altLang="zh-CN" sz="2400" dirty="0"/>
              <a:t>The PQR Formula</a:t>
            </a:r>
            <a:endParaRPr lang="zh-CN" altLang="en-US" sz="2400" dirty="0"/>
          </a:p>
        </p:txBody>
      </p:sp>
      <p:pic>
        <p:nvPicPr>
          <p:cNvPr id="4098" name="Picture 2" descr="Image result for what how why">
            <a:extLst>
              <a:ext uri="{FF2B5EF4-FFF2-40B4-BE49-F238E27FC236}">
                <a16:creationId xmlns:a16="http://schemas.microsoft.com/office/drawing/2014/main" id="{C33956FE-00DF-476B-8B7E-DE0C8B8B42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631" y="1884408"/>
            <a:ext cx="4025900" cy="40259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090CD99-C20A-4CFC-9AE9-1B3692105D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97" y="2520397"/>
            <a:ext cx="3017844" cy="2320740"/>
          </a:xfrm>
          <a:prstGeom prst="rect">
            <a:avLst/>
          </a:prstGeom>
        </p:spPr>
      </p:pic>
    </p:spTree>
    <p:extLst>
      <p:ext uri="{BB962C8B-B14F-4D97-AF65-F5344CB8AC3E}">
        <p14:creationId xmlns:p14="http://schemas.microsoft.com/office/powerpoint/2010/main" val="21002952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7" y="852442"/>
            <a:ext cx="2347784" cy="461665"/>
          </a:xfrm>
          <a:prstGeom prst="rect">
            <a:avLst/>
          </a:prstGeom>
          <a:noFill/>
        </p:spPr>
        <p:txBody>
          <a:bodyPr wrap="square" rtlCol="0">
            <a:spAutoFit/>
          </a:bodyPr>
          <a:lstStyle/>
          <a:p>
            <a:r>
              <a:rPr lang="en-CA" altLang="zh-CN" sz="2400" dirty="0"/>
              <a:t>CATWOE</a:t>
            </a:r>
            <a:endParaRPr lang="zh-CN" altLang="en-US" sz="2400" dirty="0"/>
          </a:p>
        </p:txBody>
      </p:sp>
      <p:sp>
        <p:nvSpPr>
          <p:cNvPr id="6" name="Rectangle 5">
            <a:extLst>
              <a:ext uri="{FF2B5EF4-FFF2-40B4-BE49-F238E27FC236}">
                <a16:creationId xmlns:a16="http://schemas.microsoft.com/office/drawing/2014/main" id="{0D7EA0E3-0099-4AE5-BB13-431F85BADF5C}"/>
              </a:ext>
            </a:extLst>
          </p:cNvPr>
          <p:cNvSpPr/>
          <p:nvPr/>
        </p:nvSpPr>
        <p:spPr>
          <a:xfrm>
            <a:off x="659330" y="1835823"/>
            <a:ext cx="7233385" cy="3785652"/>
          </a:xfrm>
          <a:prstGeom prst="rect">
            <a:avLst/>
          </a:prstGeom>
        </p:spPr>
        <p:txBody>
          <a:bodyPr wrap="square">
            <a:spAutoFit/>
          </a:bodyPr>
          <a:lstStyle/>
          <a:p>
            <a:pPr marL="331470" indent="-285750">
              <a:buFont typeface="Arial" panose="020B0604020202020204" pitchFamily="34" charset="0"/>
              <a:buChar char="•"/>
            </a:pPr>
            <a:r>
              <a:rPr lang="en-CA" sz="2000" dirty="0"/>
              <a:t>C: Clients [third step]</a:t>
            </a:r>
          </a:p>
          <a:p>
            <a:pPr marL="45720"/>
            <a:r>
              <a:rPr lang="en-CA" sz="2000" dirty="0"/>
              <a:t>	Who are the victims or beneficiaries of T</a:t>
            </a:r>
          </a:p>
          <a:p>
            <a:pPr marL="331470" indent="-285750">
              <a:buFont typeface="Arial" panose="020B0604020202020204" pitchFamily="34" charset="0"/>
              <a:buChar char="•"/>
            </a:pPr>
            <a:r>
              <a:rPr lang="en-CA" sz="2000" dirty="0"/>
              <a:t>A: Actors [fourth step]</a:t>
            </a:r>
          </a:p>
          <a:p>
            <a:pPr marL="45720"/>
            <a:r>
              <a:rPr lang="en-CA" sz="2000" dirty="0"/>
              <a:t>	Who make T possible</a:t>
            </a:r>
          </a:p>
          <a:p>
            <a:pPr marL="331470" indent="-285750">
              <a:buFont typeface="Arial" panose="020B0604020202020204" pitchFamily="34" charset="0"/>
              <a:buChar char="•"/>
            </a:pPr>
            <a:r>
              <a:rPr lang="en-CA" sz="2000" dirty="0"/>
              <a:t>T: Transformation process [first step]</a:t>
            </a:r>
          </a:p>
          <a:p>
            <a:pPr marL="45720"/>
            <a:r>
              <a:rPr lang="en-CA" sz="2000" dirty="0"/>
              <a:t>	The conversion of input and output</a:t>
            </a:r>
          </a:p>
          <a:p>
            <a:pPr marL="331470" indent="-285750">
              <a:buFont typeface="Arial" panose="020B0604020202020204" pitchFamily="34" charset="0"/>
              <a:buChar char="•"/>
            </a:pPr>
            <a:r>
              <a:rPr lang="en-CA" sz="2000" dirty="0"/>
              <a:t>W: Weltanschauung (What is intended to achieve) [second step]</a:t>
            </a:r>
          </a:p>
          <a:p>
            <a:pPr marL="45720"/>
            <a:r>
              <a:rPr lang="en-CA" sz="2000" dirty="0"/>
              <a:t>	The worldview which makes T meaningful in a context</a:t>
            </a:r>
          </a:p>
          <a:p>
            <a:pPr marL="331470" indent="-285750">
              <a:buFont typeface="Arial" panose="020B0604020202020204" pitchFamily="34" charset="0"/>
              <a:buChar char="•"/>
            </a:pPr>
            <a:r>
              <a:rPr lang="en-US" altLang="zh-CN" sz="2000" dirty="0"/>
              <a:t>O: Owner [fifth step]</a:t>
            </a:r>
            <a:endParaRPr lang="en-CA" altLang="zh-CN" sz="2000" dirty="0"/>
          </a:p>
          <a:p>
            <a:pPr marL="45720"/>
            <a:r>
              <a:rPr lang="en-CA" sz="2000" dirty="0"/>
              <a:t>	Those who have the power to stop or to change T.</a:t>
            </a:r>
          </a:p>
          <a:p>
            <a:pPr marL="331470" indent="-285750">
              <a:buFont typeface="Arial" panose="020B0604020202020204" pitchFamily="34" charset="0"/>
              <a:buChar char="•"/>
            </a:pPr>
            <a:r>
              <a:rPr lang="en-CA" sz="2000" dirty="0"/>
              <a:t>E: Environmental constraints [sixth step]</a:t>
            </a:r>
          </a:p>
          <a:p>
            <a:pPr marL="45720"/>
            <a:r>
              <a:rPr lang="en-CA" sz="2000" dirty="0"/>
              <a:t>	Internal and External </a:t>
            </a:r>
            <a:r>
              <a:rPr lang="en-CA" sz="2000" dirty="0" err="1"/>
              <a:t>contraints</a:t>
            </a:r>
            <a:endParaRPr lang="en-CA" sz="2000" dirty="0"/>
          </a:p>
        </p:txBody>
      </p:sp>
    </p:spTree>
    <p:extLst>
      <p:ext uri="{BB962C8B-B14F-4D97-AF65-F5344CB8AC3E}">
        <p14:creationId xmlns:p14="http://schemas.microsoft.com/office/powerpoint/2010/main" val="1800974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142CB69-6EE8-4A67-9C32-D75FCCDDC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45" y="1020278"/>
            <a:ext cx="6660421" cy="5000503"/>
          </a:xfrm>
          <a:prstGeom prst="rect">
            <a:avLst/>
          </a:prstGeom>
        </p:spPr>
      </p:pic>
    </p:spTree>
    <p:extLst>
      <p:ext uri="{BB962C8B-B14F-4D97-AF65-F5344CB8AC3E}">
        <p14:creationId xmlns:p14="http://schemas.microsoft.com/office/powerpoint/2010/main" val="3117238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7" y="852442"/>
            <a:ext cx="2347784" cy="461665"/>
          </a:xfrm>
          <a:prstGeom prst="rect">
            <a:avLst/>
          </a:prstGeom>
          <a:noFill/>
        </p:spPr>
        <p:txBody>
          <a:bodyPr wrap="square" rtlCol="0">
            <a:spAutoFit/>
          </a:bodyPr>
          <a:lstStyle/>
          <a:p>
            <a:r>
              <a:rPr lang="en-US" altLang="zh-CN" sz="2400" dirty="0"/>
              <a:t>Root</a:t>
            </a:r>
            <a:r>
              <a:rPr lang="en-CA" altLang="zh-CN" sz="2400" dirty="0"/>
              <a:t> Definition</a:t>
            </a:r>
            <a:endParaRPr lang="zh-CN" altLang="en-US" sz="2400" dirty="0"/>
          </a:p>
        </p:txBody>
      </p:sp>
      <p:sp>
        <p:nvSpPr>
          <p:cNvPr id="6" name="Rectangle 5">
            <a:extLst>
              <a:ext uri="{FF2B5EF4-FFF2-40B4-BE49-F238E27FC236}">
                <a16:creationId xmlns:a16="http://schemas.microsoft.com/office/drawing/2014/main" id="{0D7EA0E3-0099-4AE5-BB13-431F85BADF5C}"/>
              </a:ext>
            </a:extLst>
          </p:cNvPr>
          <p:cNvSpPr/>
          <p:nvPr/>
        </p:nvSpPr>
        <p:spPr>
          <a:xfrm>
            <a:off x="659330" y="1835823"/>
            <a:ext cx="7233385" cy="1231106"/>
          </a:xfrm>
          <a:prstGeom prst="rect">
            <a:avLst/>
          </a:prstGeom>
        </p:spPr>
        <p:txBody>
          <a:bodyPr wrap="square">
            <a:spAutoFit/>
          </a:bodyPr>
          <a:lstStyle/>
          <a:p>
            <a:pPr marL="331470" indent="-285750">
              <a:spcAft>
                <a:spcPts val="1200"/>
              </a:spcAft>
              <a:buFont typeface="Arial" panose="020B0604020202020204" pitchFamily="34" charset="0"/>
              <a:buChar char="•"/>
            </a:pPr>
            <a:r>
              <a:rPr lang="en-US" dirty="0"/>
              <a:t>What is trying to Achieve	               </a:t>
            </a:r>
            <a:r>
              <a:rPr lang="en-US" b="1" dirty="0"/>
              <a:t>W</a:t>
            </a:r>
            <a:r>
              <a:rPr lang="en-US" dirty="0"/>
              <a:t>		Weltanschauung</a:t>
            </a:r>
          </a:p>
          <a:p>
            <a:pPr marL="331470" indent="-285750">
              <a:spcAft>
                <a:spcPts val="1200"/>
              </a:spcAft>
              <a:buFont typeface="Arial" panose="020B0604020202020204" pitchFamily="34" charset="0"/>
              <a:buChar char="•"/>
            </a:pPr>
            <a:r>
              <a:rPr lang="en-US" dirty="0"/>
              <a:t>How?                                                    </a:t>
            </a:r>
            <a:r>
              <a:rPr lang="en-US" b="1" dirty="0"/>
              <a:t>T		</a:t>
            </a:r>
            <a:r>
              <a:rPr lang="en-US" dirty="0"/>
              <a:t>Transformations</a:t>
            </a:r>
          </a:p>
          <a:p>
            <a:pPr marL="331470" indent="-285750">
              <a:spcAft>
                <a:spcPts val="1200"/>
              </a:spcAft>
              <a:buFont typeface="Arial" panose="020B0604020202020204" pitchFamily="34" charset="0"/>
              <a:buChar char="•"/>
            </a:pPr>
            <a:r>
              <a:rPr lang="en-US" dirty="0"/>
              <a:t>What constrains it?                           </a:t>
            </a:r>
            <a:r>
              <a:rPr lang="en-US" b="1" dirty="0"/>
              <a:t> E</a:t>
            </a:r>
            <a:r>
              <a:rPr lang="en-US" dirty="0"/>
              <a:t>		Constraints</a:t>
            </a:r>
            <a:endParaRPr lang="en-CA" dirty="0"/>
          </a:p>
        </p:txBody>
      </p:sp>
      <p:sp>
        <p:nvSpPr>
          <p:cNvPr id="7" name="文本框 2">
            <a:extLst>
              <a:ext uri="{FF2B5EF4-FFF2-40B4-BE49-F238E27FC236}">
                <a16:creationId xmlns:a16="http://schemas.microsoft.com/office/drawing/2014/main" id="{91911EA9-6B0A-40F8-9368-417BAB5688B3}"/>
              </a:ext>
            </a:extLst>
          </p:cNvPr>
          <p:cNvSpPr txBox="1"/>
          <p:nvPr/>
        </p:nvSpPr>
        <p:spPr>
          <a:xfrm>
            <a:off x="659330" y="4101942"/>
            <a:ext cx="7724633" cy="1477328"/>
          </a:xfrm>
          <a:prstGeom prst="rect">
            <a:avLst/>
          </a:prstGeom>
          <a:noFill/>
        </p:spPr>
        <p:txBody>
          <a:bodyPr wrap="square" rtlCol="0">
            <a:spAutoFit/>
          </a:bodyPr>
          <a:lstStyle/>
          <a:p>
            <a:r>
              <a:rPr kumimoji="1" lang="en-US" altLang="zh-CN" dirty="0"/>
              <a:t>Horizon on </a:t>
            </a:r>
            <a:r>
              <a:rPr kumimoji="1" lang="en-US" altLang="zh-CN" dirty="0" err="1"/>
              <a:t>Harbord</a:t>
            </a:r>
            <a:r>
              <a:rPr kumimoji="1" lang="en-US" altLang="zh-CN" dirty="0"/>
              <a:t> Street</a:t>
            </a:r>
          </a:p>
          <a:p>
            <a:r>
              <a:rPr kumimoji="1" lang="en-US" altLang="zh-CN" dirty="0"/>
              <a:t>System that seeks to provide different types of gas to the customers, who lives near U of T or work at U of T in order to save their time; taking into account issues such as : demand budget, traffic situation, gasoline price, etc.</a:t>
            </a:r>
          </a:p>
          <a:p>
            <a:endParaRPr kumimoji="1" lang="zh-CN" altLang="en-US" dirty="0"/>
          </a:p>
        </p:txBody>
      </p:sp>
    </p:spTree>
    <p:extLst>
      <p:ext uri="{BB962C8B-B14F-4D97-AF65-F5344CB8AC3E}">
        <p14:creationId xmlns:p14="http://schemas.microsoft.com/office/powerpoint/2010/main" val="2401392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7" y="852442"/>
            <a:ext cx="2347784" cy="461665"/>
          </a:xfrm>
          <a:prstGeom prst="rect">
            <a:avLst/>
          </a:prstGeom>
          <a:noFill/>
        </p:spPr>
        <p:txBody>
          <a:bodyPr wrap="square" rtlCol="0">
            <a:spAutoFit/>
          </a:bodyPr>
          <a:lstStyle/>
          <a:p>
            <a:r>
              <a:rPr lang="en-US" altLang="zh-CN" sz="2400" dirty="0"/>
              <a:t>Let’s Play a Game</a:t>
            </a:r>
            <a:endParaRPr lang="zh-CN" altLang="en-US" sz="2400" dirty="0"/>
          </a:p>
        </p:txBody>
      </p:sp>
      <p:pic>
        <p:nvPicPr>
          <p:cNvPr id="1028" name="Picture 4" descr="Image result for dice game">
            <a:extLst>
              <a:ext uri="{FF2B5EF4-FFF2-40B4-BE49-F238E27FC236}">
                <a16:creationId xmlns:a16="http://schemas.microsoft.com/office/drawing/2014/main" id="{5F7B298E-0F69-4D9E-B726-0A98DB937C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550" y="2367163"/>
            <a:ext cx="41148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506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7" y="852442"/>
            <a:ext cx="2347784" cy="461665"/>
          </a:xfrm>
          <a:prstGeom prst="rect">
            <a:avLst/>
          </a:prstGeom>
          <a:noFill/>
        </p:spPr>
        <p:txBody>
          <a:bodyPr wrap="square" rtlCol="0">
            <a:spAutoFit/>
          </a:bodyPr>
          <a:lstStyle/>
          <a:p>
            <a:r>
              <a:rPr lang="en-US" altLang="zh-CN" sz="2400" dirty="0"/>
              <a:t>1. Problem</a:t>
            </a:r>
            <a:endParaRPr lang="zh-CN" altLang="en-US" sz="2400" dirty="0"/>
          </a:p>
        </p:txBody>
      </p:sp>
      <p:sp>
        <p:nvSpPr>
          <p:cNvPr id="2" name="Rectangle 1">
            <a:extLst>
              <a:ext uri="{FF2B5EF4-FFF2-40B4-BE49-F238E27FC236}">
                <a16:creationId xmlns:a16="http://schemas.microsoft.com/office/drawing/2014/main" id="{7E7006BD-2F1F-4877-850D-4346E1C024DF}"/>
              </a:ext>
            </a:extLst>
          </p:cNvPr>
          <p:cNvSpPr/>
          <p:nvPr/>
        </p:nvSpPr>
        <p:spPr>
          <a:xfrm>
            <a:off x="659330" y="1835823"/>
            <a:ext cx="7233385" cy="1754326"/>
          </a:xfrm>
          <a:prstGeom prst="rect">
            <a:avLst/>
          </a:prstGeom>
        </p:spPr>
        <p:txBody>
          <a:bodyPr wrap="square">
            <a:spAutoFit/>
          </a:bodyPr>
          <a:lstStyle/>
          <a:p>
            <a:pPr marL="45720"/>
            <a:r>
              <a:rPr lang="en-CA" dirty="0"/>
              <a:t>Kyrie, a first year international student in </a:t>
            </a:r>
            <a:r>
              <a:rPr lang="en-CA" dirty="0" err="1"/>
              <a:t>iSchool</a:t>
            </a:r>
            <a:r>
              <a:rPr lang="en-CA" dirty="0"/>
              <a:t>, was injured when playing basketball in the university’s division. Unfortunately, his ACL and meniscus has been torn. Even though most of the medical fee has been cover, he waited 2 months to get a MRI, and doctor said, he needs to wait for 4 months for surgery. In addition, he cannot get the best surgeon in Toronto area since the surgeon can only be referred by doctors.</a:t>
            </a:r>
          </a:p>
        </p:txBody>
      </p:sp>
      <p:pic>
        <p:nvPicPr>
          <p:cNvPr id="3074" name="Picture 2" descr="Image result for thinking">
            <a:extLst>
              <a:ext uri="{FF2B5EF4-FFF2-40B4-BE49-F238E27FC236}">
                <a16:creationId xmlns:a16="http://schemas.microsoft.com/office/drawing/2014/main" id="{4AD42D89-6D3C-43E0-ACC4-4F30877D6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03" y="3705727"/>
            <a:ext cx="2605438" cy="26054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864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Bitcoin</a:t>
            </a:r>
            <a:endParaRPr lang="zh-CN" altLang="en-US" sz="2400" dirty="0"/>
          </a:p>
        </p:txBody>
      </p:sp>
      <p:pic>
        <p:nvPicPr>
          <p:cNvPr id="6" name="Picture 2" descr="Image result for Bitcoin">
            <a:extLst>
              <a:ext uri="{FF2B5EF4-FFF2-40B4-BE49-F238E27FC236}">
                <a16:creationId xmlns:a16="http://schemas.microsoft.com/office/drawing/2014/main" id="{E1912125-BBF3-444D-9167-815D7DF483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149" y="1498587"/>
            <a:ext cx="6726438" cy="42320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CHina close bitcoin">
            <a:extLst>
              <a:ext uri="{FF2B5EF4-FFF2-40B4-BE49-F238E27FC236}">
                <a16:creationId xmlns:a16="http://schemas.microsoft.com/office/drawing/2014/main" id="{9F9A6EF1-F101-441C-9CE1-EA5E02584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4521" y="1314106"/>
            <a:ext cx="6813066" cy="45389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bitcoin warehouse">
            <a:extLst>
              <a:ext uri="{FF2B5EF4-FFF2-40B4-BE49-F238E27FC236}">
                <a16:creationId xmlns:a16="http://schemas.microsoft.com/office/drawing/2014/main" id="{D5DE64A5-3C18-48EB-97FC-F71007013C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6206" y="1314105"/>
            <a:ext cx="7551587" cy="4668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36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91ED472-3728-481A-9D48-BE5AEA988267}"/>
              </a:ext>
            </a:extLst>
          </p:cNvPr>
          <p:cNvSpPr/>
          <p:nvPr/>
        </p:nvSpPr>
        <p:spPr>
          <a:xfrm>
            <a:off x="0" y="2250253"/>
            <a:ext cx="9075761" cy="1877437"/>
          </a:xfrm>
          <a:prstGeom prst="rect">
            <a:avLst/>
          </a:prstGeom>
          <a:noFill/>
        </p:spPr>
        <p:txBody>
          <a:bodyPr wrap="square" lIns="91440" tIns="45720" rIns="91440" bIns="45720">
            <a:spAutoFit/>
          </a:bodyPr>
          <a:lstStyle/>
          <a:p>
            <a:pPr algn="ctr"/>
            <a:r>
              <a:rPr lang="en-CA" sz="3200" b="0" cap="none" spc="0" dirty="0">
                <a:ln w="0"/>
                <a:solidFill>
                  <a:schemeClr val="tx1"/>
                </a:solidFill>
                <a:effectLst>
                  <a:outerShdw blurRad="38100" dist="19050" dir="2700000" algn="tl" rotWithShape="0">
                    <a:schemeClr val="dk1">
                      <a:alpha val="40000"/>
                    </a:schemeClr>
                  </a:outerShdw>
                </a:effectLst>
              </a:rPr>
              <a:t>How to improve </a:t>
            </a:r>
            <a:r>
              <a:rPr lang="en-US" sz="3200" b="0" cap="none" spc="0" dirty="0">
                <a:ln w="0"/>
                <a:solidFill>
                  <a:schemeClr val="tx1"/>
                </a:solidFill>
                <a:effectLst>
                  <a:outerShdw blurRad="38100" dist="19050" dir="2700000" algn="tl" rotWithShape="0">
                    <a:schemeClr val="dk1">
                      <a:alpha val="40000"/>
                    </a:schemeClr>
                  </a:outerShdw>
                </a:effectLst>
              </a:rPr>
              <a:t>health-care system in Canada fair ? </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r>
              <a:rPr lang="en-US" sz="3000" b="0" cap="none" spc="0" dirty="0">
                <a:ln w="0"/>
                <a:solidFill>
                  <a:schemeClr val="tx1"/>
                </a:solidFill>
                <a:effectLst>
                  <a:outerShdw blurRad="38100" dist="19050" dir="2700000" algn="tl" rotWithShape="0">
                    <a:schemeClr val="dk1">
                      <a:alpha val="40000"/>
                    </a:schemeClr>
                  </a:outerShdw>
                </a:effectLst>
              </a:rPr>
              <a:t>(Think from different perspectives)</a:t>
            </a:r>
          </a:p>
        </p:txBody>
      </p:sp>
    </p:spTree>
    <p:extLst>
      <p:ext uri="{BB962C8B-B14F-4D97-AF65-F5344CB8AC3E}">
        <p14:creationId xmlns:p14="http://schemas.microsoft.com/office/powerpoint/2010/main" val="20046194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4333103" cy="461665"/>
          </a:xfrm>
          <a:prstGeom prst="rect">
            <a:avLst/>
          </a:prstGeom>
          <a:noFill/>
        </p:spPr>
        <p:txBody>
          <a:bodyPr wrap="square" rtlCol="0">
            <a:spAutoFit/>
          </a:bodyPr>
          <a:lstStyle/>
          <a:p>
            <a:r>
              <a:rPr lang="en-US" altLang="zh-CN" sz="2400" dirty="0"/>
              <a:t>1. Draw a Rich Picture</a:t>
            </a:r>
            <a:endParaRPr lang="zh-CN" altLang="en-US" sz="2400" dirty="0"/>
          </a:p>
        </p:txBody>
      </p:sp>
      <p:pic>
        <p:nvPicPr>
          <p:cNvPr id="6" name="图片 1">
            <a:extLst>
              <a:ext uri="{FF2B5EF4-FFF2-40B4-BE49-F238E27FC236}">
                <a16:creationId xmlns:a16="http://schemas.microsoft.com/office/drawing/2014/main" id="{6CB71400-2AD6-4682-A25C-86EA30FFC3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497" y="1314107"/>
            <a:ext cx="7444842" cy="5399905"/>
          </a:xfrm>
          <a:prstGeom prst="rect">
            <a:avLst/>
          </a:prstGeom>
        </p:spPr>
      </p:pic>
    </p:spTree>
    <p:extLst>
      <p:ext uri="{BB962C8B-B14F-4D97-AF65-F5344CB8AC3E}">
        <p14:creationId xmlns:p14="http://schemas.microsoft.com/office/powerpoint/2010/main" val="5608208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0841694-4D17-4C95-B183-4D93680F3B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0718" y="1389169"/>
            <a:ext cx="6600053" cy="5201745"/>
          </a:xfrm>
          <a:prstGeom prst="rect">
            <a:avLst/>
          </a:prstGeom>
        </p:spPr>
      </p:pic>
      <p:sp>
        <p:nvSpPr>
          <p:cNvPr id="3" name="文本框 4">
            <a:extLst>
              <a:ext uri="{FF2B5EF4-FFF2-40B4-BE49-F238E27FC236}">
                <a16:creationId xmlns:a16="http://schemas.microsoft.com/office/drawing/2014/main" id="{87FA2BDE-93FA-4ECB-AADD-40F5D0B73DF9}"/>
              </a:ext>
            </a:extLst>
          </p:cNvPr>
          <p:cNvSpPr txBox="1"/>
          <p:nvPr/>
        </p:nvSpPr>
        <p:spPr>
          <a:xfrm>
            <a:off x="238896" y="852442"/>
            <a:ext cx="4333103" cy="461665"/>
          </a:xfrm>
          <a:prstGeom prst="rect">
            <a:avLst/>
          </a:prstGeom>
          <a:noFill/>
        </p:spPr>
        <p:txBody>
          <a:bodyPr wrap="square" rtlCol="0">
            <a:spAutoFit/>
          </a:bodyPr>
          <a:lstStyle/>
          <a:p>
            <a:r>
              <a:rPr lang="en-US" altLang="zh-CN" sz="2400" dirty="0"/>
              <a:t>2. </a:t>
            </a:r>
            <a:r>
              <a:rPr lang="en-CA" altLang="zh-CN" sz="2400" dirty="0"/>
              <a:t>Conduct a root definition</a:t>
            </a:r>
            <a:endParaRPr lang="zh-CN" altLang="en-US" sz="2400" dirty="0"/>
          </a:p>
        </p:txBody>
      </p:sp>
    </p:spTree>
    <p:extLst>
      <p:ext uri="{BB962C8B-B14F-4D97-AF65-F5344CB8AC3E}">
        <p14:creationId xmlns:p14="http://schemas.microsoft.com/office/powerpoint/2010/main" val="38906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7" y="852442"/>
            <a:ext cx="4742536" cy="461665"/>
          </a:xfrm>
          <a:prstGeom prst="rect">
            <a:avLst/>
          </a:prstGeom>
          <a:noFill/>
        </p:spPr>
        <p:txBody>
          <a:bodyPr wrap="square" rtlCol="0">
            <a:spAutoFit/>
          </a:bodyPr>
          <a:lstStyle/>
          <a:p>
            <a:r>
              <a:rPr lang="en-US" altLang="zh-CN" sz="2400" dirty="0"/>
              <a:t>4. Develop conceptual models</a:t>
            </a:r>
            <a:endParaRPr lang="zh-CN" altLang="en-US" sz="2400" dirty="0"/>
          </a:p>
        </p:txBody>
      </p:sp>
      <p:pic>
        <p:nvPicPr>
          <p:cNvPr id="6" name="图片 1">
            <a:extLst>
              <a:ext uri="{FF2B5EF4-FFF2-40B4-BE49-F238E27FC236}">
                <a16:creationId xmlns:a16="http://schemas.microsoft.com/office/drawing/2014/main" id="{B796A52A-13F0-40EA-9594-748C1B9CB6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159" y="1367282"/>
            <a:ext cx="6503216" cy="5730603"/>
          </a:xfrm>
          <a:prstGeom prst="rect">
            <a:avLst/>
          </a:prstGeom>
        </p:spPr>
      </p:pic>
    </p:spTree>
    <p:extLst>
      <p:ext uri="{BB962C8B-B14F-4D97-AF65-F5344CB8AC3E}">
        <p14:creationId xmlns:p14="http://schemas.microsoft.com/office/powerpoint/2010/main" val="11346297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0"/>
            <a:ext cx="6920157" cy="6858000"/>
          </a:xfrm>
          <a:prstGeom prst="rect">
            <a:avLst/>
          </a:prstGeom>
        </p:spPr>
      </p:pic>
    </p:spTree>
    <p:extLst>
      <p:ext uri="{BB962C8B-B14F-4D97-AF65-F5344CB8AC3E}">
        <p14:creationId xmlns:p14="http://schemas.microsoft.com/office/powerpoint/2010/main" val="21421861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ce game">
            <a:extLst>
              <a:ext uri="{FF2B5EF4-FFF2-40B4-BE49-F238E27FC236}">
                <a16:creationId xmlns:a16="http://schemas.microsoft.com/office/drawing/2014/main" id="{5E7F68F9-B036-4DAD-9A66-9FBD727A35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95" y="3111477"/>
            <a:ext cx="3467100" cy="2600325"/>
          </a:xfrm>
          <a:prstGeom prst="rect">
            <a:avLst/>
          </a:prstGeom>
          <a:noFill/>
          <a:extLst>
            <a:ext uri="{909E8E84-426E-40DD-AFC4-6F175D3DCCD1}">
              <a14:hiddenFill xmlns:a14="http://schemas.microsoft.com/office/drawing/2010/main">
                <a:solidFill>
                  <a:srgbClr val="FFFFFF"/>
                </a:solidFill>
              </a14:hiddenFill>
            </a:ext>
          </a:extLst>
        </p:spPr>
      </p:pic>
      <p:sp>
        <p:nvSpPr>
          <p:cNvPr id="3" name="文本框 4">
            <a:extLst>
              <a:ext uri="{FF2B5EF4-FFF2-40B4-BE49-F238E27FC236}">
                <a16:creationId xmlns:a16="http://schemas.microsoft.com/office/drawing/2014/main" id="{4C10A143-8E1A-477A-9B9E-F49548B896BB}"/>
              </a:ext>
            </a:extLst>
          </p:cNvPr>
          <p:cNvSpPr txBox="1"/>
          <p:nvPr/>
        </p:nvSpPr>
        <p:spPr>
          <a:xfrm>
            <a:off x="238896" y="852442"/>
            <a:ext cx="6980769" cy="461665"/>
          </a:xfrm>
          <a:prstGeom prst="rect">
            <a:avLst/>
          </a:prstGeom>
          <a:noFill/>
        </p:spPr>
        <p:txBody>
          <a:bodyPr wrap="square" rtlCol="0">
            <a:spAutoFit/>
          </a:bodyPr>
          <a:lstStyle/>
          <a:p>
            <a:r>
              <a:rPr lang="en-US" altLang="zh-CN" sz="2400" dirty="0"/>
              <a:t>Back to Game</a:t>
            </a:r>
            <a:endParaRPr lang="zh-CN" altLang="en-US" sz="2400" dirty="0"/>
          </a:p>
        </p:txBody>
      </p:sp>
    </p:spTree>
    <p:extLst>
      <p:ext uri="{BB962C8B-B14F-4D97-AF65-F5344CB8AC3E}">
        <p14:creationId xmlns:p14="http://schemas.microsoft.com/office/powerpoint/2010/main" val="3618906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6980769" cy="461665"/>
          </a:xfrm>
          <a:prstGeom prst="rect">
            <a:avLst/>
          </a:prstGeom>
          <a:noFill/>
        </p:spPr>
        <p:txBody>
          <a:bodyPr wrap="square" rtlCol="0">
            <a:spAutoFit/>
          </a:bodyPr>
          <a:lstStyle/>
          <a:p>
            <a:r>
              <a:rPr lang="en-US" altLang="zh-CN" sz="2400" dirty="0"/>
              <a:t>5. Compare the conceptual model with the real world</a:t>
            </a:r>
            <a:endParaRPr lang="zh-CN" altLang="en-US" sz="2400" dirty="0"/>
          </a:p>
        </p:txBody>
      </p:sp>
      <p:sp>
        <p:nvSpPr>
          <p:cNvPr id="2" name="文本框 1"/>
          <p:cNvSpPr txBox="1"/>
          <p:nvPr/>
        </p:nvSpPr>
        <p:spPr>
          <a:xfrm>
            <a:off x="818866" y="1869743"/>
            <a:ext cx="7697337" cy="3139321"/>
          </a:xfrm>
          <a:prstGeom prst="rect">
            <a:avLst/>
          </a:prstGeom>
          <a:noFill/>
        </p:spPr>
        <p:txBody>
          <a:bodyPr wrap="square" rtlCol="0">
            <a:spAutoFit/>
          </a:bodyPr>
          <a:lstStyle/>
          <a:p>
            <a:r>
              <a:rPr lang="en-US" altLang="zh-CN" b="1" dirty="0">
                <a:solidFill>
                  <a:srgbClr val="FF0000"/>
                </a:solidFill>
              </a:rPr>
              <a:t>Remember: </a:t>
            </a:r>
            <a:r>
              <a:rPr lang="en-US" altLang="zh-CN" dirty="0"/>
              <a:t>The models are the devices which enable that discussion to be a structured rather than a random one.</a:t>
            </a:r>
          </a:p>
          <a:p>
            <a:endParaRPr kumimoji="1" lang="en-US" altLang="zh-CN" dirty="0"/>
          </a:p>
          <a:p>
            <a:r>
              <a:rPr lang="en-US" altLang="zh-CN" dirty="0"/>
              <a:t>Models as a source of questions to ask about the situation.</a:t>
            </a:r>
          </a:p>
          <a:p>
            <a:endParaRPr lang="en-US" altLang="zh-CN" dirty="0"/>
          </a:p>
          <a:p>
            <a:endParaRPr kumimoji="1" lang="en-US" altLang="zh-CN" b="1" dirty="0"/>
          </a:p>
          <a:p>
            <a:r>
              <a:rPr kumimoji="1" lang="en-US" altLang="zh-CN" b="1" dirty="0"/>
              <a:t>Several ways:</a:t>
            </a:r>
          </a:p>
          <a:p>
            <a:endParaRPr kumimoji="1" lang="en-US" altLang="zh-CN" dirty="0"/>
          </a:p>
          <a:p>
            <a:pPr marL="285750" indent="-285750">
              <a:buFont typeface="Wingdings" charset="2"/>
              <a:buChar char="Ø"/>
            </a:pPr>
            <a:r>
              <a:rPr kumimoji="1" lang="en-US" altLang="zh-CN" dirty="0"/>
              <a:t>Using flip charts on the wall (informal)</a:t>
            </a:r>
          </a:p>
          <a:p>
            <a:pPr marL="285750" indent="-285750">
              <a:buFont typeface="Wingdings" charset="2"/>
              <a:buChar char="Ø"/>
            </a:pPr>
            <a:r>
              <a:rPr kumimoji="1" lang="en-US" altLang="zh-CN" dirty="0"/>
              <a:t>Create a chart matrix (formal)</a:t>
            </a:r>
          </a:p>
          <a:p>
            <a:pPr marL="285750" indent="-285750">
              <a:buFont typeface="Wingdings" charset="2"/>
              <a:buChar char="Ø"/>
            </a:pPr>
            <a:r>
              <a:rPr kumimoji="1" lang="en-US" altLang="zh-CN" dirty="0"/>
              <a:t>Scenarios</a:t>
            </a:r>
            <a:endParaRPr kumimoji="1" lang="zh-CN" altLang="en-US" dirty="0"/>
          </a:p>
        </p:txBody>
      </p:sp>
    </p:spTree>
    <p:extLst>
      <p:ext uri="{BB962C8B-B14F-4D97-AF65-F5344CB8AC3E}">
        <p14:creationId xmlns:p14="http://schemas.microsoft.com/office/powerpoint/2010/main" val="8910385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6980769" cy="461665"/>
          </a:xfrm>
          <a:prstGeom prst="rect">
            <a:avLst/>
          </a:prstGeom>
          <a:noFill/>
        </p:spPr>
        <p:txBody>
          <a:bodyPr wrap="square" rtlCol="0">
            <a:spAutoFit/>
          </a:bodyPr>
          <a:lstStyle/>
          <a:p>
            <a:r>
              <a:rPr lang="en-US" altLang="zh-CN" sz="2400" dirty="0"/>
              <a:t>5. Compare the conceptual model with the real world</a:t>
            </a:r>
            <a:endParaRPr lang="zh-CN" altLang="en-US" sz="2400"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024" y="1314107"/>
            <a:ext cx="6133641" cy="5518413"/>
          </a:xfrm>
          <a:prstGeom prst="rect">
            <a:avLst/>
          </a:prstGeom>
        </p:spPr>
      </p:pic>
    </p:spTree>
    <p:extLst>
      <p:ext uri="{BB962C8B-B14F-4D97-AF65-F5344CB8AC3E}">
        <p14:creationId xmlns:p14="http://schemas.microsoft.com/office/powerpoint/2010/main" val="1956428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6980769" cy="461665"/>
          </a:xfrm>
          <a:prstGeom prst="rect">
            <a:avLst/>
          </a:prstGeom>
          <a:noFill/>
        </p:spPr>
        <p:txBody>
          <a:bodyPr wrap="square" rtlCol="0">
            <a:spAutoFit/>
          </a:bodyPr>
          <a:lstStyle/>
          <a:p>
            <a:r>
              <a:rPr lang="en-US" altLang="zh-CN" sz="2400" dirty="0"/>
              <a:t>7. Action to improve the problem situation </a:t>
            </a:r>
            <a:endParaRPr lang="zh-CN" altLang="en-US" sz="2400" dirty="0"/>
          </a:p>
        </p:txBody>
      </p:sp>
      <p:sp>
        <p:nvSpPr>
          <p:cNvPr id="2" name="文本框 1"/>
          <p:cNvSpPr txBox="1"/>
          <p:nvPr/>
        </p:nvSpPr>
        <p:spPr>
          <a:xfrm>
            <a:off x="696036" y="1965278"/>
            <a:ext cx="7806519" cy="1754326"/>
          </a:xfrm>
          <a:prstGeom prst="rect">
            <a:avLst/>
          </a:prstGeom>
          <a:noFill/>
        </p:spPr>
        <p:txBody>
          <a:bodyPr wrap="square" rtlCol="0">
            <a:spAutoFit/>
          </a:bodyPr>
          <a:lstStyle/>
          <a:p>
            <a:pPr marL="285750" indent="-285750">
              <a:buFont typeface="Wingdings" charset="2"/>
              <a:buChar char="Ø"/>
            </a:pPr>
            <a:r>
              <a:rPr lang="en-US" altLang="zh-CN" dirty="0"/>
              <a:t>Individuals have different genetic dispositions and experiences in the world.</a:t>
            </a:r>
          </a:p>
          <a:p>
            <a:pPr marL="285750" indent="-285750">
              <a:buFont typeface="Wingdings" charset="2"/>
              <a:buChar char="Ø"/>
            </a:pPr>
            <a:endParaRPr lang="en-US" altLang="zh-CN" dirty="0"/>
          </a:p>
          <a:p>
            <a:pPr marL="285750" indent="-285750">
              <a:buFont typeface="Wingdings" charset="2"/>
              <a:buChar char="Ø"/>
            </a:pPr>
            <a:endParaRPr lang="en-US" altLang="zh-CN" dirty="0"/>
          </a:p>
          <a:p>
            <a:pPr marL="285750" indent="-285750">
              <a:buFont typeface="Wingdings" charset="2"/>
              <a:buChar char="Ø"/>
            </a:pPr>
            <a:r>
              <a:rPr lang="en-US" altLang="zh-CN" dirty="0"/>
              <a:t>It is better to find an accommodation. That is to say they will have to find a version of the situation which they can all live with.</a:t>
            </a:r>
            <a:endParaRPr lang="zh-CN" altLang="zh-CN" dirty="0"/>
          </a:p>
          <a:p>
            <a:endParaRPr kumimoji="1" lang="zh-CN" altLang="en-US" dirty="0"/>
          </a:p>
        </p:txBody>
      </p:sp>
    </p:spTree>
    <p:extLst>
      <p:ext uri="{BB962C8B-B14F-4D97-AF65-F5344CB8AC3E}">
        <p14:creationId xmlns:p14="http://schemas.microsoft.com/office/powerpoint/2010/main" val="1866663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7" y="852442"/>
            <a:ext cx="2347784" cy="461665"/>
          </a:xfrm>
          <a:prstGeom prst="rect">
            <a:avLst/>
          </a:prstGeom>
          <a:noFill/>
        </p:spPr>
        <p:txBody>
          <a:bodyPr wrap="square" rtlCol="0">
            <a:spAutoFit/>
          </a:bodyPr>
          <a:lstStyle/>
          <a:p>
            <a:r>
              <a:rPr lang="en-US" altLang="zh-CN" sz="2400" dirty="0"/>
              <a:t>In summary…</a:t>
            </a:r>
            <a:endParaRPr lang="zh-CN" altLang="en-US" sz="2400" dirty="0"/>
          </a:p>
        </p:txBody>
      </p:sp>
      <p:sp>
        <p:nvSpPr>
          <p:cNvPr id="2" name="文本框 1"/>
          <p:cNvSpPr txBox="1"/>
          <p:nvPr/>
        </p:nvSpPr>
        <p:spPr>
          <a:xfrm>
            <a:off x="206934" y="1602085"/>
            <a:ext cx="8028432" cy="4062651"/>
          </a:xfrm>
          <a:prstGeom prst="rect">
            <a:avLst/>
          </a:prstGeom>
          <a:noFill/>
        </p:spPr>
        <p:txBody>
          <a:bodyPr wrap="square" rtlCol="0">
            <a:spAutoFit/>
          </a:bodyPr>
          <a:lstStyle/>
          <a:p>
            <a:r>
              <a:rPr kumimoji="1" lang="en-US" altLang="zh-CN" sz="2400" b="1" dirty="0">
                <a:solidFill>
                  <a:schemeClr val="accent6"/>
                </a:solidFill>
              </a:rPr>
              <a:t>Seven Principles</a:t>
            </a:r>
          </a:p>
          <a:p>
            <a:endParaRPr kumimoji="1" lang="en-US" altLang="zh-CN" dirty="0"/>
          </a:p>
          <a:p>
            <a:r>
              <a:rPr kumimoji="1" lang="en-US" altLang="zh-CN" dirty="0"/>
              <a:t>1. The idea ‘real-world problem’ is subsumed in the broader concept of ‘real-world problematical situation’.</a:t>
            </a:r>
          </a:p>
          <a:p>
            <a:endParaRPr kumimoji="1" lang="en-US" altLang="zh-CN" dirty="0"/>
          </a:p>
          <a:p>
            <a:r>
              <a:rPr kumimoji="1" lang="en-US" altLang="zh-CN" dirty="0"/>
              <a:t>2. All thinking and talking about problematical situations will be conditioned by the worldviews of people doing the thinking and talking.</a:t>
            </a:r>
          </a:p>
          <a:p>
            <a:endParaRPr kumimoji="1" lang="en-US" altLang="zh-CN" dirty="0"/>
          </a:p>
          <a:p>
            <a:r>
              <a:rPr kumimoji="1" lang="en-US" altLang="zh-CN" dirty="0"/>
              <a:t>3. Every real-world problematical situation will contain people trying to act purposefully.</a:t>
            </a:r>
          </a:p>
          <a:p>
            <a:endParaRPr kumimoji="1" lang="en-US" altLang="zh-CN" dirty="0"/>
          </a:p>
          <a:p>
            <a:r>
              <a:rPr kumimoji="1" lang="en-US" altLang="zh-CN" dirty="0"/>
              <a:t>4. Discussion and debate about such a situation can be structured by using the models in (3) as a source of questions to ask about the situation.</a:t>
            </a:r>
          </a:p>
          <a:p>
            <a:endParaRPr kumimoji="1" lang="en-US" altLang="zh-CN" dirty="0"/>
          </a:p>
        </p:txBody>
      </p:sp>
    </p:spTree>
    <p:extLst>
      <p:ext uri="{BB962C8B-B14F-4D97-AF65-F5344CB8AC3E}">
        <p14:creationId xmlns:p14="http://schemas.microsoft.com/office/powerpoint/2010/main" val="1500767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Could be solved by…</a:t>
            </a:r>
            <a:endParaRPr lang="zh-CN" altLang="en-US" sz="2400" dirty="0"/>
          </a:p>
        </p:txBody>
      </p:sp>
      <p:sp>
        <p:nvSpPr>
          <p:cNvPr id="2" name="文本框 1"/>
          <p:cNvSpPr txBox="1"/>
          <p:nvPr/>
        </p:nvSpPr>
        <p:spPr>
          <a:xfrm>
            <a:off x="407405" y="2441152"/>
            <a:ext cx="7541232" cy="3570208"/>
          </a:xfrm>
          <a:prstGeom prst="rect">
            <a:avLst/>
          </a:prstGeom>
          <a:noFill/>
        </p:spPr>
        <p:txBody>
          <a:bodyPr wrap="square" rtlCol="0">
            <a:spAutoFit/>
          </a:bodyPr>
          <a:lstStyle/>
          <a:p>
            <a:pPr marL="285750" indent="-285750">
              <a:buFont typeface="Wingdings" charset="2"/>
              <a:buChar char="Ø"/>
            </a:pPr>
            <a:r>
              <a:rPr kumimoji="1" lang="en-US" altLang="zh-CN" dirty="0"/>
              <a:t>Appealing to previous experience</a:t>
            </a:r>
          </a:p>
          <a:p>
            <a:endParaRPr kumimoji="1" lang="en-US" altLang="zh-CN" dirty="0"/>
          </a:p>
          <a:p>
            <a:pPr marL="285750" indent="-285750">
              <a:buFont typeface="Wingdings" charset="2"/>
              <a:buChar char="Ø"/>
            </a:pPr>
            <a:r>
              <a:rPr kumimoji="1" lang="en-US" altLang="zh-CN" dirty="0"/>
              <a:t>Randomly thrashing about</a:t>
            </a:r>
          </a:p>
          <a:p>
            <a:endParaRPr kumimoji="1" lang="en-US" altLang="zh-CN" dirty="0"/>
          </a:p>
          <a:p>
            <a:pPr marL="285750" indent="-285750">
              <a:buFont typeface="Wingdings" charset="2"/>
              <a:buChar char="Ø"/>
            </a:pPr>
            <a:r>
              <a:rPr kumimoji="1" lang="en-US" altLang="zh-CN" dirty="0"/>
              <a:t>Responding emotionally</a:t>
            </a:r>
          </a:p>
          <a:p>
            <a:endParaRPr kumimoji="1" lang="en-US" altLang="zh-CN" dirty="0"/>
          </a:p>
          <a:p>
            <a:endParaRPr kumimoji="1" lang="en-US" altLang="zh-CN" dirty="0"/>
          </a:p>
          <a:p>
            <a:r>
              <a:rPr kumimoji="1" lang="en-US" altLang="zh-CN" dirty="0"/>
              <a:t>Or</a:t>
            </a:r>
          </a:p>
          <a:p>
            <a:endParaRPr kumimoji="1" lang="en-US" altLang="zh-CN" b="1" dirty="0"/>
          </a:p>
          <a:p>
            <a:endParaRPr kumimoji="1" lang="en-US" altLang="zh-CN" b="1" dirty="0"/>
          </a:p>
          <a:p>
            <a:r>
              <a:rPr kumimoji="1" lang="en-US" altLang="zh-CN" sz="2800" b="1" dirty="0"/>
              <a:t>Could be addressed by using SSM</a:t>
            </a:r>
          </a:p>
          <a:p>
            <a:endParaRPr kumimoji="1" lang="en-US" altLang="zh-CN" dirty="0"/>
          </a:p>
        </p:txBody>
      </p:sp>
    </p:spTree>
    <p:extLst>
      <p:ext uri="{BB962C8B-B14F-4D97-AF65-F5344CB8AC3E}">
        <p14:creationId xmlns:p14="http://schemas.microsoft.com/office/powerpoint/2010/main" val="152825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7" y="852442"/>
            <a:ext cx="2347784" cy="461665"/>
          </a:xfrm>
          <a:prstGeom prst="rect">
            <a:avLst/>
          </a:prstGeom>
          <a:noFill/>
        </p:spPr>
        <p:txBody>
          <a:bodyPr wrap="square" rtlCol="0">
            <a:spAutoFit/>
          </a:bodyPr>
          <a:lstStyle/>
          <a:p>
            <a:r>
              <a:rPr lang="en-US" altLang="zh-CN" sz="2400" dirty="0"/>
              <a:t>In summary…</a:t>
            </a:r>
            <a:endParaRPr lang="zh-CN" altLang="en-US" sz="2400" dirty="0"/>
          </a:p>
        </p:txBody>
      </p:sp>
      <p:sp>
        <p:nvSpPr>
          <p:cNvPr id="2" name="文本框 1"/>
          <p:cNvSpPr txBox="1"/>
          <p:nvPr/>
        </p:nvSpPr>
        <p:spPr>
          <a:xfrm>
            <a:off x="206934" y="1602085"/>
            <a:ext cx="8028432" cy="3231654"/>
          </a:xfrm>
          <a:prstGeom prst="rect">
            <a:avLst/>
          </a:prstGeom>
          <a:noFill/>
        </p:spPr>
        <p:txBody>
          <a:bodyPr wrap="square" rtlCol="0">
            <a:spAutoFit/>
          </a:bodyPr>
          <a:lstStyle/>
          <a:p>
            <a:r>
              <a:rPr kumimoji="1" lang="en-US" altLang="zh-CN" sz="2400" b="1" dirty="0">
                <a:solidFill>
                  <a:schemeClr val="accent6"/>
                </a:solidFill>
              </a:rPr>
              <a:t>Seven Principles</a:t>
            </a:r>
          </a:p>
          <a:p>
            <a:endParaRPr kumimoji="1" lang="en-US" altLang="zh-CN" dirty="0"/>
          </a:p>
          <a:p>
            <a:r>
              <a:rPr kumimoji="1" lang="en-US" altLang="zh-CN" dirty="0"/>
              <a:t>5. Acting to improve a real-world situation entails finding, in the course of discussion  in (4), accommodations among different world-views.</a:t>
            </a:r>
          </a:p>
          <a:p>
            <a:endParaRPr kumimoji="1" lang="en-US" altLang="zh-CN" dirty="0"/>
          </a:p>
          <a:p>
            <a:r>
              <a:rPr kumimoji="1" lang="en-US" altLang="zh-CN" dirty="0"/>
              <a:t>6. The inquiry created by principles above is a never-ending process of learning. New situation will be created!</a:t>
            </a:r>
          </a:p>
          <a:p>
            <a:endParaRPr kumimoji="1" lang="en-US" altLang="zh-CN" dirty="0"/>
          </a:p>
          <a:p>
            <a:r>
              <a:rPr kumimoji="1" lang="en-US" altLang="zh-CN" dirty="0"/>
              <a:t>7. Explicit organization of the process which embodies principles above enables conscious critical reflection about both the situation itself and also about the thinking about it</a:t>
            </a:r>
          </a:p>
        </p:txBody>
      </p:sp>
    </p:spTree>
    <p:extLst>
      <p:ext uri="{BB962C8B-B14F-4D97-AF65-F5344CB8AC3E}">
        <p14:creationId xmlns:p14="http://schemas.microsoft.com/office/powerpoint/2010/main" val="14409757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7" y="852442"/>
            <a:ext cx="2347784" cy="461665"/>
          </a:xfrm>
          <a:prstGeom prst="rect">
            <a:avLst/>
          </a:prstGeom>
          <a:noFill/>
        </p:spPr>
        <p:txBody>
          <a:bodyPr wrap="square" rtlCol="0">
            <a:spAutoFit/>
          </a:bodyPr>
          <a:lstStyle/>
          <a:p>
            <a:r>
              <a:rPr lang="en-US" altLang="zh-CN" sz="2400" dirty="0"/>
              <a:t>In summary…</a:t>
            </a:r>
            <a:endParaRPr lang="zh-CN" altLang="en-US" sz="2400" dirty="0"/>
          </a:p>
        </p:txBody>
      </p:sp>
      <p:sp>
        <p:nvSpPr>
          <p:cNvPr id="2" name="文本框 1"/>
          <p:cNvSpPr txBox="1"/>
          <p:nvPr/>
        </p:nvSpPr>
        <p:spPr>
          <a:xfrm>
            <a:off x="206934" y="1602085"/>
            <a:ext cx="8028432" cy="3416320"/>
          </a:xfrm>
          <a:prstGeom prst="rect">
            <a:avLst/>
          </a:prstGeom>
          <a:noFill/>
        </p:spPr>
        <p:txBody>
          <a:bodyPr wrap="square" rtlCol="0">
            <a:spAutoFit/>
          </a:bodyPr>
          <a:lstStyle/>
          <a:p>
            <a:r>
              <a:rPr kumimoji="1" lang="en-US" altLang="zh-CN" sz="2400" b="1" dirty="0">
                <a:solidFill>
                  <a:schemeClr val="accent6"/>
                </a:solidFill>
              </a:rPr>
              <a:t>Five Activities</a:t>
            </a:r>
            <a:endParaRPr kumimoji="1" lang="en-US" altLang="zh-CN" dirty="0"/>
          </a:p>
          <a:p>
            <a:endParaRPr kumimoji="1" lang="en-US" altLang="zh-CN" sz="2400" b="1" dirty="0">
              <a:solidFill>
                <a:schemeClr val="accent6"/>
              </a:solidFill>
            </a:endParaRPr>
          </a:p>
          <a:p>
            <a:r>
              <a:rPr kumimoji="1" lang="en-US" altLang="zh-CN" dirty="0">
                <a:solidFill>
                  <a:prstClr val="black"/>
                </a:solidFill>
              </a:rPr>
              <a:t>1. Finding out about a problematical situation</a:t>
            </a:r>
          </a:p>
          <a:p>
            <a:endParaRPr kumimoji="1" lang="en-US" altLang="zh-CN" sz="2400" dirty="0">
              <a:solidFill>
                <a:prstClr val="black"/>
              </a:solidFill>
            </a:endParaRPr>
          </a:p>
          <a:p>
            <a:r>
              <a:rPr kumimoji="1" lang="en-US" altLang="zh-CN" dirty="0">
                <a:solidFill>
                  <a:prstClr val="black"/>
                </a:solidFill>
              </a:rPr>
              <a:t>2. Making models relevant to exploring it, based on different worldviews</a:t>
            </a:r>
          </a:p>
          <a:p>
            <a:endParaRPr kumimoji="1" lang="en-US" altLang="zh-CN" dirty="0">
              <a:solidFill>
                <a:prstClr val="black"/>
              </a:solidFill>
            </a:endParaRPr>
          </a:p>
          <a:p>
            <a:r>
              <a:rPr kumimoji="1" lang="en-US" altLang="zh-CN" dirty="0">
                <a:solidFill>
                  <a:prstClr val="black"/>
                </a:solidFill>
              </a:rPr>
              <a:t>3. Questioning the situation using the models (find desirable &amp; feasible changes).</a:t>
            </a:r>
          </a:p>
          <a:p>
            <a:endParaRPr kumimoji="1" lang="en-US" altLang="zh-CN" dirty="0">
              <a:solidFill>
                <a:prstClr val="black"/>
              </a:solidFill>
            </a:endParaRPr>
          </a:p>
          <a:p>
            <a:r>
              <a:rPr kumimoji="1" lang="en-US" altLang="zh-CN" dirty="0">
                <a:solidFill>
                  <a:prstClr val="black"/>
                </a:solidFill>
              </a:rPr>
              <a:t>4. Taking action to change the situation in order to improve it.</a:t>
            </a:r>
          </a:p>
          <a:p>
            <a:endParaRPr kumimoji="1" lang="en-US" altLang="zh-CN" dirty="0">
              <a:solidFill>
                <a:prstClr val="black"/>
              </a:solidFill>
            </a:endParaRPr>
          </a:p>
          <a:p>
            <a:r>
              <a:rPr kumimoji="1" lang="en-US" altLang="zh-CN" dirty="0">
                <a:solidFill>
                  <a:prstClr val="black"/>
                </a:solidFill>
              </a:rPr>
              <a:t>5. Critical reflection on the whole process (from the 7</a:t>
            </a:r>
            <a:r>
              <a:rPr kumimoji="1" lang="en-US" altLang="zh-CN" baseline="30000" dirty="0">
                <a:solidFill>
                  <a:prstClr val="black"/>
                </a:solidFill>
              </a:rPr>
              <a:t>th</a:t>
            </a:r>
            <a:r>
              <a:rPr kumimoji="1" lang="en-US" altLang="zh-CN" dirty="0">
                <a:solidFill>
                  <a:prstClr val="black"/>
                </a:solidFill>
              </a:rPr>
              <a:t> principle)</a:t>
            </a:r>
          </a:p>
        </p:txBody>
      </p:sp>
    </p:spTree>
    <p:extLst>
      <p:ext uri="{BB962C8B-B14F-4D97-AF65-F5344CB8AC3E}">
        <p14:creationId xmlns:p14="http://schemas.microsoft.com/office/powerpoint/2010/main" val="16444630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Five activities</a:t>
            </a:r>
            <a:endParaRPr lang="zh-CN" altLang="en-US" sz="2400" dirty="0"/>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196" y="1458095"/>
            <a:ext cx="7076628" cy="5399905"/>
          </a:xfrm>
          <a:prstGeom prst="rect">
            <a:avLst/>
          </a:prstGeom>
        </p:spPr>
      </p:pic>
    </p:spTree>
    <p:extLst>
      <p:ext uri="{BB962C8B-B14F-4D97-AF65-F5344CB8AC3E}">
        <p14:creationId xmlns:p14="http://schemas.microsoft.com/office/powerpoint/2010/main" val="11906878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Repeat some core Ideas..</a:t>
            </a:r>
            <a:endParaRPr lang="zh-CN" altLang="en-US" sz="2400" dirty="0"/>
          </a:p>
        </p:txBody>
      </p:sp>
      <p:sp>
        <p:nvSpPr>
          <p:cNvPr id="2" name="文本框 1"/>
          <p:cNvSpPr txBox="1"/>
          <p:nvPr/>
        </p:nvSpPr>
        <p:spPr>
          <a:xfrm>
            <a:off x="585216" y="2029968"/>
            <a:ext cx="7936992" cy="2862322"/>
          </a:xfrm>
          <a:prstGeom prst="rect">
            <a:avLst/>
          </a:prstGeom>
          <a:noFill/>
        </p:spPr>
        <p:txBody>
          <a:bodyPr wrap="square" rtlCol="0">
            <a:spAutoFit/>
          </a:bodyPr>
          <a:lstStyle/>
          <a:p>
            <a:r>
              <a:rPr kumimoji="1" lang="en-US" altLang="zh-CN" dirty="0"/>
              <a:t>It does not seek ‘solutions’ which ‘solve’ real-world problems.</a:t>
            </a:r>
          </a:p>
          <a:p>
            <a:endParaRPr kumimoji="1" lang="en-US" altLang="zh-CN" dirty="0"/>
          </a:p>
          <a:p>
            <a:r>
              <a:rPr kumimoji="1" lang="en-US" altLang="zh-CN" dirty="0"/>
              <a:t>In the real world, things will be more complicated.</a:t>
            </a:r>
          </a:p>
          <a:p>
            <a:endParaRPr kumimoji="1" lang="en-US" altLang="zh-CN" dirty="0"/>
          </a:p>
          <a:p>
            <a:r>
              <a:rPr kumimoji="1" lang="en-US" altLang="zh-CN" dirty="0"/>
              <a:t>SSM focuses on the process of engaging with that complexity.</a:t>
            </a:r>
          </a:p>
          <a:p>
            <a:endParaRPr kumimoji="1" lang="en-US" altLang="zh-CN" dirty="0"/>
          </a:p>
          <a:p>
            <a:r>
              <a:rPr kumimoji="1" lang="en-US" altLang="zh-CN" dirty="0"/>
              <a:t>It is an organized process of thinking that enable groups of people to </a:t>
            </a:r>
            <a:r>
              <a:rPr kumimoji="1" lang="en-US" altLang="zh-CN" b="1" dirty="0">
                <a:solidFill>
                  <a:srgbClr val="FF0000"/>
                </a:solidFill>
              </a:rPr>
              <a:t>learn</a:t>
            </a:r>
            <a:r>
              <a:rPr kumimoji="1" lang="en-US" altLang="zh-CN" dirty="0"/>
              <a:t> their way to taking ‘</a:t>
            </a:r>
            <a:r>
              <a:rPr kumimoji="1" lang="en-US" altLang="zh-CN" b="1" dirty="0">
                <a:solidFill>
                  <a:srgbClr val="FF0000"/>
                </a:solidFill>
              </a:rPr>
              <a:t>action to improve</a:t>
            </a:r>
            <a:r>
              <a:rPr kumimoji="1" lang="en-US" altLang="zh-CN" dirty="0"/>
              <a:t>’.</a:t>
            </a:r>
          </a:p>
          <a:p>
            <a:endParaRPr kumimoji="1" lang="en-US" altLang="zh-CN" dirty="0"/>
          </a:p>
          <a:p>
            <a:r>
              <a:rPr kumimoji="1" lang="en-US" altLang="zh-CN" dirty="0"/>
              <a:t>SSM is a methodology, not a method or a way to solve problems.</a:t>
            </a:r>
            <a:endParaRPr kumimoji="1" lang="zh-CN" altLang="en-US" dirty="0"/>
          </a:p>
        </p:txBody>
      </p:sp>
    </p:spTree>
    <p:extLst>
      <p:ext uri="{BB962C8B-B14F-4D97-AF65-F5344CB8AC3E}">
        <p14:creationId xmlns:p14="http://schemas.microsoft.com/office/powerpoint/2010/main" val="989005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238897" y="852442"/>
            <a:ext cx="2347784" cy="461665"/>
          </a:xfrm>
          <a:prstGeom prst="rect">
            <a:avLst/>
          </a:prstGeom>
          <a:noFill/>
        </p:spPr>
        <p:txBody>
          <a:bodyPr wrap="square" rtlCol="0">
            <a:spAutoFit/>
          </a:bodyPr>
          <a:lstStyle/>
          <a:p>
            <a:r>
              <a:rPr lang="en-US" altLang="zh-CN" sz="2400"/>
              <a:t>References</a:t>
            </a:r>
            <a:endParaRPr lang="zh-CN" altLang="en-US" sz="2400" dirty="0"/>
          </a:p>
        </p:txBody>
      </p:sp>
      <p:sp>
        <p:nvSpPr>
          <p:cNvPr id="3" name="文本框 2"/>
          <p:cNvSpPr txBox="1"/>
          <p:nvPr/>
        </p:nvSpPr>
        <p:spPr>
          <a:xfrm>
            <a:off x="238897" y="1847088"/>
            <a:ext cx="8905103" cy="4801314"/>
          </a:xfrm>
          <a:prstGeom prst="rect">
            <a:avLst/>
          </a:prstGeom>
          <a:noFill/>
        </p:spPr>
        <p:txBody>
          <a:bodyPr wrap="square" rtlCol="0">
            <a:spAutoFit/>
          </a:bodyPr>
          <a:lstStyle/>
          <a:p>
            <a:endParaRPr kumimoji="1" lang="en-US" altLang="zh-CN" dirty="0"/>
          </a:p>
          <a:p>
            <a:r>
              <a:rPr lang="en-US" altLang="zh-CN" dirty="0" err="1"/>
              <a:t>Checkland</a:t>
            </a:r>
            <a:r>
              <a:rPr lang="en-US" altLang="zh-CN" dirty="0"/>
              <a:t>, P., &amp; </a:t>
            </a:r>
            <a:r>
              <a:rPr lang="en-US" altLang="zh-CN" dirty="0" err="1"/>
              <a:t>Poulter</a:t>
            </a:r>
            <a:r>
              <a:rPr lang="en-US" altLang="zh-CN" dirty="0"/>
              <a:t>, J. (2010, January 08). Soft Systems Methodology. Retrieved January 23, 2018, from </a:t>
            </a:r>
            <a:r>
              <a:rPr lang="en-US" altLang="zh-CN" dirty="0">
                <a:hlinkClick r:id="rId2"/>
              </a:rPr>
              <a:t>https://link.springer.com/chapter/10.1007%2F978-1-84882-809-4_5</a:t>
            </a:r>
            <a:endParaRPr lang="en-US" altLang="zh-CN" dirty="0"/>
          </a:p>
          <a:p>
            <a:endParaRPr kumimoji="1" lang="en-US" altLang="zh-CN" dirty="0"/>
          </a:p>
          <a:p>
            <a:r>
              <a:rPr kumimoji="1" lang="en-US" altLang="zh-CN" dirty="0" err="1"/>
              <a:t>Checkland</a:t>
            </a:r>
            <a:r>
              <a:rPr kumimoji="1" lang="en-US" altLang="zh-CN" dirty="0"/>
              <a:t>, P. (1981). Systems Thinking, Systems Practice, Wiley, </a:t>
            </a:r>
            <a:r>
              <a:rPr kumimoji="1" lang="en-US" altLang="zh-CN" dirty="0" err="1"/>
              <a:t>Chichester</a:t>
            </a:r>
            <a:r>
              <a:rPr kumimoji="1" lang="en-US" altLang="zh-CN" dirty="0"/>
              <a:t>.</a:t>
            </a:r>
          </a:p>
          <a:p>
            <a:endParaRPr kumimoji="1" lang="en-US" altLang="zh-CN" dirty="0"/>
          </a:p>
          <a:p>
            <a:r>
              <a:rPr lang="en-US" altLang="zh-CN" dirty="0"/>
              <a:t>Kish, K., Bunch, M. J., &amp; Xu, B. J. (2015, June 23). Soft Systems Methodologies in Action: Environment, Health &amp; Shanghai’s Elderly. Retrieved January 23, 2018, from </a:t>
            </a:r>
            <a:r>
              <a:rPr lang="en-US" altLang="zh-CN" dirty="0">
                <a:hlinkClick r:id="rId3"/>
              </a:rPr>
              <a:t>https://link.springer.com/article/10.1007%2Fs11213-015-9353-4</a:t>
            </a:r>
            <a:endParaRPr lang="en-US" altLang="zh-CN" dirty="0"/>
          </a:p>
          <a:p>
            <a:endParaRPr lang="en-US" altLang="zh-CN" dirty="0"/>
          </a:p>
          <a:p>
            <a:r>
              <a:rPr lang="en-US" altLang="zh-CN" dirty="0"/>
              <a:t>Sinn, J. S. (</a:t>
            </a:r>
            <a:r>
              <a:rPr lang="en-US" altLang="zh-CN" dirty="0" err="1"/>
              <a:t>n.d.</a:t>
            </a:r>
            <a:r>
              <a:rPr lang="en-US" altLang="zh-CN" dirty="0"/>
              <a:t>). A Comparison of Interactive Planning and Soft Systems Methodology: Enhancing the </a:t>
            </a:r>
            <a:r>
              <a:rPr lang="en-US" altLang="zh-CN" dirty="0" err="1"/>
              <a:t>Complementarist</a:t>
            </a:r>
            <a:r>
              <a:rPr lang="en-US" altLang="zh-CN" dirty="0"/>
              <a:t> Position. Retrieved January 23, 2018, from </a:t>
            </a:r>
            <a:r>
              <a:rPr lang="en-US" altLang="zh-CN" dirty="0">
                <a:hlinkClick r:id="rId4"/>
              </a:rPr>
              <a:t>https://link.springer.com/article/10.1023%2FA%3A1023098025076</a:t>
            </a:r>
            <a:endParaRPr lang="en-US" altLang="zh-CN" dirty="0"/>
          </a:p>
          <a:p>
            <a:endParaRPr lang="en-US" altLang="zh-CN" dirty="0"/>
          </a:p>
          <a:p>
            <a:endParaRPr kumimoji="1" lang="en-US" altLang="zh-CN" dirty="0"/>
          </a:p>
          <a:p>
            <a:endParaRPr kumimoji="1" lang="en-US" altLang="zh-CN" dirty="0"/>
          </a:p>
          <a:p>
            <a:endParaRPr kumimoji="1" lang="zh-CN" altLang="en-US" dirty="0"/>
          </a:p>
        </p:txBody>
      </p:sp>
    </p:spTree>
    <p:extLst>
      <p:ext uri="{BB962C8B-B14F-4D97-AF65-F5344CB8AC3E}">
        <p14:creationId xmlns:p14="http://schemas.microsoft.com/office/powerpoint/2010/main" val="1201455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tile tx="-717550" ty="-279400" sx="52000" sy="52000" flip="none" algn="tl"/>
        </a:blipFill>
        <a:effectLst/>
      </p:bgPr>
    </p:bg>
    <p:spTree>
      <p:nvGrpSpPr>
        <p:cNvPr id="1" name=""/>
        <p:cNvGrpSpPr/>
        <p:nvPr/>
      </p:nvGrpSpPr>
      <p:grpSpPr>
        <a:xfrm>
          <a:off x="0" y="0"/>
          <a:ext cx="0" cy="0"/>
          <a:chOff x="0" y="0"/>
          <a:chExt cx="0" cy="0"/>
        </a:xfrm>
      </p:grpSpPr>
      <p:sp>
        <p:nvSpPr>
          <p:cNvPr id="15" name="文本框 14"/>
          <p:cNvSpPr txBox="1"/>
          <p:nvPr/>
        </p:nvSpPr>
        <p:spPr>
          <a:xfrm>
            <a:off x="3231760" y="3804667"/>
            <a:ext cx="2965622" cy="707886"/>
          </a:xfrm>
          <a:prstGeom prst="rect">
            <a:avLst/>
          </a:prstGeom>
          <a:noFill/>
        </p:spPr>
        <p:txBody>
          <a:bodyPr wrap="square" rtlCol="0">
            <a:spAutoFit/>
          </a:bodyPr>
          <a:lstStyle/>
          <a:p>
            <a:pPr algn="ctr"/>
            <a:r>
              <a:rPr lang="en-US" altLang="zh-CN" sz="4000" b="1" dirty="0">
                <a:solidFill>
                  <a:schemeClr val="bg1"/>
                </a:solidFill>
                <a:latin typeface="Candara" panose="020E0502030303020204" pitchFamily="34" charset="0"/>
              </a:rPr>
              <a:t>THANK YOU</a:t>
            </a:r>
            <a:endParaRPr lang="zh-CN" altLang="en-US" sz="4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32791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What is SSM?</a:t>
            </a:r>
            <a:endParaRPr lang="zh-CN" altLang="en-US" sz="2400" dirty="0"/>
          </a:p>
        </p:txBody>
      </p:sp>
      <p:sp>
        <p:nvSpPr>
          <p:cNvPr id="2" name="文本框 1"/>
          <p:cNvSpPr txBox="1"/>
          <p:nvPr/>
        </p:nvSpPr>
        <p:spPr>
          <a:xfrm>
            <a:off x="407405" y="2441152"/>
            <a:ext cx="7541232" cy="2862322"/>
          </a:xfrm>
          <a:prstGeom prst="rect">
            <a:avLst/>
          </a:prstGeom>
          <a:noFill/>
        </p:spPr>
        <p:txBody>
          <a:bodyPr wrap="square" rtlCol="0">
            <a:spAutoFit/>
          </a:bodyPr>
          <a:lstStyle/>
          <a:p>
            <a:r>
              <a:rPr kumimoji="1" lang="en-US" altLang="zh-CN" dirty="0"/>
              <a:t>SSM is </a:t>
            </a:r>
            <a:r>
              <a:rPr kumimoji="1" lang="en-US" altLang="zh-CN" b="1" dirty="0"/>
              <a:t>Soft Systems Methodology</a:t>
            </a:r>
            <a:r>
              <a:rPr kumimoji="1" lang="en-US" altLang="zh-CN" dirty="0"/>
              <a:t>, it is an </a:t>
            </a:r>
            <a:r>
              <a:rPr kumimoji="1" lang="en-US" altLang="zh-CN" b="1" dirty="0">
                <a:solidFill>
                  <a:srgbClr val="FF0000"/>
                </a:solidFill>
              </a:rPr>
              <a:t>action-oriented</a:t>
            </a:r>
            <a:r>
              <a:rPr kumimoji="1" lang="en-US" altLang="zh-CN" dirty="0"/>
              <a:t> process of inquiry into </a:t>
            </a:r>
            <a:r>
              <a:rPr kumimoji="1" lang="en-US" altLang="zh-CN" b="1" dirty="0">
                <a:solidFill>
                  <a:srgbClr val="FF0000"/>
                </a:solidFill>
              </a:rPr>
              <a:t>problematical situations </a:t>
            </a:r>
            <a:r>
              <a:rPr kumimoji="1" lang="en-US" altLang="zh-CN" dirty="0"/>
              <a:t>in the everyday world.</a:t>
            </a:r>
          </a:p>
          <a:p>
            <a:endParaRPr kumimoji="1" lang="en-US" altLang="zh-CN" dirty="0"/>
          </a:p>
          <a:p>
            <a:r>
              <a:rPr kumimoji="1" lang="en-US" altLang="zh-CN" dirty="0"/>
              <a:t>Users </a:t>
            </a:r>
            <a:r>
              <a:rPr kumimoji="1" lang="en-US" altLang="zh-CN" b="1" dirty="0">
                <a:solidFill>
                  <a:srgbClr val="FF0000"/>
                </a:solidFill>
              </a:rPr>
              <a:t>learn their way </a:t>
            </a:r>
            <a:r>
              <a:rPr kumimoji="1" lang="en-US" altLang="zh-CN" dirty="0"/>
              <a:t>from finding out about the situation to defining/taking action to </a:t>
            </a:r>
            <a:r>
              <a:rPr kumimoji="1" lang="en-US" altLang="zh-CN" b="1" dirty="0">
                <a:solidFill>
                  <a:srgbClr val="FF0000"/>
                </a:solidFill>
              </a:rPr>
              <a:t>improve</a:t>
            </a:r>
            <a:r>
              <a:rPr kumimoji="1" lang="en-US" altLang="zh-CN" dirty="0"/>
              <a:t> it.</a:t>
            </a:r>
          </a:p>
          <a:p>
            <a:endParaRPr kumimoji="1" lang="en-US" altLang="zh-CN" dirty="0"/>
          </a:p>
          <a:p>
            <a:r>
              <a:rPr kumimoji="1" lang="en-US" altLang="zh-CN" dirty="0"/>
              <a:t>The learning emerges via an organized process in which the real situation is explored, using as intellectual devices – which serve to provide structure to discussion – models of </a:t>
            </a:r>
            <a:r>
              <a:rPr kumimoji="1" lang="en-US" altLang="zh-CN" b="1" dirty="0">
                <a:solidFill>
                  <a:srgbClr val="FF0000"/>
                </a:solidFill>
              </a:rPr>
              <a:t>purposeful activity </a:t>
            </a:r>
            <a:r>
              <a:rPr kumimoji="1" lang="en-US" altLang="zh-CN" dirty="0"/>
              <a:t>built to encapsulate pure, stated </a:t>
            </a:r>
            <a:r>
              <a:rPr kumimoji="1" lang="en-US" altLang="zh-CN" b="1" dirty="0">
                <a:solidFill>
                  <a:srgbClr val="FF0000"/>
                </a:solidFill>
              </a:rPr>
              <a:t>worldviews</a:t>
            </a:r>
            <a:r>
              <a:rPr kumimoji="1" lang="en-US" altLang="zh-CN" dirty="0"/>
              <a:t>.</a:t>
            </a:r>
          </a:p>
        </p:txBody>
      </p:sp>
      <p:sp>
        <p:nvSpPr>
          <p:cNvPr id="3" name="文本框 2"/>
          <p:cNvSpPr txBox="1"/>
          <p:nvPr/>
        </p:nvSpPr>
        <p:spPr>
          <a:xfrm>
            <a:off x="5327374" y="5824330"/>
            <a:ext cx="3549497" cy="369332"/>
          </a:xfrm>
          <a:prstGeom prst="rect">
            <a:avLst/>
          </a:prstGeom>
          <a:noFill/>
        </p:spPr>
        <p:txBody>
          <a:bodyPr wrap="square" rtlCol="0">
            <a:spAutoFit/>
          </a:bodyPr>
          <a:lstStyle/>
          <a:p>
            <a:r>
              <a:rPr kumimoji="1" lang="en-US" altLang="zh-CN" dirty="0"/>
              <a:t>---Peter </a:t>
            </a:r>
            <a:r>
              <a:rPr kumimoji="1" lang="en-US" altLang="zh-CN" dirty="0" err="1"/>
              <a:t>Checkland</a:t>
            </a:r>
            <a:r>
              <a:rPr kumimoji="1" lang="en-US" altLang="zh-CN" dirty="0"/>
              <a:t> &amp; John </a:t>
            </a:r>
            <a:r>
              <a:rPr kumimoji="1" lang="en-US" altLang="zh-CN" dirty="0" err="1"/>
              <a:t>Poulter</a:t>
            </a:r>
            <a:endParaRPr kumimoji="1" lang="zh-CN" altLang="en-US" dirty="0"/>
          </a:p>
        </p:txBody>
      </p:sp>
    </p:spTree>
    <p:extLst>
      <p:ext uri="{BB962C8B-B14F-4D97-AF65-F5344CB8AC3E}">
        <p14:creationId xmlns:p14="http://schemas.microsoft.com/office/powerpoint/2010/main" val="3946503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What will we usually do to evaluate a system</a:t>
            </a:r>
            <a:endParaRPr lang="zh-CN" altLang="en-US" sz="2400" dirty="0"/>
          </a:p>
        </p:txBody>
      </p:sp>
      <p:sp>
        <p:nvSpPr>
          <p:cNvPr id="2" name="文本框 1"/>
          <p:cNvSpPr txBox="1"/>
          <p:nvPr/>
        </p:nvSpPr>
        <p:spPr>
          <a:xfrm>
            <a:off x="407405" y="2441152"/>
            <a:ext cx="7541232" cy="1200329"/>
          </a:xfrm>
          <a:prstGeom prst="rect">
            <a:avLst/>
          </a:prstGeom>
          <a:noFill/>
        </p:spPr>
        <p:txBody>
          <a:bodyPr wrap="square" rtlCol="0">
            <a:spAutoFit/>
          </a:bodyPr>
          <a:lstStyle/>
          <a:p>
            <a:pPr marL="502920" indent="-457200">
              <a:buAutoNum type="arabicPeriod"/>
            </a:pPr>
            <a:r>
              <a:rPr lang="en-CA" dirty="0"/>
              <a:t>Conduct a BPMN or UML to evaluate the system sequence</a:t>
            </a:r>
          </a:p>
          <a:p>
            <a:pPr marL="502920" indent="-457200">
              <a:buAutoNum type="arabicPeriod"/>
            </a:pPr>
            <a:r>
              <a:rPr lang="en-CA" dirty="0"/>
              <a:t>Conduct a DFD analysis to evaluate the data flow</a:t>
            </a:r>
          </a:p>
          <a:p>
            <a:pPr marL="502920" indent="-457200">
              <a:buAutoNum type="arabicPeriod"/>
            </a:pPr>
            <a:r>
              <a:rPr lang="en-CA" dirty="0"/>
              <a:t>Conduct a </a:t>
            </a:r>
            <a:r>
              <a:rPr lang="en-CA" dirty="0" err="1"/>
              <a:t>i</a:t>
            </a:r>
            <a:r>
              <a:rPr lang="en-CA" dirty="0"/>
              <a:t>* model to evaluate the dependency relationship among different actors.</a:t>
            </a:r>
          </a:p>
        </p:txBody>
      </p:sp>
      <p:sp>
        <p:nvSpPr>
          <p:cNvPr id="6" name="Arrow: Up 5">
            <a:extLst>
              <a:ext uri="{FF2B5EF4-FFF2-40B4-BE49-F238E27FC236}">
                <a16:creationId xmlns:a16="http://schemas.microsoft.com/office/drawing/2014/main" id="{937E6B95-357D-43A0-9987-129DAC63F173}"/>
              </a:ext>
            </a:extLst>
          </p:cNvPr>
          <p:cNvSpPr/>
          <p:nvPr/>
        </p:nvSpPr>
        <p:spPr>
          <a:xfrm>
            <a:off x="3954395" y="3913471"/>
            <a:ext cx="762000" cy="1143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5C0F8C6-CC07-402E-9E11-08DCE593FE8B}"/>
              </a:ext>
            </a:extLst>
          </p:cNvPr>
          <p:cNvSpPr/>
          <p:nvPr/>
        </p:nvSpPr>
        <p:spPr>
          <a:xfrm>
            <a:off x="1237976" y="5367689"/>
            <a:ext cx="6194837" cy="861774"/>
          </a:xfrm>
          <a:prstGeom prst="rect">
            <a:avLst/>
          </a:prstGeom>
          <a:noFill/>
        </p:spPr>
        <p:txBody>
          <a:bodyPr wrap="none" lIns="91440" tIns="45720" rIns="91440" bIns="45720">
            <a:spAutoFit/>
          </a:bodyPr>
          <a:lstStyle/>
          <a:p>
            <a:pPr algn="ctr"/>
            <a:r>
              <a:rPr lang="en-US" sz="5000" b="0" cap="none" spc="0" dirty="0">
                <a:ln w="0"/>
                <a:solidFill>
                  <a:schemeClr val="tx1"/>
                </a:solidFill>
                <a:effectLst>
                  <a:outerShdw blurRad="38100" dist="19050" dir="2700000" algn="tl" rotWithShape="0">
                    <a:schemeClr val="dk1">
                      <a:alpha val="40000"/>
                    </a:schemeClr>
                  </a:outerShdw>
                </a:effectLst>
              </a:rPr>
              <a:t>Hard System Thinking</a:t>
            </a:r>
          </a:p>
        </p:txBody>
      </p:sp>
    </p:spTree>
    <p:extLst>
      <p:ext uri="{BB962C8B-B14F-4D97-AF65-F5344CB8AC3E}">
        <p14:creationId xmlns:p14="http://schemas.microsoft.com/office/powerpoint/2010/main" val="23052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What will we usually do to evaluate an industry or a company ?</a:t>
            </a:r>
            <a:endParaRPr lang="zh-CN" altLang="en-US" sz="2400" dirty="0"/>
          </a:p>
        </p:txBody>
      </p:sp>
      <p:sp>
        <p:nvSpPr>
          <p:cNvPr id="2" name="文本框 1"/>
          <p:cNvSpPr txBox="1"/>
          <p:nvPr/>
        </p:nvSpPr>
        <p:spPr>
          <a:xfrm>
            <a:off x="407405" y="2441152"/>
            <a:ext cx="7541232" cy="1200329"/>
          </a:xfrm>
          <a:prstGeom prst="rect">
            <a:avLst/>
          </a:prstGeom>
          <a:noFill/>
        </p:spPr>
        <p:txBody>
          <a:bodyPr wrap="square" rtlCol="0">
            <a:spAutoFit/>
          </a:bodyPr>
          <a:lstStyle/>
          <a:p>
            <a:pPr marL="502920" indent="-457200">
              <a:buAutoNum type="arabicPeriod"/>
            </a:pPr>
            <a:r>
              <a:rPr lang="en-CA" dirty="0"/>
              <a:t>We will collect the data related to the industry</a:t>
            </a:r>
          </a:p>
          <a:p>
            <a:pPr marL="502920" indent="-457200">
              <a:buAutoNum type="arabicPeriod"/>
            </a:pPr>
            <a:r>
              <a:rPr lang="en-CA" dirty="0"/>
              <a:t>Conduct the analysis using the statistical models</a:t>
            </a:r>
          </a:p>
          <a:p>
            <a:pPr marL="502920" indent="-457200">
              <a:buAutoNum type="arabicPeriod"/>
            </a:pPr>
            <a:r>
              <a:rPr lang="en-CA" dirty="0"/>
              <a:t>Get a conclusion of the past and present performance, and give an estimation of the future operation.</a:t>
            </a:r>
          </a:p>
        </p:txBody>
      </p:sp>
      <p:sp>
        <p:nvSpPr>
          <p:cNvPr id="6" name="Arrow: Up 5">
            <a:extLst>
              <a:ext uri="{FF2B5EF4-FFF2-40B4-BE49-F238E27FC236}">
                <a16:creationId xmlns:a16="http://schemas.microsoft.com/office/drawing/2014/main" id="{937E6B95-357D-43A0-9987-129DAC63F173}"/>
              </a:ext>
            </a:extLst>
          </p:cNvPr>
          <p:cNvSpPr/>
          <p:nvPr/>
        </p:nvSpPr>
        <p:spPr>
          <a:xfrm>
            <a:off x="3954395" y="3913471"/>
            <a:ext cx="762000" cy="11430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15C0F8C6-CC07-402E-9E11-08DCE593FE8B}"/>
              </a:ext>
            </a:extLst>
          </p:cNvPr>
          <p:cNvSpPr/>
          <p:nvPr/>
        </p:nvSpPr>
        <p:spPr>
          <a:xfrm>
            <a:off x="1237976" y="5367689"/>
            <a:ext cx="6194837" cy="861774"/>
          </a:xfrm>
          <a:prstGeom prst="rect">
            <a:avLst/>
          </a:prstGeom>
          <a:noFill/>
        </p:spPr>
        <p:txBody>
          <a:bodyPr wrap="none" lIns="91440" tIns="45720" rIns="91440" bIns="45720">
            <a:spAutoFit/>
          </a:bodyPr>
          <a:lstStyle/>
          <a:p>
            <a:pPr algn="ctr"/>
            <a:r>
              <a:rPr lang="en-US" sz="5000" b="0" cap="none" spc="0" dirty="0">
                <a:ln w="0"/>
                <a:solidFill>
                  <a:schemeClr val="tx1"/>
                </a:solidFill>
                <a:effectLst>
                  <a:outerShdw blurRad="38100" dist="19050" dir="2700000" algn="tl" rotWithShape="0">
                    <a:schemeClr val="dk1">
                      <a:alpha val="40000"/>
                    </a:schemeClr>
                  </a:outerShdw>
                </a:effectLst>
              </a:rPr>
              <a:t>Hard System Thinking</a:t>
            </a:r>
          </a:p>
        </p:txBody>
      </p:sp>
    </p:spTree>
    <p:extLst>
      <p:ext uri="{BB962C8B-B14F-4D97-AF65-F5344CB8AC3E}">
        <p14:creationId xmlns:p14="http://schemas.microsoft.com/office/powerpoint/2010/main" val="333956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708454"/>
            <a:ext cx="238897" cy="749643"/>
          </a:xfrm>
          <a:prstGeom prst="rect">
            <a:avLst/>
          </a:prstGeom>
          <a:solidFill>
            <a:srgbClr val="10B3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238896" y="852442"/>
            <a:ext cx="8637975" cy="461665"/>
          </a:xfrm>
          <a:prstGeom prst="rect">
            <a:avLst/>
          </a:prstGeom>
          <a:noFill/>
        </p:spPr>
        <p:txBody>
          <a:bodyPr wrap="square" rtlCol="0">
            <a:spAutoFit/>
          </a:bodyPr>
          <a:lstStyle/>
          <a:p>
            <a:r>
              <a:rPr lang="en-US" altLang="zh-CN" sz="2400" dirty="0"/>
              <a:t>What is SE?</a:t>
            </a:r>
            <a:endParaRPr lang="zh-CN" altLang="en-US" sz="2400" dirty="0"/>
          </a:p>
        </p:txBody>
      </p:sp>
      <p:sp>
        <p:nvSpPr>
          <p:cNvPr id="2" name="文本框 1"/>
          <p:cNvSpPr txBox="1"/>
          <p:nvPr/>
        </p:nvSpPr>
        <p:spPr>
          <a:xfrm>
            <a:off x="407405" y="2441152"/>
            <a:ext cx="7541232" cy="1477328"/>
          </a:xfrm>
          <a:prstGeom prst="rect">
            <a:avLst/>
          </a:prstGeom>
          <a:noFill/>
        </p:spPr>
        <p:txBody>
          <a:bodyPr wrap="square" rtlCol="0">
            <a:spAutoFit/>
          </a:bodyPr>
          <a:lstStyle/>
          <a:p>
            <a:r>
              <a:rPr kumimoji="1" lang="en-US" altLang="zh-CN" b="1" dirty="0"/>
              <a:t>Systems Engineering </a:t>
            </a:r>
            <a:r>
              <a:rPr kumimoji="1" lang="en-US" altLang="zh-CN" dirty="0"/>
              <a:t>(SE) is a process of </a:t>
            </a:r>
            <a:r>
              <a:rPr kumimoji="1" lang="en-US" altLang="zh-CN" b="1" dirty="0">
                <a:solidFill>
                  <a:srgbClr val="FF0000"/>
                </a:solidFill>
              </a:rPr>
              <a:t>naming a ‘system</a:t>
            </a:r>
            <a:r>
              <a:rPr kumimoji="1" lang="en-US" altLang="zh-CN" dirty="0">
                <a:solidFill>
                  <a:srgbClr val="FF0000"/>
                </a:solidFill>
              </a:rPr>
              <a:t>’</a:t>
            </a:r>
            <a:r>
              <a:rPr kumimoji="1" lang="en-US" altLang="zh-CN" dirty="0"/>
              <a:t>, defining its objectives, and then using an array of techniques to </a:t>
            </a:r>
            <a:r>
              <a:rPr kumimoji="1" lang="en-US" altLang="zh-CN" dirty="0">
                <a:solidFill>
                  <a:srgbClr val="FF0000"/>
                </a:solidFill>
              </a:rPr>
              <a:t>‘</a:t>
            </a:r>
            <a:r>
              <a:rPr kumimoji="1" lang="en-US" altLang="zh-CN" b="1" dirty="0">
                <a:solidFill>
                  <a:srgbClr val="FF0000"/>
                </a:solidFill>
              </a:rPr>
              <a:t>engineer’ the system </a:t>
            </a:r>
            <a:r>
              <a:rPr kumimoji="1" lang="en-US" altLang="zh-CN" dirty="0"/>
              <a:t>to meet its objectives.</a:t>
            </a:r>
          </a:p>
          <a:p>
            <a:endParaRPr kumimoji="1" lang="en-US" altLang="zh-CN" dirty="0"/>
          </a:p>
          <a:p>
            <a:endParaRPr kumimoji="1" lang="en-US" altLang="zh-CN" dirty="0"/>
          </a:p>
        </p:txBody>
      </p:sp>
      <p:sp>
        <p:nvSpPr>
          <p:cNvPr id="3" name="文本框 2"/>
          <p:cNvSpPr txBox="1"/>
          <p:nvPr/>
        </p:nvSpPr>
        <p:spPr>
          <a:xfrm>
            <a:off x="4399140" y="3319669"/>
            <a:ext cx="3549497" cy="369332"/>
          </a:xfrm>
          <a:prstGeom prst="rect">
            <a:avLst/>
          </a:prstGeom>
          <a:noFill/>
        </p:spPr>
        <p:txBody>
          <a:bodyPr wrap="square" rtlCol="0">
            <a:spAutoFit/>
          </a:bodyPr>
          <a:lstStyle/>
          <a:p>
            <a:r>
              <a:rPr kumimoji="1" lang="en-US" altLang="zh-CN" dirty="0"/>
              <a:t>---Peter </a:t>
            </a:r>
            <a:r>
              <a:rPr kumimoji="1" lang="en-US" altLang="zh-CN" dirty="0" err="1"/>
              <a:t>Checkland</a:t>
            </a:r>
            <a:r>
              <a:rPr kumimoji="1" lang="en-US" altLang="zh-CN" dirty="0"/>
              <a:t> &amp; John </a:t>
            </a:r>
            <a:r>
              <a:rPr kumimoji="1" lang="en-US" altLang="zh-CN" dirty="0" err="1"/>
              <a:t>Poulter</a:t>
            </a:r>
            <a:endParaRPr kumimoji="1" lang="zh-CN" altLang="en-US" dirty="0"/>
          </a:p>
        </p:txBody>
      </p:sp>
      <p:sp>
        <p:nvSpPr>
          <p:cNvPr id="6" name="文本框 5"/>
          <p:cNvSpPr txBox="1"/>
          <p:nvPr/>
        </p:nvSpPr>
        <p:spPr>
          <a:xfrm>
            <a:off x="556591" y="4333461"/>
            <a:ext cx="7911548" cy="1015663"/>
          </a:xfrm>
          <a:prstGeom prst="rect">
            <a:avLst/>
          </a:prstGeom>
          <a:noFill/>
        </p:spPr>
        <p:txBody>
          <a:bodyPr wrap="square" rtlCol="0">
            <a:spAutoFit/>
          </a:bodyPr>
          <a:lstStyle/>
          <a:p>
            <a:r>
              <a:rPr kumimoji="1" lang="en-US" altLang="zh-CN" dirty="0"/>
              <a:t>However, it was too thin...not rich enough to deal with social complexity</a:t>
            </a:r>
          </a:p>
          <a:p>
            <a:endParaRPr kumimoji="1" lang="en-US" altLang="zh-CN" dirty="0"/>
          </a:p>
          <a:p>
            <a:r>
              <a:rPr kumimoji="1" lang="en-US" altLang="zh-CN" sz="2400" b="1" dirty="0"/>
              <a:t>Systems Engineering                         Soft Systems Methodology</a:t>
            </a:r>
            <a:endParaRPr kumimoji="1" lang="zh-CN" altLang="en-US" sz="2400" b="1" dirty="0"/>
          </a:p>
        </p:txBody>
      </p:sp>
      <p:sp>
        <p:nvSpPr>
          <p:cNvPr id="7" name="右箭头 6"/>
          <p:cNvSpPr/>
          <p:nvPr/>
        </p:nvSpPr>
        <p:spPr>
          <a:xfrm>
            <a:off x="3518452" y="5045525"/>
            <a:ext cx="993913" cy="2006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1625691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EE2E03E-4948-4757-A684-8B6AA4821B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767"/>
            <a:ext cx="5040381" cy="3532739"/>
          </a:xfrm>
          <a:prstGeom prst="rect">
            <a:avLst/>
          </a:prstGeom>
        </p:spPr>
      </p:pic>
      <p:pic>
        <p:nvPicPr>
          <p:cNvPr id="9" name="Picture 8">
            <a:extLst>
              <a:ext uri="{FF2B5EF4-FFF2-40B4-BE49-F238E27FC236}">
                <a16:creationId xmlns:a16="http://schemas.microsoft.com/office/drawing/2014/main" id="{557AC8D0-1496-4659-99EF-A286C72E4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3723" y="3603009"/>
            <a:ext cx="4544272" cy="3176453"/>
          </a:xfrm>
          <a:prstGeom prst="rect">
            <a:avLst/>
          </a:prstGeom>
        </p:spPr>
      </p:pic>
    </p:spTree>
    <p:extLst>
      <p:ext uri="{BB962C8B-B14F-4D97-AF65-F5344CB8AC3E}">
        <p14:creationId xmlns:p14="http://schemas.microsoft.com/office/powerpoint/2010/main" val="168533598"/>
      </p:ext>
    </p:extLst>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演示文稿1" id="{AA1CBBF3-5167-4087-BFAE-78FB9154F143}" vid="{7647476C-A5FC-4CA7-A3C8-1DF0DD194B10}"/>
    </a:ext>
  </a:extLst>
</a:theme>
</file>

<file path=docProps/app.xml><?xml version="1.0" encoding="utf-8"?>
<Properties xmlns="http://schemas.openxmlformats.org/officeDocument/2006/extended-properties" xmlns:vt="http://schemas.openxmlformats.org/officeDocument/2006/docPropsVTypes">
  <Template>_029</Template>
  <TotalTime>1301</TotalTime>
  <Words>1840</Words>
  <Application>Microsoft Office PowerPoint</Application>
  <PresentationFormat>On-screen Show (4:3)</PresentationFormat>
  <Paragraphs>220</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宋体</vt:lpstr>
      <vt:lpstr>Arial</vt:lpstr>
      <vt:lpstr>Calibri</vt:lpstr>
      <vt:lpstr>Calibri Light</vt:lpstr>
      <vt:lpstr>Candara</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Bohan Yang</dc:creator>
  <cp:lastModifiedBy>Kyrie Wang</cp:lastModifiedBy>
  <cp:revision>64</cp:revision>
  <dcterms:created xsi:type="dcterms:W3CDTF">2018-01-23T03:50:37Z</dcterms:created>
  <dcterms:modified xsi:type="dcterms:W3CDTF">2018-01-24T17:40:40Z</dcterms:modified>
</cp:coreProperties>
</file>