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Economica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5299D06-388C-44DE-896F-3F53AAC55226}">
  <a:tblStyle styleId="{85299D06-388C-44DE-896F-3F53AAC552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regular.fntdata"/><Relationship Id="rId25" Type="http://schemas.openxmlformats.org/officeDocument/2006/relationships/slide" Target="slides/slide20.xml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 Talking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Michal Talking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 Talking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Michal/Karen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ROM - Crystal example?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 from GPL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 Talks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 Talks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Michal Talks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service system can be defined as "a dynamic value-cocreation configuration of resources, including people, organizations, shared information (language, laws, measures, methods), and technology, all connected internally and externally to other service systems by value propositions"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service system is both a provider and client of service that is connected by value propositions in value chains, value networks, or value-creating system …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example of a Multi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Centre operation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patternlanguage.com/apl/aplsample/aplsample.htm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livingneighborhoods.org/ht-0/archive.htm" TargetMode="External"/><Relationship Id="rId4" Type="http://schemas.openxmlformats.org/officeDocument/2006/relationships/hyperlink" Target="http://wiki.c2.com/?WikiWikiWeb" TargetMode="External"/><Relationship Id="rId5" Type="http://schemas.openxmlformats.org/officeDocument/2006/relationships/hyperlink" Target="https://www.academia.edu/9138366/A_Pattern_LAnguage_for_Systemic_Transformation_PLAST_-_re_Generative_of_Commons" TargetMode="External"/><Relationship Id="rId6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i.org/10.1016/j.sbspro.2011.10.561" TargetMode="External"/><Relationship Id="rId4" Type="http://schemas.openxmlformats.org/officeDocument/2006/relationships/hyperlink" Target="http://dreamsongs.net/Files/PatternsOfSoftware.pdf" TargetMode="External"/><Relationship Id="rId11" Type="http://schemas.openxmlformats.org/officeDocument/2006/relationships/image" Target="../media/image1.png"/><Relationship Id="rId10" Type="http://schemas.openxmlformats.org/officeDocument/2006/relationships/image" Target="../media/image11.png"/><Relationship Id="rId9" Type="http://schemas.openxmlformats.org/officeDocument/2006/relationships/hyperlink" Target="https://www.slideshare.net/ChihyangLi?utm_campaign=profiletracking&amp;utm_medium=sssite&amp;utm_source=ssslideview" TargetMode="External"/><Relationship Id="rId5" Type="http://schemas.openxmlformats.org/officeDocument/2006/relationships/hyperlink" Target="https://www.slideshare.net/takashiiba/peer-learning-via-dialogue-with-a-pattern-language" TargetMode="External"/><Relationship Id="rId6" Type="http://schemas.openxmlformats.org/officeDocument/2006/relationships/hyperlink" Target="https://www.slideshare.net/ChihyangLi?utm_campaign=profiletracking&amp;utm_medium=sssite&amp;utm_source=ssslideview" TargetMode="External"/><Relationship Id="rId7" Type="http://schemas.openxmlformats.org/officeDocument/2006/relationships/hyperlink" Target="https://www.slideshare.net/ChihyangLi/design-patterns-in-swift-ch0-introduction" TargetMode="External"/><Relationship Id="rId8" Type="http://schemas.openxmlformats.org/officeDocument/2006/relationships/hyperlink" Target="https://blog.p2pfoundation.net/what-is-an-unfolding/2015/04/1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patternlanguage.com/apl/aplsample/aplsample.htm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64D7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Generative Pattern Language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By Michal Telem and Karen Fingas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4134325" y="184495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Generative </a:t>
            </a:r>
            <a:endParaRPr b="1"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232800"/>
            <a:ext cx="4371000" cy="34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It not only tells us the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rules of arrangement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, but shows us how to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construct as many arrangements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we want which satisfy the rules.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http://www.patternlanguage.com/apl/aplsample/aplsample.htm</a:t>
            </a:r>
            <a:endParaRPr sz="12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4900" y="718350"/>
            <a:ext cx="2983075" cy="32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97850" y="2166600"/>
            <a:ext cx="5294700" cy="8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Many Patterns form a </a:t>
            </a:r>
            <a:r>
              <a:rPr b="1" lang="en" sz="3600"/>
              <a:t>language</a:t>
            </a:r>
            <a:r>
              <a:rPr b="1" lang="en" sz="3600"/>
              <a:t> </a:t>
            </a:r>
            <a:endParaRPr b="1" sz="3600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575" y="228263"/>
            <a:ext cx="3667450" cy="46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2389525" y="442052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325" y="45342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214200" y="85800"/>
            <a:ext cx="8715600" cy="8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Unfolding - The key element of any generative code </a:t>
            </a:r>
            <a:endParaRPr b="1" sz="3600"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225" y="1256750"/>
            <a:ext cx="5453550" cy="31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5206600" y="3587400"/>
            <a:ext cx="3996900" cy="1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474" y="206800"/>
            <a:ext cx="5621025" cy="43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568000" y="82025"/>
            <a:ext cx="74787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Economica"/>
                <a:ea typeface="Economica"/>
                <a:cs typeface="Economica"/>
                <a:sym typeface="Economica"/>
              </a:rPr>
              <a:t>Qualities:</a:t>
            </a: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125700" y="4422400"/>
            <a:ext cx="6191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David Ing  “From Environmental Structure to Service Systems Thinking: Wholeness with Centers Described with a Generative Pattern Language.” 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315925"/>
            <a:ext cx="8520600" cy="12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Proposed procedures for making a pattern </a:t>
            </a:r>
            <a:r>
              <a:rPr b="1" lang="en"/>
              <a:t>Language</a:t>
            </a:r>
            <a:r>
              <a:rPr lang="en"/>
              <a:t> </a:t>
            </a:r>
            <a:endParaRPr/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664075"/>
            <a:ext cx="3755400" cy="29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Economica"/>
              <a:buAutoNum type="arabicPeriod"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Pattern Mining		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  <a:p>
            <a:pPr indent="-4572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Economica"/>
              <a:buAutoNum type="arabicPeriod"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Pattern Prototyping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  <a:p>
            <a:pPr indent="-4572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Economica"/>
              <a:buAutoNum type="arabicPeriod"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Pattern Writing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717050" y="1664075"/>
            <a:ext cx="3755400" cy="29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4.	</a:t>
            </a: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Pattern Organizing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5.	Catalog Editing  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quality without a name: Objectivity</a:t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225225"/>
            <a:ext cx="8520600" cy="3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5" y="1147225"/>
            <a:ext cx="80962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5561825" y="456212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3F3F3"/>
                </a:highlight>
              </a:rPr>
              <a:t>Karen Fingas and Michal Telem 2018</a:t>
            </a:r>
            <a:endParaRPr sz="1000">
              <a:highlight>
                <a:srgbClr val="F3F3F3"/>
              </a:highlight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625" y="46758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315925"/>
            <a:ext cx="8520600" cy="6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Examples: </a:t>
            </a:r>
            <a:endParaRPr b="1"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843375"/>
            <a:ext cx="8520600" cy="42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Build environment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-  </a:t>
            </a:r>
            <a:r>
              <a:rPr lang="en" sz="2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http://www.livingneighborhoods.org/ht-0/archive.htm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Software development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- Agile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Wiki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- </a:t>
            </a:r>
            <a:r>
              <a:rPr lang="en" sz="2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4"/>
              </a:rPr>
              <a:t>http://wiki.c2.com/?WikiWikiWeb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Service Systems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- An Alexandrian format and pattern for Multi Service Centers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333333"/>
                </a:solidFill>
                <a:latin typeface="Economica"/>
                <a:ea typeface="Economica"/>
                <a:cs typeface="Economica"/>
                <a:sym typeface="Economica"/>
              </a:rPr>
              <a:t>A Pattern Language for Systemic Transformation (PLAST) -</a:t>
            </a:r>
            <a:r>
              <a:rPr lang="en" sz="2400">
                <a:solidFill>
                  <a:srgbClr val="333333"/>
                </a:solidFill>
                <a:latin typeface="Economica"/>
                <a:ea typeface="Economica"/>
                <a:cs typeface="Economica"/>
                <a:sym typeface="Economica"/>
              </a:rPr>
              <a:t> “You cannot understand a system until you try to change it” said Kurt Lewin </a:t>
            </a:r>
            <a:r>
              <a:rPr lang="en" sz="2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5"/>
              </a:rPr>
              <a:t>https://www.academia.edu/9138366/A_Pattern_LAnguage_for_Systemic_Transformation_PLAST_-_re_Generative_of_Commons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211" name="Shape 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555600"/>
            <a:ext cx="8366100" cy="6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Generative Pattern Language - Pros:</a:t>
            </a:r>
            <a:r>
              <a:rPr lang="en" sz="4200"/>
              <a:t> </a:t>
            </a:r>
            <a:endParaRPr sz="4200"/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514050" y="1999113"/>
            <a:ext cx="7876200" cy="576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Great tool to combine hard system thinking and soft systems thinking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472950" y="3543250"/>
            <a:ext cx="7017000" cy="878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Ease of use - Provides sequence of actions - order and Tells us which patterns “go together”</a:t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472950" y="4421325"/>
            <a:ext cx="6033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514050" y="1330913"/>
            <a:ext cx="5951700" cy="576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Flexible and versatile Methodology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472950" y="2759225"/>
            <a:ext cx="6954300" cy="770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Gives the opportunity to pay full respect to unique features of a system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Generative Pattern Language - </a:t>
            </a:r>
            <a:r>
              <a:rPr b="1" lang="en"/>
              <a:t>Cons</a:t>
            </a:r>
            <a:endParaRPr b="1"/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Relies on collaboration - not everyone can/will participate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Patterns take labour and time to develop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Need experts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4294967295" type="title"/>
          </p:nvPr>
        </p:nvSpPr>
        <p:spPr>
          <a:xfrm>
            <a:off x="773700" y="1663450"/>
            <a:ext cx="7596600" cy="7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“</a:t>
            </a:r>
            <a:r>
              <a:rPr lang="en" sz="3600">
                <a:solidFill>
                  <a:srgbClr val="000000"/>
                </a:solidFill>
              </a:rPr>
              <a:t>A generative code is a system of unfolding steps that enable people in a community to create...</a:t>
            </a:r>
            <a:r>
              <a:rPr lang="en" sz="3600">
                <a:solidFill>
                  <a:srgbClr val="000000"/>
                </a:solidFill>
              </a:rPr>
              <a:t>”</a:t>
            </a:r>
            <a:endParaRPr sz="3600">
              <a:solidFill>
                <a:srgbClr val="000000"/>
              </a:solidFill>
            </a:endParaRPr>
          </a:p>
        </p:txBody>
      </p:sp>
      <p:cxnSp>
        <p:nvCxnSpPr>
          <p:cNvPr id="239" name="Shape 239"/>
          <p:cNvCxnSpPr/>
          <p:nvPr/>
        </p:nvCxnSpPr>
        <p:spPr>
          <a:xfrm>
            <a:off x="4295550" y="2693400"/>
            <a:ext cx="552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Shape 240"/>
          <p:cNvSpPr txBox="1"/>
          <p:nvPr>
            <p:ph idx="4294967295" type="body"/>
          </p:nvPr>
        </p:nvSpPr>
        <p:spPr>
          <a:xfrm>
            <a:off x="773700" y="2961650"/>
            <a:ext cx="75966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Christopher Alexander</a:t>
            </a:r>
            <a:endParaRPr/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707700" y="753125"/>
            <a:ext cx="7728600" cy="31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Agenda</a:t>
            </a:r>
            <a:r>
              <a:rPr lang="en" sz="3600"/>
              <a:t>:</a:t>
            </a:r>
            <a:endParaRPr sz="36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is Generative Pattern Language?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Background: </a:t>
            </a:r>
            <a:r>
              <a:rPr lang="en" sz="2400"/>
              <a:t>Christopher Alexander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M</a:t>
            </a:r>
            <a:r>
              <a:rPr lang="en" sz="2400"/>
              <a:t>ain Concepts and Qualities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Examples for implementations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Recommended Processes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 Pros and Cons</a:t>
            </a:r>
            <a:r>
              <a:rPr lang="en" sz="2400"/>
              <a:t> 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2031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 sz="3000"/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846950"/>
            <a:ext cx="5600400" cy="41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279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conomica"/>
                <a:ea typeface="Economica"/>
                <a:cs typeface="Economica"/>
                <a:sym typeface="Economica"/>
              </a:rPr>
              <a:t>Alexander, Christopher. “Generative Codes.” Living Neighbourhoods. Accessed February 1, 2018. http://www.livingneighborhoods.org/ht-0/generative.htm.</a:t>
            </a:r>
            <a:endParaRPr sz="1100">
              <a:latin typeface="Economica"/>
              <a:ea typeface="Economica"/>
              <a:cs typeface="Economica"/>
              <a:sym typeface="Economica"/>
            </a:endParaRPr>
          </a:p>
          <a:p>
            <a:pPr indent="-279400" lvl="0" marL="279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Economica"/>
                <a:ea typeface="Economica"/>
                <a:cs typeface="Economica"/>
                <a:sym typeface="Economica"/>
              </a:rPr>
              <a:t>Ing, David. “Pattern Manual For Service Systems Thinking,” October 28, 2016. http://coevolving.com/pubs/20161028_PUARL_Ing_PatternManualForServiceSystemsThinking_v1020a.pdf.</a:t>
            </a:r>
            <a:endParaRPr sz="1100">
              <a:latin typeface="Economica"/>
              <a:ea typeface="Economica"/>
              <a:cs typeface="Economica"/>
              <a:sym typeface="Economica"/>
            </a:endParaRPr>
          </a:p>
          <a:p>
            <a:pPr indent="-279400" lvl="0" marL="279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Economica"/>
                <a:ea typeface="Economica"/>
                <a:cs typeface="Economica"/>
                <a:sym typeface="Economica"/>
              </a:rPr>
              <a:t>Ing, David.. </a:t>
            </a:r>
            <a:r>
              <a:rPr i="1" lang="en" sz="1100">
                <a:latin typeface="Economica"/>
                <a:ea typeface="Economica"/>
                <a:cs typeface="Economica"/>
                <a:sym typeface="Economica"/>
              </a:rPr>
              <a:t>An Introduction to Service Systems Thinking (Part 2 of 2) 2015/10/02</a:t>
            </a:r>
            <a:r>
              <a:rPr lang="en" sz="1100">
                <a:latin typeface="Economica"/>
                <a:ea typeface="Economica"/>
                <a:cs typeface="Economica"/>
                <a:sym typeface="Economica"/>
              </a:rPr>
              <a:t>. Accessed January 27, 2018. https://www.youtube.com/watch?v=j3a4j9xN61I.</a:t>
            </a:r>
            <a:endParaRPr sz="1100">
              <a:latin typeface="Economica"/>
              <a:ea typeface="Economica"/>
              <a:cs typeface="Economica"/>
              <a:sym typeface="Economica"/>
            </a:endParaRPr>
          </a:p>
          <a:p>
            <a:pPr indent="-279400" lvl="0" marL="279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Economica"/>
                <a:ea typeface="Economica"/>
                <a:cs typeface="Economica"/>
                <a:sym typeface="Economica"/>
              </a:rPr>
              <a:t>Iba, Takashi, Mami Sakamoto, and Toko Miyake. “How to Write Tacit Knowledge as a Pattern Language: Media Design for Spontaneous and Collaborative Communities.” </a:t>
            </a:r>
            <a:r>
              <a:rPr i="1" lang="en" sz="1100">
                <a:latin typeface="Economica"/>
                <a:ea typeface="Economica"/>
                <a:cs typeface="Economica"/>
                <a:sym typeface="Economica"/>
              </a:rPr>
              <a:t>Procedia - Social and Behavioral Sciences</a:t>
            </a:r>
            <a:r>
              <a:rPr lang="en" sz="1100">
                <a:latin typeface="Economica"/>
                <a:ea typeface="Economica"/>
                <a:cs typeface="Economica"/>
                <a:sym typeface="Economica"/>
              </a:rPr>
              <a:t>, The 2nd Collaborative Innovation Networks Conference - COINs2010, 26 (January 1, 2011): 46–54. </a:t>
            </a:r>
            <a:r>
              <a:rPr lang="en" sz="11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https://doi.org/10.1016/j.sbspro.2011.10.561</a:t>
            </a:r>
            <a:r>
              <a:rPr lang="en" sz="1100"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 sz="11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212529"/>
                </a:solidFill>
                <a:latin typeface="Economica"/>
                <a:ea typeface="Economica"/>
                <a:cs typeface="Economica"/>
                <a:sym typeface="Economica"/>
              </a:rPr>
              <a:t>Gabriel, Richard P. 1996. “The Quality Without a Name.” In Patterns of Software, 33–44. New York: Oxford University Press.</a:t>
            </a:r>
            <a:endParaRPr i="1" sz="1100">
              <a:solidFill>
                <a:srgbClr val="212529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212529"/>
                </a:solidFill>
                <a:latin typeface="Economica"/>
                <a:ea typeface="Economica"/>
                <a:cs typeface="Economica"/>
                <a:sym typeface="Economica"/>
              </a:rPr>
              <a:t>          </a:t>
            </a:r>
            <a:r>
              <a:rPr i="1" lang="en" sz="1100" u="sng">
                <a:solidFill>
                  <a:srgbClr val="007BFF"/>
                </a:solidFill>
                <a:latin typeface="Economica"/>
                <a:ea typeface="Economica"/>
                <a:cs typeface="Economica"/>
                <a:sym typeface="Economica"/>
                <a:hlinkClick r:id="rId4"/>
              </a:rPr>
              <a:t>http://dreamsongs.net/Files/PatternsOfSoftware.pdf</a:t>
            </a:r>
            <a:r>
              <a:rPr i="1" lang="en" sz="1100">
                <a:solidFill>
                  <a:srgbClr val="212529"/>
                </a:solidFill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 i="1" sz="1100">
              <a:solidFill>
                <a:srgbClr val="212529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212529"/>
                </a:solidFill>
                <a:latin typeface="Economica"/>
                <a:ea typeface="Economica"/>
                <a:cs typeface="Economica"/>
                <a:sym typeface="Economica"/>
              </a:rPr>
              <a:t>Iba, Takashi, “Peer Learning via Dialogue with a Pattern Language”, </a:t>
            </a:r>
            <a:r>
              <a:rPr i="1" lang="en" sz="1100">
                <a:solidFill>
                  <a:srgbClr val="3B3835"/>
                </a:solidFill>
                <a:latin typeface="Economica"/>
                <a:ea typeface="Economica"/>
                <a:cs typeface="Economica"/>
                <a:sym typeface="Economica"/>
              </a:rPr>
              <a:t> in the 7th International Conference on Collaborative          Innovation Networks (COINs17), Detroit, USA, Sep., 2017. </a:t>
            </a:r>
            <a:endParaRPr i="1" sz="1100">
              <a:solidFill>
                <a:srgbClr val="3B3835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5"/>
              </a:rPr>
              <a:t>https://www.slideshare.net/takashiiba/peer-learning-via-dialogue-with-a-pattern-language</a:t>
            </a:r>
            <a:endParaRPr i="1" sz="1100">
              <a:solidFill>
                <a:srgbClr val="3B3835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 u="sng">
                <a:solidFill>
                  <a:srgbClr val="007AB5"/>
                </a:solidFill>
                <a:latin typeface="Economica"/>
                <a:ea typeface="Economica"/>
                <a:cs typeface="Economica"/>
                <a:sym typeface="Economica"/>
                <a:hlinkClick r:id="rId6"/>
              </a:rPr>
              <a:t>Chihyang Li</a:t>
            </a:r>
            <a:r>
              <a:rPr i="1" lang="en" sz="1100">
                <a:solidFill>
                  <a:srgbClr val="3B3835"/>
                </a:solidFill>
                <a:latin typeface="Economica"/>
                <a:ea typeface="Economica"/>
                <a:cs typeface="Economica"/>
                <a:sym typeface="Economica"/>
              </a:rPr>
              <a:t>,  “A brief introduction about design patterns in Swift language”, 2017. </a:t>
            </a:r>
            <a:endParaRPr i="1" sz="1100">
              <a:solidFill>
                <a:srgbClr val="3B3835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835"/>
                </a:solidFill>
                <a:latin typeface="Economica"/>
                <a:ea typeface="Economica"/>
                <a:cs typeface="Economica"/>
                <a:sym typeface="Economica"/>
              </a:rPr>
              <a:t>	</a:t>
            </a:r>
            <a:r>
              <a:rPr i="1" lang="en" sz="11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7"/>
              </a:rPr>
              <a:t>https://www.slideshare.net/ChihyangLi/design-patterns-in-swift-ch0-introduction</a:t>
            </a:r>
            <a:endParaRPr i="1" sz="1100">
              <a:solidFill>
                <a:srgbClr val="3B3835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8"/>
              </a:rPr>
              <a:t>https://blog.p2pfoundation.net/what-is-an-unfolding/2015/04/12</a:t>
            </a:r>
            <a:r>
              <a:rPr i="1" lang="en" sz="1100">
                <a:solidFill>
                  <a:srgbClr val="3B3835"/>
                </a:solidFill>
                <a:latin typeface="Economica"/>
                <a:ea typeface="Economica"/>
                <a:cs typeface="Economica"/>
                <a:sym typeface="Economica"/>
              </a:rPr>
              <a:t>  </a:t>
            </a:r>
            <a:r>
              <a:rPr lang="en" sz="1100" u="sng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  <a:hlinkClick r:id="rId9"/>
              </a:rPr>
              <a:t>https://www.slideshare.net/ChihyangLi?utm_campaign=profiletracking&amp;utm_medium=sssite&amp;utm_source=ssslideview</a:t>
            </a:r>
            <a:endParaRPr i="1" sz="1100">
              <a:solidFill>
                <a:srgbClr val="3B3835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3B3835"/>
              </a:solidFill>
              <a:highlight>
                <a:srgbClr val="EEEEEE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3B3835"/>
              </a:solidFill>
              <a:highlight>
                <a:srgbClr val="EEEEEE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Black and white upward shot of Golden Gate Bridge" id="250" name="Shape 250"/>
          <p:cNvPicPr preferRelativeResize="0"/>
          <p:nvPr/>
        </p:nvPicPr>
        <p:blipFill rotWithShape="1">
          <a:blip r:embed="rId10">
            <a:alphaModFix/>
          </a:blip>
          <a:srcRect b="0" l="19071" r="4853" t="9"/>
          <a:stretch/>
        </p:blipFill>
        <p:spPr>
          <a:xfrm>
            <a:off x="6336000" y="2682751"/>
            <a:ext cx="2808004" cy="24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7355250" y="27552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253" name="Shape 2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17050" y="38923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73325" y="128025"/>
            <a:ext cx="3890100" cy="12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Christopher Alexander</a:t>
            </a:r>
            <a:endParaRPr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Architect</a:t>
            </a:r>
            <a:r>
              <a:rPr lang="en" sz="2400">
                <a:solidFill>
                  <a:srgbClr val="0000FF"/>
                </a:solidFill>
              </a:rPr>
              <a:t> 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 </a:t>
            </a:r>
            <a:endParaRPr/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260300" y="1221225"/>
            <a:ext cx="40452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Intimacy Gradient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180975"/>
            <a:ext cx="3810000" cy="4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25" y="2141175"/>
            <a:ext cx="3619150" cy="27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3264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“The Pattern </a:t>
            </a:r>
            <a:r>
              <a:rPr b="1" lang="en"/>
              <a:t>Language</a:t>
            </a:r>
            <a:r>
              <a:rPr b="1" lang="en"/>
              <a:t>”, 1977</a:t>
            </a:r>
            <a:endParaRPr b="1"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99025" y="1386100"/>
            <a:ext cx="66087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Alexander was looking for a way to approach design at all levels: from cities and towns to houses and rooms and even constructions techniques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In  the 1970s, Alexander observed certain things that were seen repeatedly in the form of architectures and found that they are “patterns” 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In his book</a:t>
            </a:r>
            <a:r>
              <a:rPr b="1" lang="en" sz="2000">
                <a:latin typeface="Economica"/>
                <a:ea typeface="Economica"/>
                <a:cs typeface="Economica"/>
                <a:sym typeface="Economica"/>
              </a:rPr>
              <a:t> “A Pattern Language - </a:t>
            </a: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Towns, Buildings, Construction</a:t>
            </a:r>
            <a:r>
              <a:rPr b="1" lang="en" sz="2000">
                <a:latin typeface="Economica"/>
                <a:ea typeface="Economica"/>
                <a:cs typeface="Economica"/>
                <a:sym typeface="Economica"/>
              </a:rPr>
              <a:t>” </a:t>
            </a: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Alexander released 253 patterns extracted from his and his colleagues’ knowledge. 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http://www.patternlanguage.com/apl/aplsample/aplsample.htm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7825" y="1310150"/>
            <a:ext cx="20955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41863" y="1320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Main Concepts</a:t>
            </a:r>
            <a:endParaRPr b="1"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41875" y="1277950"/>
            <a:ext cx="8655600" cy="361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At first: </a:t>
            </a:r>
            <a:endParaRPr b="1" sz="24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Context - Problem - Solution</a:t>
            </a:r>
            <a:endParaRPr b="1" sz="48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W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henever a certain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CONTEXT 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exists, a certain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PROBLEM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will arise; the stated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PATTERN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will solve the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PROBLEM 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and there should be provided in the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CONTEXT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.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334475"/>
            <a:ext cx="85206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Later:  Context - System of Forces - Configuration</a:t>
            </a:r>
            <a:endParaRPr b="1" sz="360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125" y="1333725"/>
            <a:ext cx="4659300" cy="34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40350" y="1333775"/>
            <a:ext cx="3909300" cy="3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Each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Pattern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is a rule which establishes a relationship between a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context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, a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system of forces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which arises in that context, and a 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configuration 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which allows those forces to resolve themselves in the context.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Currently: Process oriented towards service systems</a:t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25225"/>
            <a:ext cx="6319200" cy="31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(i) voices on issues (who + what)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(ii) affording value(s) (how + why), and 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(iii) spatio-temporal frames (where + when) 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				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			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		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4430600" y="4326025"/>
            <a:ext cx="41478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Ing “Pattern Manual for Service Systems Thinking”.</a:t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Currently: Process oriented towards service systems</a:t>
            </a:r>
            <a:endParaRPr/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32" name="Shape 132"/>
          <p:cNvGraphicFramePr/>
          <p:nvPr/>
        </p:nvGraphicFramePr>
        <p:xfrm>
          <a:off x="609050" y="128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{85299D06-388C-44DE-896F-3F53AAC55226}</a:tableStyleId>
              </a:tblPr>
              <a:tblGrid>
                <a:gridCol w="3325700"/>
                <a:gridCol w="4537700"/>
              </a:tblGrid>
              <a:tr h="5348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Pattern Label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Signing in for services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96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Voices on issues(who/what)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a) For a client, what services are available to me, now and on appointment?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(b) For a parent, what do I do with my kids while I‘m busy?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c) For a child, what can I do while my parent is at the Multi Service Centre?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96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Affording values(how/why)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Matching client needs with MSC resources, so that holistic treatments are received.</a:t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Triaging and scheduling so that urgent cases are prioritized, and wait times are tolerable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3" name="Shape 133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Currently: Process oriented towards service systems</a:t>
            </a:r>
            <a:endParaRPr/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41" name="Shape 141"/>
          <p:cNvGraphicFramePr/>
          <p:nvPr/>
        </p:nvGraphicFramePr>
        <p:xfrm>
          <a:off x="609050" y="128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{85299D06-388C-44DE-896F-3F53AAC55226}</a:tableStyleId>
              </a:tblPr>
              <a:tblGrid>
                <a:gridCol w="3325700"/>
                <a:gridCol w="4537700"/>
              </a:tblGrid>
              <a:tr h="1230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 Spatio-temporal frames(where/when)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On demand lookups of trending and prior MSC busy and slow periods transparently visible onsite and on the Internet, enabling clients to adjust and/or rebook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230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Containing Systems(slower/larger)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For municipal, regional and national agencies, are community health and social services in their jurisdictions well provided?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1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 Contained Systems(faster/smaller)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For friends or assistants speaking on behalf or interpreting for a client, is the situation understood?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2" name="Shape 142"/>
          <p:cNvSpPr txBox="1"/>
          <p:nvPr/>
        </p:nvSpPr>
        <p:spPr>
          <a:xfrm>
            <a:off x="7335200" y="4557075"/>
            <a:ext cx="1665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Karen Fingas and Michal Telem 2018</a:t>
            </a:r>
            <a:endParaRPr sz="1000"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0" y="46707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