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29" r:id="rId2"/>
    <p:sldId id="330" r:id="rId3"/>
    <p:sldId id="283" r:id="rId4"/>
    <p:sldId id="284" r:id="rId5"/>
    <p:sldId id="285" r:id="rId6"/>
    <p:sldId id="286" r:id="rId7"/>
    <p:sldId id="287" r:id="rId8"/>
    <p:sldId id="289" r:id="rId9"/>
    <p:sldId id="323" r:id="rId10"/>
    <p:sldId id="324" r:id="rId11"/>
    <p:sldId id="325" r:id="rId12"/>
    <p:sldId id="326" r:id="rId13"/>
    <p:sldId id="327" r:id="rId14"/>
    <p:sldId id="292" r:id="rId15"/>
    <p:sldId id="294" r:id="rId16"/>
    <p:sldId id="295" r:id="rId17"/>
    <p:sldId id="297" r:id="rId18"/>
    <p:sldId id="293" r:id="rId19"/>
    <p:sldId id="296" r:id="rId20"/>
    <p:sldId id="328" r:id="rId21"/>
    <p:sldId id="298" r:id="rId22"/>
    <p:sldId id="299" r:id="rId23"/>
    <p:sldId id="300" r:id="rId24"/>
    <p:sldId id="301" r:id="rId25"/>
    <p:sldId id="258" r:id="rId26"/>
    <p:sldId id="259" r:id="rId27"/>
    <p:sldId id="260" r:id="rId28"/>
    <p:sldId id="261" r:id="rId29"/>
    <p:sldId id="262" r:id="rId30"/>
    <p:sldId id="263" r:id="rId31"/>
    <p:sldId id="264" r:id="rId32"/>
    <p:sldId id="265" r:id="rId33"/>
    <p:sldId id="267" r:id="rId34"/>
    <p:sldId id="270" r:id="rId35"/>
    <p:sldId id="268" r:id="rId36"/>
    <p:sldId id="273" r:id="rId37"/>
    <p:sldId id="278" r:id="rId38"/>
    <p:sldId id="275" r:id="rId39"/>
    <p:sldId id="276" r:id="rId40"/>
    <p:sldId id="277" r:id="rId41"/>
    <p:sldId id="279" r:id="rId42"/>
    <p:sldId id="280" r:id="rId43"/>
    <p:sldId id="281" r:id="rId44"/>
    <p:sldId id="282" r:id="rId45"/>
    <p:sldId id="331" r:id="rId46"/>
  </p:sldIdLst>
  <p:sldSz cx="27435175" cy="5715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1" autoAdjust="0"/>
    <p:restoredTop sz="45667" autoAdjust="0"/>
  </p:normalViewPr>
  <p:slideViewPr>
    <p:cSldViewPr>
      <p:cViewPr varScale="1">
        <p:scale>
          <a:sx n="45" d="100"/>
          <a:sy n="45" d="100"/>
        </p:scale>
        <p:origin x="-160" y="-152"/>
      </p:cViewPr>
      <p:guideLst>
        <p:guide orient="horz" pos="1820"/>
        <p:guide pos="86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ECA87-C1C9-406A-B0F8-2980AB467DC8}" type="datetimeFigureOut">
              <a:rPr lang="fi-FI" smtClean="0"/>
              <a:t>10/02/16</a:t>
            </a:fld>
            <a:endParaRPr lang="fi-FI"/>
          </a:p>
        </p:txBody>
      </p:sp>
      <p:sp>
        <p:nvSpPr>
          <p:cNvPr id="4" name="Slide Image Placeholder 3"/>
          <p:cNvSpPr>
            <a:spLocks noGrp="1" noRot="1" noChangeAspect="1"/>
          </p:cNvSpPr>
          <p:nvPr>
            <p:ph type="sldImg" idx="2"/>
          </p:nvPr>
        </p:nvSpPr>
        <p:spPr>
          <a:xfrm>
            <a:off x="-4800600" y="685800"/>
            <a:ext cx="164592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60AC4-8FDB-4169-99B0-68324DF65BDC}" type="slidenum">
              <a:rPr lang="fi-FI" smtClean="0"/>
              <a:t>‹#›</a:t>
            </a:fld>
            <a:endParaRPr lang="fi-FI"/>
          </a:p>
        </p:txBody>
      </p:sp>
    </p:spTree>
    <p:extLst>
      <p:ext uri="{BB962C8B-B14F-4D97-AF65-F5344CB8AC3E}">
        <p14:creationId xmlns:p14="http://schemas.microsoft.com/office/powerpoint/2010/main" val="1538184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60AC4-8FDB-4169-99B0-68324DF65BDC}" type="slidenum">
              <a:rPr lang="fi-FI" smtClean="0"/>
              <a:t>2</a:t>
            </a:fld>
            <a:endParaRPr lang="fi-FI"/>
          </a:p>
        </p:txBody>
      </p:sp>
    </p:spTree>
    <p:extLst>
      <p:ext uri="{BB962C8B-B14F-4D97-AF65-F5344CB8AC3E}">
        <p14:creationId xmlns:p14="http://schemas.microsoft.com/office/powerpoint/2010/main" val="3926570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 oversimplify ecological or social systems when trying to affect them.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Strategic dialogue alone can, of course, produce results.</a:t>
            </a:r>
            <a:r>
              <a:rPr lang="en-US" sz="1200" kern="1200" dirty="0" smtClean="0">
                <a:solidFill>
                  <a:schemeClr val="tx1"/>
                </a:solidFill>
                <a:effectLst/>
                <a:latin typeface="+mn-lt"/>
                <a:ea typeface="+mn-ea"/>
                <a:cs typeface="+mn-cs"/>
              </a:rPr>
              <a:t> These often happen </a:t>
            </a:r>
            <a:r>
              <a:rPr lang="en-US" sz="1200" i="1" kern="1200" dirty="0" smtClean="0">
                <a:solidFill>
                  <a:schemeClr val="tx1"/>
                </a:solidFill>
                <a:effectLst/>
                <a:latin typeface="+mn-lt"/>
                <a:ea typeface="+mn-ea"/>
                <a:cs typeface="+mn-cs"/>
              </a:rPr>
              <a:t>quicker, at less short-term expense, and with less involvement</a:t>
            </a:r>
            <a:r>
              <a:rPr lang="en-US" sz="1200" kern="1200" dirty="0" smtClean="0">
                <a:solidFill>
                  <a:schemeClr val="tx1"/>
                </a:solidFill>
                <a:effectLst/>
                <a:latin typeface="+mn-lt"/>
                <a:ea typeface="+mn-ea"/>
                <a:cs typeface="+mn-cs"/>
              </a:rPr>
              <a:t> by stakeholders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the world is both more dispersed, and at the same time connected, the need for generative dialogue (or some alternative that creates a similar result) is critical. </a:t>
            </a:r>
            <a:r>
              <a:rPr lang="en-US" sz="1200" b="1" kern="1200" dirty="0" smtClean="0">
                <a:solidFill>
                  <a:schemeClr val="tx1"/>
                </a:solidFill>
                <a:effectLst/>
                <a:latin typeface="+mn-lt"/>
                <a:ea typeface="+mn-ea"/>
                <a:cs typeface="+mn-cs"/>
              </a:rPr>
              <a:t>THERE IS VERY LITTLE LEFT IN OUR HUMAN WORLD THAT REMAINS IN ISOLATION.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We may be a long way from fully understanding human social systems as such, but LEARNING TO MAKE DISTINCTIONS BETWEEN MECHANISTIC AND ECOLOGICAL SYSTEMS, EVEN AT THE BIOLOGICAL LEVEL, IS A STEP IN THE RIGHT DIRECTION. </a:t>
            </a:r>
            <a:endParaRPr lang="en-US" sz="1200" kern="1200" dirty="0" smtClean="0">
              <a:solidFill>
                <a:schemeClr val="tx1"/>
              </a:solidFill>
              <a:effectLst/>
              <a:latin typeface="+mn-lt"/>
              <a:ea typeface="+mn-ea"/>
              <a:cs typeface="+mn-cs"/>
            </a:endParaRPr>
          </a:p>
          <a:p>
            <a:pPr marL="0" marR="0" indent="0" algn="l" defTabSz="914400" rtl="0" eaLnBrk="1" latinLnBrk="0" hangingPunct="1">
              <a:spcBef>
                <a:spcPts val="0"/>
              </a:spcBef>
              <a:spcAft>
                <a:spcPts val="0"/>
              </a:spcAft>
              <a:buClrTx/>
              <a:buSzTx/>
              <a:buFontTx/>
              <a:buNone/>
              <a:defRPr/>
            </a:pPr>
            <a:endParaRPr lang="en-US" dirty="0" smtClean="0"/>
          </a:p>
          <a:p>
            <a:pPr marL="0" marR="0" indent="0" algn="l" defTabSz="914400" rtl="0" eaLnBrk="1" latinLnBrk="0" hangingPunct="1">
              <a:spcBef>
                <a:spcPts val="0"/>
              </a:spcBef>
              <a:spcAft>
                <a:spcPts val="0"/>
              </a:spcAft>
              <a:buClrTx/>
              <a:buSzTx/>
              <a:buFontTx/>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9760AC4-8FDB-4169-99B0-68324DF65BDC}" type="slidenum">
              <a:rPr lang="fi-FI" smtClean="0"/>
              <a:t>23</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60AC4-8FDB-4169-99B0-68324DF65BDC}" type="slidenum">
              <a:rPr lang="fi-FI" smtClean="0"/>
              <a:t>24</a:t>
            </a:fld>
            <a:endParaRPr lang="fi-FI"/>
          </a:p>
        </p:txBody>
      </p:sp>
    </p:spTree>
    <p:extLst>
      <p:ext uri="{BB962C8B-B14F-4D97-AF65-F5344CB8AC3E}">
        <p14:creationId xmlns:p14="http://schemas.microsoft.com/office/powerpoint/2010/main" val="4204426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rtl="0"/>
            <a:r>
              <a:rPr lang="en-US" sz="1200" kern="1200" baseline="30000" dirty="0" smtClean="0">
                <a:solidFill>
                  <a:schemeClr val="tx1"/>
                </a:solidFill>
                <a:latin typeface="+mn-lt"/>
                <a:ea typeface="+mn-ea"/>
                <a:cs typeface="+mn-cs"/>
              </a:rPr>
              <a:t>Methodology of discourse help people clarify their assumptions, develop alternative views and synthesize them. </a:t>
            </a:r>
          </a:p>
          <a:p>
            <a:pPr rtl="0"/>
            <a:r>
              <a:rPr lang="en-US" sz="1200" kern="1200" baseline="30000" dirty="0" err="1" smtClean="0">
                <a:solidFill>
                  <a:schemeClr val="tx1"/>
                </a:solidFill>
                <a:latin typeface="+mn-lt"/>
                <a:ea typeface="+mn-ea"/>
                <a:cs typeface="+mn-cs"/>
              </a:rPr>
              <a:t>Therefor</a:t>
            </a:r>
            <a:r>
              <a:rPr lang="en-US" sz="1200" kern="1200" baseline="30000" dirty="0" smtClean="0">
                <a:solidFill>
                  <a:schemeClr val="tx1"/>
                </a:solidFill>
                <a:latin typeface="+mn-lt"/>
                <a:ea typeface="+mn-ea"/>
                <a:cs typeface="+mn-cs"/>
              </a:rPr>
              <a:t> I will now mention three different methodologies which all encourage intervention and design. </a:t>
            </a:r>
          </a:p>
          <a:p>
            <a:pPr rtl="0"/>
            <a:endParaRPr lang="en-US" sz="1200" kern="1200" baseline="30000" dirty="0" smtClean="0">
              <a:solidFill>
                <a:schemeClr val="tx1"/>
              </a:solidFill>
              <a:latin typeface="+mn-lt"/>
              <a:ea typeface="+mn-ea"/>
              <a:cs typeface="+mn-cs"/>
            </a:endParaRPr>
          </a:p>
          <a:p>
            <a:pPr rtl="0"/>
            <a:r>
              <a:rPr lang="en-US" sz="1200" kern="1200" baseline="30000" dirty="0" smtClean="0">
                <a:solidFill>
                  <a:schemeClr val="tx1"/>
                </a:solidFill>
                <a:latin typeface="+mn-lt"/>
                <a:ea typeface="+mn-ea"/>
                <a:cs typeface="+mn-cs"/>
              </a:rPr>
              <a:t>The three are:</a:t>
            </a:r>
            <a:endParaRPr lang="sv-SE"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25</a:t>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The </a:t>
            </a:r>
            <a:r>
              <a:rPr lang="sv-SE" dirty="0" err="1" smtClean="0"/>
              <a:t>method</a:t>
            </a:r>
            <a:r>
              <a:rPr lang="sv-SE" dirty="0" smtClean="0"/>
              <a:t> of </a:t>
            </a:r>
            <a:r>
              <a:rPr lang="sv-SE" dirty="0" err="1" smtClean="0"/>
              <a:t>evolutionar</a:t>
            </a:r>
            <a:r>
              <a:rPr lang="sv-SE" baseline="0" dirty="0" err="1" smtClean="0"/>
              <a:t>y</a:t>
            </a:r>
            <a:r>
              <a:rPr lang="sv-SE" baseline="0" dirty="0" smtClean="0"/>
              <a:t> system design </a:t>
            </a:r>
            <a:r>
              <a:rPr lang="sv-SE" baseline="0" dirty="0" err="1" smtClean="0"/>
              <a:t>was</a:t>
            </a:r>
            <a:r>
              <a:rPr lang="sv-SE" baseline="0" dirty="0" smtClean="0"/>
              <a:t> </a:t>
            </a:r>
            <a:r>
              <a:rPr lang="sv-SE" baseline="0" dirty="0" err="1" smtClean="0"/>
              <a:t>invented</a:t>
            </a:r>
            <a:r>
              <a:rPr lang="sv-SE" baseline="0" dirty="0" smtClean="0"/>
              <a:t> by Dr. Bela H. </a:t>
            </a:r>
            <a:r>
              <a:rPr lang="sv-SE" baseline="0" dirty="0" err="1" smtClean="0"/>
              <a:t>Banathy</a:t>
            </a:r>
            <a:r>
              <a:rPr lang="sv-SE" baseline="0" dirty="0" smtClean="0"/>
              <a:t> and </a:t>
            </a:r>
            <a:r>
              <a:rPr lang="sv-SE" baseline="0" dirty="0" err="1" smtClean="0"/>
              <a:t>he</a:t>
            </a:r>
            <a:r>
              <a:rPr lang="sv-SE" baseline="0" dirty="0" smtClean="0"/>
              <a:t> </a:t>
            </a:r>
            <a:r>
              <a:rPr lang="sv-SE" baseline="0" dirty="0" err="1" smtClean="0"/>
              <a:t>describes</a:t>
            </a:r>
            <a:r>
              <a:rPr lang="sv-SE" baseline="0" dirty="0" smtClean="0"/>
              <a:t> the </a:t>
            </a:r>
            <a:r>
              <a:rPr lang="sv-SE" baseline="0" dirty="0" err="1" smtClean="0"/>
              <a:t>methodology</a:t>
            </a:r>
            <a:r>
              <a:rPr lang="sv-SE" baseline="0" dirty="0" smtClean="0"/>
              <a:t> like this:</a:t>
            </a:r>
          </a:p>
          <a:p>
            <a:r>
              <a:rPr lang="en-GB" dirty="0" smtClean="0"/>
              <a:t>“To address the demands of the emerging fourth generation we must</a:t>
            </a:r>
            <a:br>
              <a:rPr lang="en-GB" dirty="0" smtClean="0"/>
            </a:br>
            <a:r>
              <a:rPr lang="en-GB" dirty="0" smtClean="0"/>
              <a:t>change our awareness so we are conscious of our role in the evolution and can take a critical stand in the current system of public discourse”</a:t>
            </a:r>
          </a:p>
          <a:p>
            <a:endParaRPr lang="sv-SE"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26</a:t>
            </a:fld>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So basically</a:t>
            </a:r>
            <a:r>
              <a:rPr lang="en-GB" baseline="0" dirty="0" smtClean="0"/>
              <a:t> it says: how do we move on to the fourth generation based on the knowledge of our societal evolution?</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27</a:t>
            </a:fld>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So first of all</a:t>
            </a:r>
            <a:r>
              <a:rPr lang="en-GB" baseline="0" dirty="0" smtClean="0"/>
              <a:t> you create a team which are all a part of the desired future, NO experts allowed. Everyone is called on to make individual contributions. The meetings should be agenda free and you should start by putting up basic agreements such as intention, commitment and values. </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28</a:t>
            </a:fld>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First</a:t>
            </a:r>
            <a:r>
              <a:rPr lang="en-GB" baseline="0" dirty="0" smtClean="0"/>
              <a:t> you start your dialogue in a generative way to seek common ground and shared values, then move on to a more strategic one; how will you achieve this? </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29</a:t>
            </a:fld>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rtl="0"/>
            <a:r>
              <a:rPr lang="en-GB" sz="1200" kern="1200" baseline="0" dirty="0" smtClean="0">
                <a:solidFill>
                  <a:schemeClr val="tx1"/>
                </a:solidFill>
                <a:latin typeface="+mn-lt"/>
                <a:ea typeface="+mn-ea"/>
                <a:cs typeface="+mn-cs"/>
              </a:rPr>
              <a:t>To prevent the group from becoming stagnated in endless conversation they can follow these topics: formulating purposes, select functions, specify components, design the environment and model the system</a:t>
            </a:r>
            <a:endParaRPr lang="en-GB" sz="1200" kern="1200" baseline="300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79760AC4-8FDB-4169-99B0-68324DF65BDC}" type="slidenum">
              <a:rPr lang="fi-FI" smtClean="0"/>
              <a:t>30</a:t>
            </a:fld>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err="1" smtClean="0"/>
              <a:t>Banathy</a:t>
            </a:r>
            <a:r>
              <a:rPr lang="en-GB" dirty="0" smtClean="0"/>
              <a:t> himself</a:t>
            </a:r>
            <a:r>
              <a:rPr lang="en-GB" baseline="0" dirty="0" smtClean="0"/>
              <a:t> says: The task is absolutely not to propose a particular evolutionary future, but rather a possible approach to creating our evolutionary future</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31</a:t>
            </a:fld>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err="1" smtClean="0"/>
              <a:t>Banathy</a:t>
            </a:r>
            <a:r>
              <a:rPr lang="en-GB" dirty="0" smtClean="0"/>
              <a:t> was</a:t>
            </a:r>
            <a:r>
              <a:rPr lang="en-GB" baseline="0" dirty="0" smtClean="0"/>
              <a:t> also a frontrunner in the idea of a shared knowledge base and he also proposed three lenses that could be attached on the model to shift its perspectives, since one model can’t fully respect a whole system</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32</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Designing human systems is inherently problematic (an agreement in the systems thinking discipline)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Banathy</a:t>
            </a:r>
            <a:r>
              <a:rPr lang="en-US" sz="1200" kern="1200" dirty="0" smtClean="0">
                <a:solidFill>
                  <a:schemeClr val="tx1"/>
                </a:solidFill>
                <a:effectLst/>
                <a:latin typeface="+mn-lt"/>
                <a:ea typeface="+mn-ea"/>
                <a:cs typeface="+mn-cs"/>
              </a:rPr>
              <a:t> - CONVERSATION AND DIALOGUE AS APPROACHES TO SOCIAL SYSTEM DESIGN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Allen, et al., (2003) propose that by making distinctions in biological systems we may get help in clarifying some of the problems that we come across when we move towards a better understanding of human social systems.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Engineering, as applied to ecological systems, may help us better understand design as applied to social systems.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We now go into these distinctions and through them go to the definitions of generative and strategic dialogue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760AC4-8FDB-4169-99B0-68324DF65BDC}" type="slidenum">
              <a:rPr lang="fi-FI" smtClean="0"/>
              <a:t>14</a:t>
            </a:fld>
            <a:endParaRPr lang="fi-FI"/>
          </a:p>
        </p:txBody>
      </p:sp>
    </p:spTree>
    <p:extLst>
      <p:ext uri="{BB962C8B-B14F-4D97-AF65-F5344CB8AC3E}">
        <p14:creationId xmlns:p14="http://schemas.microsoft.com/office/powerpoint/2010/main" val="1157599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rtl="0"/>
            <a:endParaRPr lang="en-GB" sz="1200" kern="1200" baseline="0" dirty="0" smtClean="0">
              <a:solidFill>
                <a:schemeClr val="tx1"/>
              </a:solidFill>
              <a:latin typeface="+mn-lt"/>
              <a:ea typeface="+mn-ea"/>
              <a:cs typeface="+mn-cs"/>
            </a:endParaRPr>
          </a:p>
          <a:p>
            <a:pPr rtl="0"/>
            <a:r>
              <a:rPr lang="en-GB" sz="1200" kern="1200" baseline="0" dirty="0" err="1" smtClean="0">
                <a:solidFill>
                  <a:schemeClr val="tx1"/>
                </a:solidFill>
                <a:latin typeface="+mn-lt"/>
                <a:ea typeface="+mn-ea"/>
                <a:cs typeface="+mn-cs"/>
              </a:rPr>
              <a:t>Banathy</a:t>
            </a:r>
            <a:r>
              <a:rPr lang="en-GB" sz="1200" kern="1200" baseline="0" dirty="0" smtClean="0">
                <a:solidFill>
                  <a:schemeClr val="tx1"/>
                </a:solidFill>
                <a:latin typeface="+mn-lt"/>
                <a:ea typeface="+mn-ea"/>
                <a:cs typeface="+mn-cs"/>
              </a:rPr>
              <a:t> wants to call the small groups of people for </a:t>
            </a:r>
            <a:r>
              <a:rPr lang="en-GB" sz="1200" kern="1200" baseline="0" dirty="0" err="1" smtClean="0">
                <a:solidFill>
                  <a:schemeClr val="tx1"/>
                </a:solidFill>
                <a:latin typeface="+mn-lt"/>
                <a:ea typeface="+mn-ea"/>
                <a:cs typeface="+mn-cs"/>
              </a:rPr>
              <a:t>agoras</a:t>
            </a:r>
            <a:r>
              <a:rPr lang="en-GB" sz="1200" kern="1200" baseline="0" dirty="0" smtClean="0">
                <a:solidFill>
                  <a:schemeClr val="tx1"/>
                </a:solidFill>
                <a:latin typeface="+mn-lt"/>
                <a:ea typeface="+mn-ea"/>
                <a:cs typeface="+mn-cs"/>
              </a:rPr>
              <a:t> and have an idea of that every agora should have a steward that knows the methodology and all the </a:t>
            </a:r>
            <a:r>
              <a:rPr lang="en-GB" sz="1200" kern="1200" baseline="0" dirty="0" err="1" smtClean="0">
                <a:solidFill>
                  <a:schemeClr val="tx1"/>
                </a:solidFill>
                <a:latin typeface="+mn-lt"/>
                <a:ea typeface="+mn-ea"/>
                <a:cs typeface="+mn-cs"/>
              </a:rPr>
              <a:t>agoras</a:t>
            </a:r>
            <a:r>
              <a:rPr lang="en-GB" sz="1200" kern="1200" baseline="0" dirty="0" smtClean="0">
                <a:solidFill>
                  <a:schemeClr val="tx1"/>
                </a:solidFill>
                <a:latin typeface="+mn-lt"/>
                <a:ea typeface="+mn-ea"/>
                <a:cs typeface="+mn-cs"/>
              </a:rPr>
              <a:t> should also be connected through internet on a so called linkage agora where all groups in the world can share ideas and processes</a:t>
            </a:r>
            <a:endParaRPr lang="en-GB" sz="1200" kern="1200" baseline="300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79760AC4-8FDB-4169-99B0-68324DF65BDC}" type="slidenum">
              <a:rPr lang="fi-FI" smtClean="0"/>
              <a:t>33</a:t>
            </a:fld>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buNone/>
            </a:pPr>
            <a:r>
              <a:rPr lang="en-GB" dirty="0" smtClean="0"/>
              <a:t>Second methodology</a:t>
            </a:r>
            <a:r>
              <a:rPr lang="en-GB" baseline="0" dirty="0" smtClean="0"/>
              <a:t> is the </a:t>
            </a:r>
            <a:r>
              <a:rPr lang="en-GB" baseline="0" dirty="0" err="1" smtClean="0"/>
              <a:t>Diamon</a:t>
            </a:r>
            <a:r>
              <a:rPr lang="en-GB" baseline="0" dirty="0" smtClean="0"/>
              <a:t> Schematic method invented by James Key in  1994. His methodology answers to the question; </a:t>
            </a:r>
            <a:r>
              <a:rPr lang="en-GB" dirty="0" smtClean="0"/>
              <a:t>How can we plan a</a:t>
            </a:r>
            <a:r>
              <a:rPr lang="en-GB" baseline="0" dirty="0" smtClean="0"/>
              <a:t> future </a:t>
            </a:r>
            <a:r>
              <a:rPr lang="en-GB" dirty="0" smtClean="0"/>
              <a:t>where human and natural ecosystems </a:t>
            </a:r>
            <a:r>
              <a:rPr lang="en-GB" dirty="0" err="1" smtClean="0"/>
              <a:t>coevolve</a:t>
            </a:r>
            <a:r>
              <a:rPr lang="en-GB" dirty="0" smtClean="0"/>
              <a:t>? </a:t>
            </a:r>
          </a:p>
          <a:p>
            <a:pPr>
              <a:buNone/>
            </a:pPr>
            <a:endParaRPr lang="en-GB" dirty="0" smtClean="0"/>
          </a:p>
          <a:p>
            <a:pPr>
              <a:buNone/>
            </a:pPr>
            <a:r>
              <a:rPr lang="en-GB" dirty="0" smtClean="0"/>
              <a:t>To</a:t>
            </a:r>
            <a:r>
              <a:rPr lang="en-GB" baseline="0" dirty="0" smtClean="0"/>
              <a:t> visualize this he draw this scheme. The word diamond comes from the diamond in the middle where all stakeholders meet. To explain it for you I will break it down in to smaller parts. </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34</a:t>
            </a:fld>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So</a:t>
            </a:r>
            <a:r>
              <a:rPr lang="en-GB" baseline="0" dirty="0" smtClean="0"/>
              <a:t> first of all he have divided the eco social system in one box and Environmental management in another. </a:t>
            </a:r>
          </a:p>
          <a:p>
            <a:endParaRPr lang="en-GB" baseline="0" dirty="0" smtClean="0"/>
          </a:p>
          <a:p>
            <a:r>
              <a:rPr lang="en-GB" baseline="0" dirty="0" smtClean="0"/>
              <a:t>So here in the top left box is the scientists; instead of providing predictive statements for policymakers they are now providing decisions makers and the community with an appreciation of how the future might unfold through narrative descriptions.  </a:t>
            </a:r>
          </a:p>
          <a:p>
            <a:pPr>
              <a:buNone/>
            </a:pPr>
            <a:endParaRPr lang="en-GB" baseline="0" dirty="0" smtClean="0"/>
          </a:p>
          <a:p>
            <a:pPr>
              <a:buNone/>
            </a:pPr>
            <a:r>
              <a:rPr lang="en-GB" baseline="0" dirty="0" smtClean="0"/>
              <a:t>In the top right box is the people, stakeholders and other participants that describes the landscape they would like to see in terms of human concerns and preferences.</a:t>
            </a:r>
          </a:p>
          <a:p>
            <a:pPr>
              <a:buNone/>
            </a:pPr>
            <a:endParaRPr lang="en-GB" baseline="0" dirty="0" smtClean="0"/>
          </a:p>
          <a:p>
            <a:pPr>
              <a:buNone/>
            </a:pPr>
            <a:r>
              <a:rPr lang="en-GB" baseline="0" dirty="0" smtClean="0"/>
              <a:t>The Diamond in the middle is a place where the ecological understanding and the </a:t>
            </a:r>
            <a:r>
              <a:rPr lang="en-GB" baseline="0" dirty="0" err="1" smtClean="0"/>
              <a:t>sociocultural</a:t>
            </a:r>
            <a:r>
              <a:rPr lang="en-GB" baseline="0" dirty="0" smtClean="0"/>
              <a:t> preferences meet and interface with policy makers and managers.</a:t>
            </a:r>
          </a:p>
          <a:p>
            <a:pPr>
              <a:buNone/>
            </a:pPr>
            <a:endParaRPr lang="en-GB" baseline="30000" dirty="0" smtClean="0"/>
          </a:p>
          <a:p>
            <a:pPr>
              <a:buNone/>
            </a:pP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35</a:t>
            </a:fld>
            <a:endParaRPr lang="fi-F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buNone/>
            </a:pPr>
            <a:r>
              <a:rPr lang="en-GB" sz="1600" baseline="0" dirty="0" smtClean="0"/>
              <a:t>This methodology then gives a plan for the following three:</a:t>
            </a:r>
          </a:p>
          <a:p>
            <a:pPr>
              <a:buNone/>
            </a:pPr>
            <a:endParaRPr lang="en-GB" sz="1600" baseline="0" dirty="0" smtClean="0"/>
          </a:p>
          <a:p>
            <a:pPr>
              <a:buNone/>
            </a:pPr>
            <a:r>
              <a:rPr lang="en-GB" sz="1600" baseline="0" dirty="0" smtClean="0"/>
              <a:t>Governance, which involves the continuing process of learning, re-visioning and planning by the parties to adapt to the unfolding situation</a:t>
            </a:r>
            <a:endParaRPr lang="en-GB" baseline="30000" dirty="0" smtClean="0"/>
          </a:p>
          <a:p>
            <a:pPr>
              <a:buNone/>
            </a:pPr>
            <a:endParaRPr lang="en-GB" baseline="30000" dirty="0" smtClean="0"/>
          </a:p>
          <a:p>
            <a:pPr>
              <a:buNone/>
            </a:pPr>
            <a:r>
              <a:rPr lang="en-GB" dirty="0" smtClean="0"/>
              <a:t>Management which translates the vision into</a:t>
            </a:r>
            <a:r>
              <a:rPr lang="en-GB" baseline="0" dirty="0" smtClean="0"/>
              <a:t> reality</a:t>
            </a:r>
            <a:endParaRPr lang="en-US" baseline="30000" dirty="0" smtClean="0"/>
          </a:p>
          <a:p>
            <a:endParaRPr lang="en-GB" dirty="0" smtClean="0"/>
          </a:p>
          <a:p>
            <a:pPr>
              <a:buNone/>
            </a:pPr>
            <a:r>
              <a:rPr lang="en-GB" dirty="0" smtClean="0"/>
              <a:t>And Monitoring which is the activity to observe</a:t>
            </a:r>
            <a:r>
              <a:rPr lang="en-GB" baseline="0" dirty="0" smtClean="0"/>
              <a:t> the result of the human and natural systems and synthesizing those observation into a narrative as a </a:t>
            </a:r>
            <a:r>
              <a:rPr lang="en-GB" baseline="0" dirty="0" err="1" smtClean="0"/>
              <a:t>baseis</a:t>
            </a:r>
            <a:r>
              <a:rPr lang="en-GB" baseline="0" dirty="0" smtClean="0"/>
              <a:t> for governance and future management. </a:t>
            </a:r>
          </a:p>
          <a:p>
            <a:pPr>
              <a:buNone/>
            </a:pPr>
            <a:r>
              <a:rPr lang="en-GB" baseline="0" dirty="0" smtClean="0"/>
              <a:t>Taken together the framework of issues and the conceptual model provide the focus for the discussion of sustainability</a:t>
            </a:r>
          </a:p>
          <a:p>
            <a:pPr>
              <a:buNone/>
            </a:pPr>
            <a:endParaRPr lang="en-GB" baseline="0" dirty="0" smtClean="0"/>
          </a:p>
          <a:p>
            <a:pPr>
              <a:buNone/>
            </a:pPr>
            <a:endParaRPr lang="en-US" baseline="30000" dirty="0" smtClean="0"/>
          </a:p>
          <a:p>
            <a:pPr>
              <a:buNone/>
            </a:pPr>
            <a:endParaRPr lang="en-US" baseline="30000" dirty="0" smtClean="0"/>
          </a:p>
          <a:p>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36</a:t>
            </a:fld>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latinLnBrk="0" hangingPunct="1">
              <a:spcBef>
                <a:spcPts val="0"/>
              </a:spcBef>
              <a:spcAft>
                <a:spcPts val="0"/>
              </a:spcAft>
              <a:buClrTx/>
              <a:buSzTx/>
              <a:buFontTx/>
              <a:buNone/>
              <a:defRPr/>
            </a:pPr>
            <a:r>
              <a:rPr lang="en-GB" dirty="0" smtClean="0"/>
              <a:t>So now I will describe</a:t>
            </a:r>
            <a:r>
              <a:rPr lang="en-GB" baseline="0" dirty="0" smtClean="0"/>
              <a:t> the last one of the three; soft system method invented by Peter </a:t>
            </a:r>
            <a:r>
              <a:rPr lang="en-GB" baseline="0" dirty="0" err="1" smtClean="0"/>
              <a:t>Checkland</a:t>
            </a:r>
            <a:r>
              <a:rPr lang="en-GB" baseline="0" dirty="0" smtClean="0"/>
              <a:t>. When you follow this method you first break down your problem, take it from real life and put it in a system context. There you analyze it in smaller pieces and with different perspectives then you form a model with the pieces and bring it back to the real world again for evaluation. </a:t>
            </a:r>
          </a:p>
          <a:p>
            <a:pPr marL="0" marR="0" indent="0" algn="l" defTabSz="914400" rtl="0" eaLnBrk="1" latinLnBrk="0" hangingPunct="1">
              <a:spcBef>
                <a:spcPts val="0"/>
              </a:spcBef>
              <a:spcAft>
                <a:spcPts val="0"/>
              </a:spcAft>
              <a:buClrTx/>
              <a:buSzTx/>
              <a:buFontTx/>
              <a:buNone/>
              <a:defRPr/>
            </a:pPr>
            <a:endParaRPr lang="en-GB" baseline="0" dirty="0" smtClean="0"/>
          </a:p>
          <a:p>
            <a:pPr marL="0" marR="0" indent="0" algn="l" defTabSz="914400" rtl="0" eaLnBrk="1" latinLnBrk="0" hangingPunct="1">
              <a:spcBef>
                <a:spcPts val="0"/>
              </a:spcBef>
              <a:spcAft>
                <a:spcPts val="0"/>
              </a:spcAft>
              <a:buClrTx/>
              <a:buSzTx/>
              <a:buFontTx/>
              <a:buNone/>
              <a:defRPr/>
            </a:pPr>
            <a:endParaRPr lang="en-GB" baseline="0" dirty="0" smtClean="0"/>
          </a:p>
          <a:p>
            <a:pPr marL="0" marR="0" indent="0" algn="l" defTabSz="914400" rtl="0" eaLnBrk="1" latinLnBrk="0" hangingPunct="1">
              <a:spcBef>
                <a:spcPts val="0"/>
              </a:spcBef>
              <a:spcAft>
                <a:spcPts val="0"/>
              </a:spcAft>
              <a:buClrTx/>
              <a:buSzTx/>
              <a:buFontTx/>
              <a:buNone/>
              <a:defRPr/>
            </a:pPr>
            <a:r>
              <a:rPr lang="en-GB" baseline="0" dirty="0" smtClean="0"/>
              <a:t>I will describe this methodology by using an example of something called sustainable food collaboration. The primary </a:t>
            </a:r>
            <a:r>
              <a:rPr lang="en-GB" dirty="0" smtClean="0"/>
              <a:t>activity of this collaboration is developing and sustaining a method of “Sustainable Food” </a:t>
            </a:r>
            <a:r>
              <a:rPr lang="en-GB" dirty="0" err="1" smtClean="0"/>
              <a:t>labeling</a:t>
            </a:r>
            <a:r>
              <a:rPr lang="en-GB" dirty="0" smtClean="0"/>
              <a:t> on foodstuffs. </a:t>
            </a:r>
            <a:endParaRPr lang="en-GB" baseline="0" dirty="0" smtClean="0"/>
          </a:p>
          <a:p>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37</a:t>
            </a:fld>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So first step</a:t>
            </a:r>
            <a:r>
              <a:rPr lang="en-GB" baseline="0" dirty="0" smtClean="0"/>
              <a:t> is to enter the problem and gather all necessary information around the issue. Don’t try to define the problem. </a:t>
            </a:r>
          </a:p>
          <a:p>
            <a:endParaRPr lang="en-GB" baseline="0" dirty="0" smtClean="0"/>
          </a:p>
          <a:p>
            <a:r>
              <a:rPr lang="en-GB" baseline="0" dirty="0" smtClean="0"/>
              <a:t>The sustainable food collaboration is for instance interested in the area of </a:t>
            </a:r>
            <a:r>
              <a:rPr lang="en-GB" baseline="0" dirty="0" err="1" smtClean="0"/>
              <a:t>labeling</a:t>
            </a:r>
            <a:r>
              <a:rPr lang="en-GB" baseline="0" dirty="0" smtClean="0"/>
              <a:t> food and auditing fees, but can also go broader and look into sustainable food production in general and other businesses in this area. </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38</a:t>
            </a:fld>
            <a:endParaRPr lang="fi-F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Step number</a:t>
            </a:r>
            <a:r>
              <a:rPr lang="en-GB" baseline="0" dirty="0" smtClean="0"/>
              <a:t> two is to now to define and express the issue in a RICH picture by considering: structures, processes, climate, people, issues expressed by people and conflicts. It is suggested to do this is picture form. This is an example how the issue of distance learning situation could look like. </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39</a:t>
            </a:fld>
            <a:endParaRPr lang="fi-F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The third step is the most</a:t>
            </a:r>
            <a:r>
              <a:rPr lang="en-GB" baseline="0" dirty="0" smtClean="0"/>
              <a:t> important one. Here is where you take your problem from the real world in to  the system world by rooting definitions of relevant systems. </a:t>
            </a:r>
          </a:p>
          <a:p>
            <a:r>
              <a:rPr lang="en-GB" baseline="0" dirty="0" smtClean="0"/>
              <a:t>Here you start by dividing your problem into </a:t>
            </a:r>
            <a:r>
              <a:rPr lang="en-GB" baseline="0" dirty="0" err="1" smtClean="0"/>
              <a:t>Holons</a:t>
            </a:r>
            <a:r>
              <a:rPr lang="en-GB" baseline="0" dirty="0" smtClean="0"/>
              <a:t>, which are </a:t>
            </a:r>
            <a:r>
              <a:rPr lang="en-GB" baseline="0" dirty="0" err="1" smtClean="0"/>
              <a:t>seperate</a:t>
            </a:r>
            <a:r>
              <a:rPr lang="en-GB" baseline="0" dirty="0" smtClean="0"/>
              <a:t> value bases by which you then evaluate your situation. </a:t>
            </a:r>
          </a:p>
          <a:p>
            <a:endParaRPr lang="en-GB" baseline="0" dirty="0" smtClean="0"/>
          </a:p>
          <a:p>
            <a:r>
              <a:rPr lang="en-GB" baseline="0" dirty="0" smtClean="0"/>
              <a:t>To do this you follow the method of CATWOE</a:t>
            </a:r>
          </a:p>
          <a:p>
            <a:endParaRPr lang="en-GB" baseline="0" dirty="0" smtClean="0"/>
          </a:p>
          <a:p>
            <a:r>
              <a:rPr lang="en-GB" baseline="0" dirty="0" smtClean="0"/>
              <a:t>In the case of the sustainable food collaboration the </a:t>
            </a:r>
            <a:r>
              <a:rPr lang="en-GB" baseline="0" dirty="0" err="1" smtClean="0"/>
              <a:t>holon</a:t>
            </a:r>
            <a:r>
              <a:rPr lang="en-GB" baseline="0" dirty="0" smtClean="0"/>
              <a:t> could be for example: Providing inspiring stories about agriculture rather than depressing.</a:t>
            </a:r>
          </a:p>
          <a:p>
            <a:r>
              <a:rPr lang="en-GB" baseline="0" dirty="0" err="1" smtClean="0"/>
              <a:t>Checkland</a:t>
            </a:r>
            <a:r>
              <a:rPr lang="en-GB" baseline="0" dirty="0" smtClean="0"/>
              <a:t> encourage users to start with </a:t>
            </a:r>
            <a:r>
              <a:rPr lang="en-GB" baseline="0" dirty="0" err="1" smtClean="0"/>
              <a:t>tranformation</a:t>
            </a:r>
            <a:r>
              <a:rPr lang="en-GB" baseline="0" dirty="0" smtClean="0"/>
              <a:t> which in this case would be dominance of bad stories replaced by dominance of good stories. The customers would be agriculture lobbyist, the actors project evaluators, farmers, retailers etc. The </a:t>
            </a:r>
            <a:r>
              <a:rPr lang="en-GB" baseline="0" dirty="0" err="1" smtClean="0"/>
              <a:t>Weltanschauung</a:t>
            </a:r>
            <a:r>
              <a:rPr lang="en-GB" baseline="0" dirty="0" smtClean="0"/>
              <a:t>, or the view that gives the transformation meaning would be stories that would bring pressure for social change, owner are the foundation and at last the environment which are the established practice, isolated area, poverty and lack of investment capital. </a:t>
            </a:r>
          </a:p>
          <a:p>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40</a:t>
            </a:fld>
            <a:endParaRPr lang="fi-F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latinLnBrk="0" hangingPunct="1">
              <a:spcBef>
                <a:spcPts val="0"/>
              </a:spcBef>
              <a:spcAft>
                <a:spcPts val="0"/>
              </a:spcAft>
              <a:buClrTx/>
              <a:buSzTx/>
              <a:buFontTx/>
              <a:buNone/>
              <a:defRPr/>
            </a:pPr>
            <a:r>
              <a:rPr lang="en-GB" dirty="0" smtClean="0"/>
              <a:t>The fourth step is then to use your root definitions from last step and draw up a conceptual model. This you do in 6 steps:</a:t>
            </a:r>
            <a:r>
              <a:rPr lang="en-GB" baseline="0" dirty="0" smtClean="0"/>
              <a:t> first write down all activities necessary to carry out the transformation. Then select the activities that can be made at once. Line them up so that the first independent activities are in a line and then follow with the others in a new line and so on. Continue by draw lines of the dependencies. Fifth step is to rearrange it so it makes sense with the earlier process like CATWOE. Finally you check if your system follows these properties. (show) I will not say it but you can read it later if you’re interested. </a:t>
            </a:r>
            <a:endParaRPr lang="en-GB" dirty="0" smtClean="0"/>
          </a:p>
          <a:p>
            <a:pPr marL="0" marR="0" indent="0" algn="l" defTabSz="914400" rtl="0" eaLnBrk="1" latinLnBrk="0" hangingPunct="1">
              <a:spcBef>
                <a:spcPts val="0"/>
              </a:spcBef>
              <a:spcAft>
                <a:spcPts val="0"/>
              </a:spcAft>
              <a:buClrTx/>
              <a:buSzTx/>
              <a:buFontTx/>
              <a:buNone/>
              <a:defRPr/>
            </a:pPr>
            <a:endParaRPr lang="en-GB" dirty="0" smtClean="0"/>
          </a:p>
          <a:p>
            <a:pPr marL="0" marR="0" indent="0" algn="l" defTabSz="914400" rtl="0" eaLnBrk="1" latinLnBrk="0" hangingPunct="1">
              <a:spcBef>
                <a:spcPts val="0"/>
              </a:spcBef>
              <a:spcAft>
                <a:spcPts val="0"/>
              </a:spcAft>
              <a:buClrTx/>
              <a:buSzTx/>
              <a:buFontTx/>
              <a:buNone/>
              <a:defRPr/>
            </a:pPr>
            <a:r>
              <a:rPr lang="en-GB" dirty="0" smtClean="0"/>
              <a:t>Important</a:t>
            </a:r>
            <a:r>
              <a:rPr lang="en-GB" baseline="0" dirty="0" smtClean="0"/>
              <a:t> is to not </a:t>
            </a:r>
            <a:r>
              <a:rPr lang="en-GB" dirty="0" smtClean="0"/>
              <a:t>spend to much time creating this model because it should still be open for discussion and changes </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41</a:t>
            </a:fld>
            <a:endParaRPr lang="fi-F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err="1" smtClean="0"/>
              <a:t>Fith</a:t>
            </a:r>
            <a:r>
              <a:rPr lang="en-GB" dirty="0" smtClean="0"/>
              <a:t> step is to compare the model and the real world. </a:t>
            </a:r>
          </a:p>
          <a:p>
            <a:r>
              <a:rPr lang="en-GB" dirty="0" smtClean="0"/>
              <a:t>The biggest and most common mistake you can make at this stage is to confuse reality with the model. A </a:t>
            </a:r>
            <a:r>
              <a:rPr lang="en-GB" dirty="0" err="1" smtClean="0"/>
              <a:t>holon</a:t>
            </a:r>
            <a:r>
              <a:rPr lang="en-GB" dirty="0" smtClean="0"/>
              <a:t> is a perspective on the system; it is a way in which some people might see the program.</a:t>
            </a:r>
            <a:r>
              <a:rPr lang="en-GB" baseline="0" dirty="0" smtClean="0"/>
              <a:t> </a:t>
            </a:r>
            <a:r>
              <a:rPr lang="en-GB" dirty="0" smtClean="0"/>
              <a:t>The purpose of this stage is to develop insights.</a:t>
            </a:r>
            <a:r>
              <a:rPr lang="en-GB" baseline="0" dirty="0" smtClean="0"/>
              <a:t> </a:t>
            </a:r>
          </a:p>
          <a:p>
            <a:endParaRPr lang="en-GB" baseline="0" dirty="0" smtClean="0"/>
          </a:p>
          <a:p>
            <a:r>
              <a:rPr lang="en-GB" baseline="0" dirty="0" smtClean="0"/>
              <a:t>To compare the model and the real world you can use these steps; have unstructured discussions, structured questioning of the model using a matrix approach, do scenario or </a:t>
            </a:r>
            <a:r>
              <a:rPr lang="en-GB" baseline="0" dirty="0" err="1" smtClean="0"/>
              <a:t>dynamin</a:t>
            </a:r>
            <a:r>
              <a:rPr lang="en-GB" baseline="0" dirty="0" smtClean="0"/>
              <a:t> modelling and try to model the real world by using the same structure as the conceptual model. </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42</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theory proposes environmental engineering as a process of </a:t>
            </a:r>
            <a:r>
              <a:rPr lang="en-US" sz="1200" b="1" kern="1200" dirty="0" smtClean="0">
                <a:solidFill>
                  <a:schemeClr val="tx1"/>
                </a:solidFill>
                <a:effectLst/>
                <a:latin typeface="+mn-lt"/>
                <a:ea typeface="+mn-ea"/>
                <a:cs typeface="+mn-cs"/>
              </a:rPr>
              <a:t>design and production of machines driven by </a:t>
            </a:r>
            <a:r>
              <a:rPr lang="en-US" sz="1200" b="1" i="1" kern="1200" dirty="0" smtClean="0">
                <a:solidFill>
                  <a:schemeClr val="tx1"/>
                </a:solidFill>
                <a:effectLst/>
                <a:latin typeface="+mn-lt"/>
                <a:ea typeface="+mn-ea"/>
                <a:cs typeface="+mn-cs"/>
              </a:rPr>
              <a:t>human purpose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the similarity with the concept of </a:t>
            </a:r>
            <a:r>
              <a:rPr lang="en-US" sz="1200" b="1" kern="1200" dirty="0" smtClean="0">
                <a:solidFill>
                  <a:schemeClr val="tx1"/>
                </a:solidFill>
                <a:effectLst/>
                <a:latin typeface="+mn-lt"/>
                <a:ea typeface="+mn-ea"/>
                <a:cs typeface="+mn-cs"/>
              </a:rPr>
              <a:t>MECHANISTIC HUMAN ORGANIZATIONS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Burns &amp; Stalker (1961) in The Management of Innovation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clear, vertical hierarchies of authority and control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efficiency, predictability through specialization, standardization and formalization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appropriate in stable environments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&amp; for routine tasks and technologies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Standard engineering protocol  </a:t>
            </a:r>
            <a:r>
              <a:rPr lang="en-US" sz="1200" kern="1200" dirty="0" smtClean="0">
                <a:solidFill>
                  <a:schemeClr val="tx1"/>
                </a:solidFill>
                <a:effectLst/>
                <a:latin typeface="+mn-lt"/>
                <a:ea typeface="+mn-ea"/>
                <a:cs typeface="+mn-cs"/>
              </a:rPr>
              <a:t>=  it imposes an external design on material that is the passive recipient of engineered limits. Not so for ecological engineers, whose engineered material offers no such constancy.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760AC4-8FDB-4169-99B0-68324DF65BDC}" type="slidenum">
              <a:rPr lang="fi-FI" smtClean="0"/>
              <a:t>15</a:t>
            </a:fld>
            <a:endParaRPr lang="fi-FI"/>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latinLnBrk="0" hangingPunct="1">
              <a:spcBef>
                <a:spcPts val="0"/>
              </a:spcBef>
              <a:spcAft>
                <a:spcPts val="0"/>
              </a:spcAft>
              <a:buClrTx/>
              <a:buSzTx/>
              <a:buFontTx/>
              <a:buNone/>
              <a:defRPr/>
            </a:pPr>
            <a:r>
              <a:rPr lang="en-GB" dirty="0" smtClean="0"/>
              <a:t>Now the methodology stops being linear and allows for going back and forth in the steps. </a:t>
            </a:r>
          </a:p>
          <a:p>
            <a:pPr marL="0" marR="0" indent="0" algn="l" defTabSz="914400" rtl="0" eaLnBrk="1" latinLnBrk="0" hangingPunct="1">
              <a:spcBef>
                <a:spcPts val="0"/>
              </a:spcBef>
              <a:spcAft>
                <a:spcPts val="0"/>
              </a:spcAft>
              <a:buClrTx/>
              <a:buSzTx/>
              <a:buFontTx/>
              <a:buNone/>
              <a:defRPr/>
            </a:pPr>
            <a:r>
              <a:rPr lang="en-GB" dirty="0" err="1" smtClean="0"/>
              <a:t>checkland</a:t>
            </a:r>
            <a:r>
              <a:rPr lang="en-GB" dirty="0" smtClean="0"/>
              <a:t> suggest following these steps: run through the model again using different perspectives, undertake different system based analyses,</a:t>
            </a:r>
            <a:r>
              <a:rPr lang="en-GB" baseline="0" dirty="0" smtClean="0"/>
              <a:t> go back and see who has the authority to take action, compare how the real world norms, values and roles can relate to the model and at last to a political analysis and answer how the power expressed in the situation being studied. </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43</a:t>
            </a:fld>
            <a:endParaRPr lang="fi-F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Then you</a:t>
            </a:r>
            <a:r>
              <a:rPr lang="en-GB" baseline="0" dirty="0" smtClean="0"/>
              <a:t> are finally at the last step nr 7 which is take action to improve the situation! </a:t>
            </a:r>
            <a:endParaRPr lang="en-GB" dirty="0"/>
          </a:p>
        </p:txBody>
      </p:sp>
      <p:sp>
        <p:nvSpPr>
          <p:cNvPr id="4" name="Platshållare för bildnummer 3"/>
          <p:cNvSpPr>
            <a:spLocks noGrp="1"/>
          </p:cNvSpPr>
          <p:nvPr>
            <p:ph type="sldNum" sz="quarter" idx="10"/>
          </p:nvPr>
        </p:nvSpPr>
        <p:spPr/>
        <p:txBody>
          <a:bodyPr/>
          <a:lstStyle/>
          <a:p>
            <a:fld id="{79760AC4-8FDB-4169-99B0-68324DF65BDC}" type="slidenum">
              <a:rPr lang="fi-FI" smtClean="0"/>
              <a:t>44</a:t>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(ii) the processes of </a:t>
            </a:r>
            <a:r>
              <a:rPr lang="en-US" sz="1200" kern="1200" dirty="0" err="1" smtClean="0">
                <a:solidFill>
                  <a:schemeClr val="tx1"/>
                </a:solidFill>
                <a:effectLst/>
                <a:latin typeface="+mn-lt"/>
                <a:ea typeface="+mn-ea"/>
                <a:cs typeface="+mn-cs"/>
              </a:rPr>
              <a:t>autopoiesis</a:t>
            </a:r>
            <a:r>
              <a:rPr lang="en-US" sz="1200" kern="1200" dirty="0" smtClean="0">
                <a:solidFill>
                  <a:schemeClr val="tx1"/>
                </a:solidFill>
                <a:effectLst/>
                <a:latin typeface="+mn-lt"/>
                <a:ea typeface="+mn-ea"/>
                <a:cs typeface="+mn-cs"/>
              </a:rPr>
              <a:t> (self-definition) and self-organization are typical of life and ecological systems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Koestler (1967) - Associative context = the context in which a process may occur or a structure may exist. The context may make the engineered function relevant/useful.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Ecological engineering deals with structures whose realization process and structured functionality is disrupted by failure of the associative context such that the original goals must be revisited</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9760AC4-8FDB-4169-99B0-68324DF65BDC}" type="slidenum">
              <a:rPr lang="fi-FI" smtClean="0"/>
              <a:t>16</a:t>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Explicit goals: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FIX THE INTENDED OUTCOME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CREATE A CLOSED SYSTEM </a:t>
            </a:r>
            <a:r>
              <a:rPr lang="en-US" sz="1200" kern="1200" dirty="0" smtClean="0">
                <a:solidFill>
                  <a:schemeClr val="tx1"/>
                </a:solidFill>
                <a:effectLst/>
                <a:latin typeface="+mn-lt"/>
                <a:ea typeface="+mn-ea"/>
                <a:cs typeface="+mn-cs"/>
              </a:rPr>
              <a:t>in which the design and implementation are to take place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Assume a</a:t>
            </a:r>
            <a:r>
              <a:rPr lang="en-US" sz="1200" b="1" kern="1200" dirty="0" smtClean="0">
                <a:solidFill>
                  <a:schemeClr val="tx1"/>
                </a:solidFill>
                <a:effectLst/>
                <a:latin typeface="+mn-lt"/>
                <a:ea typeface="+mn-ea"/>
                <a:cs typeface="+mn-cs"/>
              </a:rPr>
              <a:t> HIGH DEGREE OF STABILITY IN THE ENVIRONMENT, </a:t>
            </a:r>
            <a:r>
              <a:rPr lang="en-US" sz="1200" kern="1200" dirty="0" smtClean="0">
                <a:solidFill>
                  <a:schemeClr val="tx1"/>
                </a:solidFill>
                <a:effectLst/>
                <a:latin typeface="+mn-lt"/>
                <a:ea typeface="+mn-ea"/>
                <a:cs typeface="+mn-cs"/>
              </a:rPr>
              <a:t>without which no plan can be expected to create a predictable outcome.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Biological ecosystems are comprised of the organisms within them, but not in the same way that organisms are made up of cells.</a:t>
            </a:r>
            <a:endParaRPr lang="en-US" sz="1200" kern="1200" dirty="0" smtClean="0">
              <a:solidFill>
                <a:schemeClr val="tx1"/>
              </a:solidFill>
              <a:effectLst/>
              <a:latin typeface="+mn-lt"/>
              <a:ea typeface="+mn-ea"/>
              <a:cs typeface="+mn-cs"/>
            </a:endParaRP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760AC4-8FDB-4169-99B0-68324DF65BDC}" type="slidenum">
              <a:rPr lang="fi-FI" smtClean="0"/>
              <a:t>17</a:t>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But organisms have a more tangible structure than ecological systems.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760AC4-8FDB-4169-99B0-68324DF65BDC}" type="slidenum">
              <a:rPr lang="fi-FI" smtClean="0"/>
              <a:t>18</a:t>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we look at the qualities of </a:t>
            </a:r>
            <a:r>
              <a:rPr lang="en-US" sz="1200" kern="1200" dirty="0" err="1" smtClean="0">
                <a:solidFill>
                  <a:schemeClr val="tx1"/>
                </a:solidFill>
                <a:effectLst/>
                <a:latin typeface="+mn-lt"/>
                <a:ea typeface="+mn-ea"/>
                <a:cs typeface="+mn-cs"/>
              </a:rPr>
              <a:t>autopoietic</a:t>
            </a:r>
            <a:r>
              <a:rPr lang="en-US" sz="1200" kern="1200" dirty="0" smtClean="0">
                <a:solidFill>
                  <a:schemeClr val="tx1"/>
                </a:solidFill>
                <a:effectLst/>
                <a:latin typeface="+mn-lt"/>
                <a:ea typeface="+mn-ea"/>
                <a:cs typeface="+mn-cs"/>
              </a:rPr>
              <a:t> systems, they’re hard to imagine being manageable by mechanic procedures or engineering</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Allen, et al. also refer to ecological systems as </a:t>
            </a:r>
            <a:r>
              <a:rPr lang="en-US" sz="1200" b="1" kern="1200" dirty="0" err="1" smtClean="0">
                <a:solidFill>
                  <a:schemeClr val="tx1"/>
                </a:solidFill>
                <a:effectLst/>
                <a:latin typeface="+mn-lt"/>
                <a:ea typeface="+mn-ea"/>
                <a:cs typeface="+mn-cs"/>
              </a:rPr>
              <a:t>autopoietic</a:t>
            </a:r>
            <a:r>
              <a:rPr lang="en-US" sz="1200" b="1" kern="1200" dirty="0" smtClean="0">
                <a:solidFill>
                  <a:schemeClr val="tx1"/>
                </a:solidFill>
                <a:effectLst/>
                <a:latin typeface="+mn-lt"/>
                <a:ea typeface="+mn-ea"/>
                <a:cs typeface="+mn-cs"/>
              </a:rPr>
              <a:t> systems, in much the same way that </a:t>
            </a:r>
            <a:r>
              <a:rPr lang="en-US" sz="1200" b="1" kern="1200" dirty="0" err="1" smtClean="0">
                <a:solidFill>
                  <a:schemeClr val="tx1"/>
                </a:solidFill>
                <a:effectLst/>
                <a:latin typeface="+mn-lt"/>
                <a:ea typeface="+mn-ea"/>
                <a:cs typeface="+mn-cs"/>
              </a:rPr>
              <a:t>Luhmann</a:t>
            </a:r>
            <a:r>
              <a:rPr lang="en-US" sz="1200" b="1" kern="1200" dirty="0" smtClean="0">
                <a:solidFill>
                  <a:schemeClr val="tx1"/>
                </a:solidFill>
                <a:effectLst/>
                <a:latin typeface="+mn-lt"/>
                <a:ea typeface="+mn-ea"/>
                <a:cs typeface="+mn-cs"/>
              </a:rPr>
              <a:t> (1995) referred to social systems.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theory of self-producing, </a:t>
            </a:r>
            <a:r>
              <a:rPr lang="en-US" sz="1200" b="1" kern="1200" dirty="0" err="1" smtClean="0">
                <a:solidFill>
                  <a:schemeClr val="tx1"/>
                </a:solidFill>
                <a:effectLst/>
                <a:latin typeface="+mn-lt"/>
                <a:ea typeface="+mn-ea"/>
                <a:cs typeface="+mn-cs"/>
              </a:rPr>
              <a:t>autopoietic</a:t>
            </a:r>
            <a:r>
              <a:rPr lang="en-US" sz="1200" b="1" kern="1200" dirty="0" smtClean="0">
                <a:solidFill>
                  <a:schemeClr val="tx1"/>
                </a:solidFill>
                <a:effectLst/>
                <a:latin typeface="+mn-lt"/>
                <a:ea typeface="+mn-ea"/>
                <a:cs typeface="+mn-cs"/>
              </a:rPr>
              <a:t> systems can be transferred to the domain of action systems only if</a:t>
            </a:r>
            <a:r>
              <a:rPr lang="en-US" sz="1200" kern="1200" dirty="0" smtClean="0">
                <a:solidFill>
                  <a:schemeClr val="tx1"/>
                </a:solidFill>
                <a:effectLst/>
                <a:latin typeface="+mn-lt"/>
                <a:ea typeface="+mn-ea"/>
                <a:cs typeface="+mn-cs"/>
              </a:rPr>
              <a:t> one begins with the fact that the elements composing the system have no duration, and thus must be constantly produced by the system these elements comprise... The system would simply cease to exist in any, even the most favorable, environment if it did not equip the momentary elements that compose it with the capacity for connection, that is, with meaning, and thus reproduce them (</a:t>
            </a:r>
            <a:r>
              <a:rPr lang="en-US" sz="1200" kern="1200" dirty="0" err="1" smtClean="0">
                <a:solidFill>
                  <a:schemeClr val="tx1"/>
                </a:solidFill>
                <a:effectLst/>
                <a:latin typeface="+mn-lt"/>
                <a:ea typeface="+mn-ea"/>
                <a:cs typeface="+mn-cs"/>
              </a:rPr>
              <a:t>Luhmann</a:t>
            </a:r>
            <a:r>
              <a:rPr lang="en-US" sz="1200" kern="1200" dirty="0" smtClean="0">
                <a:solidFill>
                  <a:schemeClr val="tx1"/>
                </a:solidFill>
                <a:effectLst/>
                <a:latin typeface="+mn-lt"/>
                <a:ea typeface="+mn-ea"/>
                <a:cs typeface="+mn-cs"/>
              </a:rPr>
              <a:t>, 1995, p. 11)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Because of all this, </a:t>
            </a:r>
            <a:r>
              <a:rPr lang="en-US" sz="1200" b="1" kern="1200" dirty="0" err="1" smtClean="0">
                <a:solidFill>
                  <a:schemeClr val="tx1"/>
                </a:solidFill>
                <a:effectLst/>
                <a:latin typeface="+mn-lt"/>
                <a:ea typeface="+mn-ea"/>
                <a:cs typeface="+mn-cs"/>
              </a:rPr>
              <a:t>Banathy</a:t>
            </a:r>
            <a:r>
              <a:rPr lang="en-US" sz="1200" b="1" kern="1200" dirty="0" smtClean="0">
                <a:solidFill>
                  <a:schemeClr val="tx1"/>
                </a:solidFill>
                <a:effectLst/>
                <a:latin typeface="+mn-lt"/>
                <a:ea typeface="+mn-ea"/>
                <a:cs typeface="+mn-cs"/>
              </a:rPr>
              <a:t> (1996) has suggested dialogue and conversation as means of social systems design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760AC4-8FDB-4169-99B0-68324DF65BDC}" type="slidenum">
              <a:rPr lang="fi-FI" smtClean="0"/>
              <a:t>19</a:t>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Dealing with language, as such, though, is highly complex and extremely difficult. We obviously need language, but it is often anything other than clear or exact, which is why relying on mathematics is much cleaner. Planning needs language</a:t>
            </a: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760AC4-8FDB-4169-99B0-68324DF65BDC}" type="slidenum">
              <a:rPr lang="fi-FI" smtClean="0"/>
              <a:t>20</a:t>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Because direct parallels between ecological and social systems could be dangerous, since we’re not sure if they’re completely analogous, they should of course be treated as metaphorical - useful for discussion, but not necessarily for research.</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 described by </a:t>
            </a:r>
            <a:r>
              <a:rPr lang="en-US" sz="1200" b="1" kern="1200" dirty="0" err="1" smtClean="0">
                <a:solidFill>
                  <a:schemeClr val="tx1"/>
                </a:solidFill>
                <a:effectLst/>
                <a:latin typeface="+mn-lt"/>
                <a:ea typeface="+mn-ea"/>
                <a:cs typeface="+mn-cs"/>
              </a:rPr>
              <a:t>Banathy</a:t>
            </a:r>
            <a:r>
              <a:rPr lang="en-US" sz="1200" b="1" kern="1200" dirty="0" smtClean="0">
                <a:solidFill>
                  <a:schemeClr val="tx1"/>
                </a:solidFill>
                <a:effectLst/>
                <a:latin typeface="+mn-lt"/>
                <a:ea typeface="+mn-ea"/>
                <a:cs typeface="+mn-cs"/>
              </a:rPr>
              <a:t> (1996), generative dialogue is not meant to replace strategic dialogue, but to precede it </a:t>
            </a:r>
            <a:r>
              <a:rPr lang="en-US" sz="1200" kern="1200" dirty="0" smtClean="0">
                <a:solidFill>
                  <a:schemeClr val="tx1"/>
                </a:solidFill>
                <a:effectLst/>
                <a:latin typeface="+mn-lt"/>
                <a:ea typeface="+mn-ea"/>
                <a:cs typeface="+mn-cs"/>
              </a:rPr>
              <a:t>(see Metcalf, 2008).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Acts on the environment in which strategic dialogue is to take place</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opens possibilities </a:t>
            </a:r>
            <a:r>
              <a:rPr lang="en-US" sz="1200" kern="1200" dirty="0" smtClean="0">
                <a:solidFill>
                  <a:schemeClr val="tx1"/>
                </a:solidFill>
                <a:effectLst/>
                <a:latin typeface="+mn-lt"/>
                <a:ea typeface="+mn-ea"/>
                <a:cs typeface="+mn-cs"/>
              </a:rPr>
              <a:t>by creating a deeper sense of understanding</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creates new connections between ideas or ways of thinking</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creates </a:t>
            </a:r>
            <a:r>
              <a:rPr lang="en-US" sz="1200" b="1" kern="1200" dirty="0" smtClean="0">
                <a:solidFill>
                  <a:schemeClr val="tx1"/>
                </a:solidFill>
                <a:effectLst/>
                <a:latin typeface="+mn-lt"/>
                <a:ea typeface="+mn-ea"/>
                <a:cs typeface="+mn-cs"/>
              </a:rPr>
              <a:t>a sense of trust </a:t>
            </a:r>
            <a:r>
              <a:rPr lang="en-US" sz="1200" kern="1200" dirty="0" smtClean="0">
                <a:solidFill>
                  <a:schemeClr val="tx1"/>
                </a:solidFill>
                <a:effectLst/>
                <a:latin typeface="+mn-lt"/>
                <a:ea typeface="+mn-ea"/>
                <a:cs typeface="+mn-cs"/>
              </a:rPr>
              <a:t>which makes the sharing of ideas feel less threatening that it might otherwise.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SHARED COMMITMENT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 world focused on short-term efficiency and optimization, </a:t>
            </a:r>
            <a:r>
              <a:rPr lang="en-US" sz="1200" b="1" kern="1200" dirty="0" smtClean="0">
                <a:solidFill>
                  <a:schemeClr val="tx1"/>
                </a:solidFill>
                <a:effectLst/>
                <a:latin typeface="+mn-lt"/>
                <a:ea typeface="+mn-ea"/>
                <a:cs typeface="+mn-cs"/>
              </a:rPr>
              <a:t>generative dialogue may appear extravagant, wasteful, or even pointless.</a:t>
            </a:r>
            <a:r>
              <a:rPr lang="en-US" sz="1200" kern="1200" dirty="0" smtClean="0">
                <a:solidFill>
                  <a:schemeClr val="tx1"/>
                </a:solidFill>
                <a:effectLst/>
                <a:latin typeface="+mn-lt"/>
                <a:ea typeface="+mn-ea"/>
                <a:cs typeface="+mn-cs"/>
              </a:rPr>
              <a:t> The critiques, though, rarely go back to calculate the waste produced by </a:t>
            </a:r>
            <a:r>
              <a:rPr lang="en-US" sz="1200" b="1" kern="1200" dirty="0" smtClean="0">
                <a:solidFill>
                  <a:schemeClr val="tx1"/>
                </a:solidFill>
                <a:effectLst/>
                <a:latin typeface="+mn-lt"/>
                <a:ea typeface="+mn-ea"/>
                <a:cs typeface="+mn-cs"/>
              </a:rPr>
              <a:t>ineffective short-term efforts</a:t>
            </a:r>
            <a:r>
              <a:rPr lang="en-US" sz="1200" kern="1200" dirty="0" smtClean="0">
                <a:solidFill>
                  <a:schemeClr val="tx1"/>
                </a:solidFill>
                <a:effectLst/>
                <a:latin typeface="+mn-lt"/>
                <a:ea typeface="+mn-ea"/>
                <a:cs typeface="+mn-cs"/>
              </a:rPr>
              <a:t> that miss targets or goals entirely.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760AC4-8FDB-4169-99B0-68324DF65BDC}" type="slidenum">
              <a:rPr lang="fi-FI" smtClean="0"/>
              <a:t>22</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14" name="Picture Placeholder 3"/>
          <p:cNvSpPr>
            <a:spLocks noGrp="1"/>
          </p:cNvSpPr>
          <p:nvPr>
            <p:ph type="pic" sz="quarter" idx="13" hasCustomPrompt="1"/>
          </p:nvPr>
        </p:nvSpPr>
        <p:spPr>
          <a:xfrm>
            <a:off x="0" y="0"/>
            <a:ext cx="27435175" cy="5715000"/>
          </a:xfrm>
          <a:prstGeom prst="rect">
            <a:avLst/>
          </a:prstGeom>
        </p:spPr>
        <p:txBody>
          <a:bodyPr/>
          <a:lstStyle/>
          <a:p>
            <a:r>
              <a:rPr lang="en-US" smtClean="0"/>
              <a:t>Click icon to add picture</a:t>
            </a:r>
            <a:endParaRPr lang="fi-FI"/>
          </a:p>
        </p:txBody>
      </p:sp>
      <p:sp>
        <p:nvSpPr>
          <p:cNvPr id="9" name="Title 1"/>
          <p:cNvSpPr>
            <a:spLocks noGrp="1"/>
          </p:cNvSpPr>
          <p:nvPr>
            <p:ph type="ctrTitle" hasCustomPrompt="1"/>
          </p:nvPr>
        </p:nvSpPr>
        <p:spPr>
          <a:xfrm>
            <a:off x="9602787" y="1774825"/>
            <a:ext cx="8229600" cy="1225550"/>
          </a:xfrm>
          <a:prstGeom prst="rect">
            <a:avLst/>
          </a:prstGeom>
        </p:spPr>
        <p:txBody>
          <a:bodyPr/>
          <a:lstStyle/>
          <a:p>
            <a:r>
              <a:rPr lang="en-US" smtClean="0"/>
              <a:t>Click to edit Master title style</a:t>
            </a:r>
            <a:endParaRPr lang="fi-FI" dirty="0"/>
          </a:p>
        </p:txBody>
      </p:sp>
      <p:sp>
        <p:nvSpPr>
          <p:cNvPr id="10" name="Subtitle 2"/>
          <p:cNvSpPr>
            <a:spLocks noGrp="1"/>
          </p:cNvSpPr>
          <p:nvPr>
            <p:ph type="subTitle" idx="1" hasCustomPrompt="1"/>
          </p:nvPr>
        </p:nvSpPr>
        <p:spPr>
          <a:xfrm>
            <a:off x="10517187"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11" name="Date Placeholder 3"/>
          <p:cNvSpPr>
            <a:spLocks noGrp="1"/>
          </p:cNvSpPr>
          <p:nvPr>
            <p:ph type="dt" sz="half" idx="10"/>
          </p:nvPr>
        </p:nvSpPr>
        <p:spPr>
          <a:xfrm>
            <a:off x="1371600" y="5297488"/>
            <a:ext cx="6402388" cy="303212"/>
          </a:xfrm>
          <a:prstGeom prst="rect">
            <a:avLst/>
          </a:prstGeom>
        </p:spPr>
        <p:txBody>
          <a:bodyPr/>
          <a:lstStyle/>
          <a:p>
            <a:fld id="{C8A7C671-98F5-472E-B078-572D25D79661}" type="datetime1">
              <a:rPr lang="fi-FI" smtClean="0"/>
              <a:t>10/02/16</a:t>
            </a:fld>
            <a:endParaRPr lang="fi-FI"/>
          </a:p>
        </p:txBody>
      </p:sp>
      <p:sp>
        <p:nvSpPr>
          <p:cNvPr id="12" name="Footer Placeholder 4"/>
          <p:cNvSpPr>
            <a:spLocks noGrp="1"/>
          </p:cNvSpPr>
          <p:nvPr>
            <p:ph type="ftr" sz="quarter" idx="11"/>
          </p:nvPr>
        </p:nvSpPr>
        <p:spPr>
          <a:xfrm>
            <a:off x="9374188" y="5297488"/>
            <a:ext cx="8686800" cy="303212"/>
          </a:xfrm>
          <a:prstGeom prst="rect">
            <a:avLst/>
          </a:prstGeom>
        </p:spPr>
        <p:txBody>
          <a:bodyPr/>
          <a:lstStyle/>
          <a:p>
            <a:endParaRPr lang="fi-FI"/>
          </a:p>
        </p:txBody>
      </p:sp>
      <p:sp>
        <p:nvSpPr>
          <p:cNvPr id="13" name="Slide Number Placeholder 5"/>
          <p:cNvSpPr>
            <a:spLocks noGrp="1"/>
          </p:cNvSpPr>
          <p:nvPr>
            <p:ph type="sldNum" sz="quarter" idx="12"/>
          </p:nvPr>
        </p:nvSpPr>
        <p:spPr>
          <a:xfrm>
            <a:off x="19661188" y="5297488"/>
            <a:ext cx="6402387" cy="303212"/>
          </a:xfrm>
          <a:prstGeom prst="rect">
            <a:avLst/>
          </a:prstGeom>
        </p:spPr>
        <p:txBody>
          <a:bodyPr/>
          <a:lstStyle/>
          <a:p>
            <a:fld id="{A5F4B4F1-3FF9-4E29-822C-0C8F7C4DC046}" type="slidenum">
              <a:rPr lang="fi-FI" smtClean="0"/>
              <a:t>‹#›</a:t>
            </a:fld>
            <a:endParaRPr lang="fi-FI"/>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3"/>
          <p:cNvSpPr>
            <a:spLocks noGrp="1"/>
          </p:cNvSpPr>
          <p:nvPr>
            <p:ph type="dt" sz="half" idx="13"/>
          </p:nvPr>
        </p:nvSpPr>
        <p:spPr>
          <a:xfrm>
            <a:off x="1371600" y="5297488"/>
            <a:ext cx="6402388" cy="303212"/>
          </a:xfrm>
          <a:prstGeom prst="rect">
            <a:avLst/>
          </a:prstGeom>
        </p:spPr>
        <p:txBody>
          <a:bodyPr/>
          <a:lstStyle/>
          <a:p>
            <a:fld id="{A172B2BB-9AAE-4C98-A2A2-89351F06BB89}" type="datetime1">
              <a:rPr lang="fi-FI" smtClean="0"/>
              <a:t>10/02/16</a:t>
            </a:fld>
            <a:endParaRPr lang="fi-FI"/>
          </a:p>
        </p:txBody>
      </p:sp>
      <p:sp>
        <p:nvSpPr>
          <p:cNvPr id="12" name="Footer Placeholder 4"/>
          <p:cNvSpPr>
            <a:spLocks noGrp="1"/>
          </p:cNvSpPr>
          <p:nvPr>
            <p:ph type="ftr" sz="quarter" idx="14"/>
          </p:nvPr>
        </p:nvSpPr>
        <p:spPr>
          <a:xfrm>
            <a:off x="9374188" y="5297488"/>
            <a:ext cx="8686800" cy="303212"/>
          </a:xfrm>
          <a:prstGeom prst="rect">
            <a:avLst/>
          </a:prstGeom>
        </p:spPr>
        <p:txBody>
          <a:bodyPr/>
          <a:lstStyle/>
          <a:p>
            <a:endParaRPr lang="fi-FI"/>
          </a:p>
        </p:txBody>
      </p:sp>
      <p:sp>
        <p:nvSpPr>
          <p:cNvPr id="13" name="Slide Number Placeholder 5"/>
          <p:cNvSpPr>
            <a:spLocks noGrp="1"/>
          </p:cNvSpPr>
          <p:nvPr>
            <p:ph type="sldNum" sz="quarter" idx="15"/>
          </p:nvPr>
        </p:nvSpPr>
        <p:spPr>
          <a:xfrm>
            <a:off x="19661188" y="5297488"/>
            <a:ext cx="6402387" cy="303212"/>
          </a:xfrm>
          <a:prstGeom prst="rect">
            <a:avLst/>
          </a:prstGeom>
        </p:spPr>
        <p:txBody>
          <a:bodyPr/>
          <a:lstStyle/>
          <a:p>
            <a:fld id="{A5F4B4F1-3FF9-4E29-822C-0C8F7C4DC046}" type="slidenum">
              <a:rPr lang="fi-FI" smtClean="0"/>
              <a:t>‹#›</a:t>
            </a:fld>
            <a:endParaRPr lang="fi-FI"/>
          </a:p>
        </p:txBody>
      </p:sp>
      <p:sp>
        <p:nvSpPr>
          <p:cNvPr id="14" name="Text Placeholder 2"/>
          <p:cNvSpPr>
            <a:spLocks noGrp="1"/>
          </p:cNvSpPr>
          <p:nvPr>
            <p:ph type="body" idx="1" hasCustomPrompt="1"/>
          </p:nvPr>
        </p:nvSpPr>
        <p:spPr>
          <a:xfrm>
            <a:off x="0" y="0"/>
            <a:ext cx="9144000"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p:cNvSpPr>
            <a:spLocks noGrp="1"/>
          </p:cNvSpPr>
          <p:nvPr>
            <p:ph sz="half" idx="2" hasCustomPrompt="1"/>
          </p:nvPr>
        </p:nvSpPr>
        <p:spPr>
          <a:xfrm>
            <a:off x="0" y="534600"/>
            <a:ext cx="9144000" cy="518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16" name="Text Placeholder 2"/>
          <p:cNvSpPr>
            <a:spLocks noGrp="1"/>
          </p:cNvSpPr>
          <p:nvPr>
            <p:ph type="body" idx="16" hasCustomPrompt="1"/>
          </p:nvPr>
        </p:nvSpPr>
        <p:spPr>
          <a:xfrm>
            <a:off x="18291175" y="0"/>
            <a:ext cx="9144000"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3"/>
          <p:cNvSpPr>
            <a:spLocks noGrp="1"/>
          </p:cNvSpPr>
          <p:nvPr>
            <p:ph sz="half" idx="17" hasCustomPrompt="1"/>
          </p:nvPr>
        </p:nvSpPr>
        <p:spPr>
          <a:xfrm>
            <a:off x="18291175" y="534600"/>
            <a:ext cx="9144000" cy="518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18" name="Text Placeholder 2"/>
          <p:cNvSpPr>
            <a:spLocks noGrp="1"/>
          </p:cNvSpPr>
          <p:nvPr>
            <p:ph type="body" idx="18" hasCustomPrompt="1"/>
          </p:nvPr>
        </p:nvSpPr>
        <p:spPr>
          <a:xfrm>
            <a:off x="9145587" y="0"/>
            <a:ext cx="9144000"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3"/>
          <p:cNvSpPr>
            <a:spLocks noGrp="1"/>
          </p:cNvSpPr>
          <p:nvPr>
            <p:ph sz="half" idx="19" hasCustomPrompt="1"/>
          </p:nvPr>
        </p:nvSpPr>
        <p:spPr>
          <a:xfrm>
            <a:off x="9145587" y="534600"/>
            <a:ext cx="9144000" cy="518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27435175" cy="5715000"/>
          </a:xfrm>
          <a:prstGeom prst="rect">
            <a:avLst/>
          </a:prstGeom>
        </p:spPr>
        <p:txBody>
          <a:bodyPr/>
          <a:lstStyle/>
          <a:p>
            <a:r>
              <a:rPr lang="en-US" smtClean="0"/>
              <a:t>Click icon to add picture</a:t>
            </a:r>
            <a:endParaRPr lang="fi-FI"/>
          </a:p>
        </p:txBody>
      </p:sp>
      <p:sp>
        <p:nvSpPr>
          <p:cNvPr id="5" name="Date Placeholder 3"/>
          <p:cNvSpPr>
            <a:spLocks noGrp="1"/>
          </p:cNvSpPr>
          <p:nvPr>
            <p:ph type="dt" sz="half" idx="11"/>
          </p:nvPr>
        </p:nvSpPr>
        <p:spPr>
          <a:xfrm>
            <a:off x="1371600" y="5297488"/>
            <a:ext cx="6402388" cy="303212"/>
          </a:xfrm>
          <a:prstGeom prst="rect">
            <a:avLst/>
          </a:prstGeom>
        </p:spPr>
        <p:txBody>
          <a:bodyPr/>
          <a:lstStyle/>
          <a:p>
            <a:fld id="{54F4F508-0B9C-454B-A9E3-698D9EF2FB66}" type="datetime1">
              <a:rPr lang="fi-FI" smtClean="0"/>
              <a:t>10/02/16</a:t>
            </a:fld>
            <a:endParaRPr lang="fi-FI"/>
          </a:p>
        </p:txBody>
      </p:sp>
      <p:sp>
        <p:nvSpPr>
          <p:cNvPr id="6" name="Footer Placeholder 4"/>
          <p:cNvSpPr>
            <a:spLocks noGrp="1"/>
          </p:cNvSpPr>
          <p:nvPr>
            <p:ph type="ftr" sz="quarter" idx="12"/>
          </p:nvPr>
        </p:nvSpPr>
        <p:spPr>
          <a:xfrm>
            <a:off x="9374188" y="5297488"/>
            <a:ext cx="8686800" cy="303212"/>
          </a:xfrm>
          <a:prstGeom prst="rect">
            <a:avLst/>
          </a:prstGeom>
        </p:spPr>
        <p:txBody>
          <a:bodyPr/>
          <a:lstStyle/>
          <a:p>
            <a:endParaRPr lang="fi-FI"/>
          </a:p>
        </p:txBody>
      </p:sp>
      <p:sp>
        <p:nvSpPr>
          <p:cNvPr id="7" name="Slide Number Placeholder 5"/>
          <p:cNvSpPr>
            <a:spLocks noGrp="1"/>
          </p:cNvSpPr>
          <p:nvPr>
            <p:ph type="sldNum" sz="quarter" idx="13"/>
          </p:nvPr>
        </p:nvSpPr>
        <p:spPr>
          <a:xfrm>
            <a:off x="19661188" y="5297488"/>
            <a:ext cx="6402387" cy="303212"/>
          </a:xfrm>
          <a:prstGeom prst="rect">
            <a:avLst/>
          </a:prstGeom>
        </p:spPr>
        <p:txBody>
          <a:bodyPr/>
          <a:lstStyle/>
          <a:p>
            <a:fld id="{A5F4B4F1-3FF9-4E29-822C-0C8F7C4DC046}" type="slidenum">
              <a:rPr lang="fi-FI" smtClean="0"/>
              <a:t>‹#›</a:t>
            </a:fld>
            <a:endParaRPr lang="fi-FI"/>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1371600" y="5297488"/>
            <a:ext cx="6402388"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72060EA7-4873-4DBF-B407-E024E439D6E6}" type="datetime1">
              <a:rPr lang="fi-FI" smtClean="0"/>
              <a:t>10/02/16</a:t>
            </a:fld>
            <a:endParaRPr lang="fi-FI"/>
          </a:p>
        </p:txBody>
      </p:sp>
      <p:sp>
        <p:nvSpPr>
          <p:cNvPr id="16" name="Footer Placeholder 4"/>
          <p:cNvSpPr>
            <a:spLocks noGrp="1"/>
          </p:cNvSpPr>
          <p:nvPr>
            <p:ph type="ftr" sz="quarter" idx="3"/>
          </p:nvPr>
        </p:nvSpPr>
        <p:spPr>
          <a:xfrm>
            <a:off x="9374188" y="5297488"/>
            <a:ext cx="86868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17" name="Slide Number Placeholder 5"/>
          <p:cNvSpPr>
            <a:spLocks noGrp="1"/>
          </p:cNvSpPr>
          <p:nvPr>
            <p:ph type="sldNum" sz="quarter" idx="4"/>
          </p:nvPr>
        </p:nvSpPr>
        <p:spPr>
          <a:xfrm>
            <a:off x="19661188" y="5297488"/>
            <a:ext cx="6402387"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8665D231-ED94-420B-8C18-D0075E4F1C5B}" type="slidenum">
              <a:rPr lang="fi-FI" smtClean="0"/>
              <a:t>‹#›</a:t>
            </a:fld>
            <a:endParaRPr lang="fi-FI"/>
          </a:p>
        </p:txBody>
      </p:sp>
      <p:sp>
        <p:nvSpPr>
          <p:cNvPr id="18" name="Title Placeholder 1"/>
          <p:cNvSpPr>
            <a:spLocks noGrp="1"/>
          </p:cNvSpPr>
          <p:nvPr>
            <p:ph type="title"/>
          </p:nvPr>
        </p:nvSpPr>
        <p:spPr>
          <a:xfrm>
            <a:off x="1371600" y="228600"/>
            <a:ext cx="24691975" cy="9525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19" name="Text Placeholder 2"/>
          <p:cNvSpPr>
            <a:spLocks noGrp="1"/>
          </p:cNvSpPr>
          <p:nvPr>
            <p:ph type="body" idx="1"/>
          </p:nvPr>
        </p:nvSpPr>
        <p:spPr>
          <a:xfrm>
            <a:off x="1371600" y="1333500"/>
            <a:ext cx="24691975" cy="3771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2.png"/><Relationship Id="rId5"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21332"/>
            <a:ext cx="27435175" cy="5881836"/>
          </a:xfrm>
          <a:prstGeom prst="rect">
            <a:avLst/>
          </a:prstGeom>
          <a:solidFill>
            <a:schemeClr val="tx1"/>
          </a:solidFill>
        </p:spPr>
        <p:txBody>
          <a:bodyPr wrap="square" rtlCol="0">
            <a:spAutoFit/>
          </a:bodyPr>
          <a:lstStyle/>
          <a:p>
            <a:endParaRPr lang="en-US" dirty="0"/>
          </a:p>
        </p:txBody>
      </p:sp>
      <p:sp>
        <p:nvSpPr>
          <p:cNvPr id="13" name="Picture Placeholder 12"/>
          <p:cNvSpPr>
            <a:spLocks noGrp="1"/>
          </p:cNvSpPr>
          <p:nvPr>
            <p:ph type="pic" sz="quarter" idx="13"/>
          </p:nvPr>
        </p:nvSpPr>
        <p:spPr/>
      </p:sp>
      <p:sp>
        <p:nvSpPr>
          <p:cNvPr id="11" name="Title 10"/>
          <p:cNvSpPr>
            <a:spLocks noGrp="1"/>
          </p:cNvSpPr>
          <p:nvPr>
            <p:ph type="ctrTitle"/>
          </p:nvPr>
        </p:nvSpPr>
        <p:spPr>
          <a:solidFill>
            <a:srgbClr val="000000"/>
          </a:solidFill>
        </p:spPr>
        <p:txBody>
          <a:bodyPr>
            <a:noAutofit/>
          </a:bodyPr>
          <a:lstStyle/>
          <a:p>
            <a:r>
              <a:rPr lang="en-US" sz="4800" b="1" dirty="0" smtClean="0">
                <a:solidFill>
                  <a:schemeClr val="bg1"/>
                </a:solidFill>
              </a:rPr>
              <a:t>DIALOGUE, ENGAGEMENT &amp;</a:t>
            </a:r>
            <a:br>
              <a:rPr lang="en-US" sz="4800" b="1" dirty="0" smtClean="0">
                <a:solidFill>
                  <a:schemeClr val="bg1"/>
                </a:solidFill>
              </a:rPr>
            </a:br>
            <a:r>
              <a:rPr lang="en-US" sz="4800" b="1" dirty="0" smtClean="0">
                <a:solidFill>
                  <a:schemeClr val="bg1"/>
                </a:solidFill>
              </a:rPr>
              <a:t>INTERVENTION</a:t>
            </a:r>
            <a:endParaRPr lang="en-US" sz="4800" b="1" dirty="0">
              <a:solidFill>
                <a:schemeClr val="bg1"/>
              </a:solidFill>
            </a:endParaRPr>
          </a:p>
        </p:txBody>
      </p:sp>
      <p:sp>
        <p:nvSpPr>
          <p:cNvPr id="12" name="Subtitle 11"/>
          <p:cNvSpPr>
            <a:spLocks noGrp="1"/>
          </p:cNvSpPr>
          <p:nvPr>
            <p:ph type="subTitle" idx="1"/>
          </p:nvPr>
        </p:nvSpPr>
        <p:spPr>
          <a:xfrm>
            <a:off x="9901163" y="3238500"/>
            <a:ext cx="7416824" cy="1707232"/>
          </a:xfrm>
        </p:spPr>
        <p:txBody>
          <a:bodyPr>
            <a:normAutofit/>
          </a:bodyPr>
          <a:lstStyle/>
          <a:p>
            <a:r>
              <a:rPr lang="en-US" dirty="0" smtClean="0"/>
              <a:t>Caroline </a:t>
            </a:r>
            <a:r>
              <a:rPr lang="en-US" dirty="0" err="1" smtClean="0"/>
              <a:t>Mellberg</a:t>
            </a:r>
            <a:r>
              <a:rPr lang="en-US" dirty="0" smtClean="0"/>
              <a:t>, Wang </a:t>
            </a:r>
            <a:r>
              <a:rPr lang="en-US" dirty="0" err="1" smtClean="0"/>
              <a:t>Yuchan</a:t>
            </a:r>
            <a:r>
              <a:rPr lang="en-US" dirty="0" smtClean="0"/>
              <a:t>, </a:t>
            </a:r>
            <a:r>
              <a:rPr lang="en-US" dirty="0" err="1" smtClean="0"/>
              <a:t>Jukka-Pekka</a:t>
            </a:r>
            <a:r>
              <a:rPr lang="en-US" dirty="0" smtClean="0"/>
              <a:t> </a:t>
            </a:r>
            <a:r>
              <a:rPr lang="en-US" dirty="0" err="1" smtClean="0"/>
              <a:t>Ovaska</a:t>
            </a:r>
            <a:r>
              <a:rPr lang="en-US" dirty="0" smtClean="0"/>
              <a:t>, Ida-Maria Mannonen</a:t>
            </a:r>
            <a:endParaRPr lang="en-US" dirty="0"/>
          </a:p>
        </p:txBody>
      </p:sp>
      <p:sp>
        <p:nvSpPr>
          <p:cNvPr id="2" name="Date Placeholder 1"/>
          <p:cNvSpPr>
            <a:spLocks noGrp="1"/>
          </p:cNvSpPr>
          <p:nvPr>
            <p:ph type="dt" sz="half" idx="10"/>
          </p:nvPr>
        </p:nvSpPr>
        <p:spPr/>
        <p:txBody>
          <a:bodyPr/>
          <a:lstStyle/>
          <a:p>
            <a:fld id="{A172B2BB-9AAE-4C98-A2A2-89351F06BB89}" type="datetime1">
              <a:rPr lang="fi-FI" smtClean="0"/>
              <a:t>10/02/16</a:t>
            </a:fld>
            <a:endParaRPr lang="fi-FI"/>
          </a:p>
        </p:txBody>
      </p:sp>
      <p:sp>
        <p:nvSpPr>
          <p:cNvPr id="3" name="Footer Placeholder 2"/>
          <p:cNvSpPr>
            <a:spLocks noGrp="1"/>
          </p:cNvSpPr>
          <p:nvPr>
            <p:ph type="ftr" sz="quarter" idx="11"/>
          </p:nvPr>
        </p:nvSpPr>
        <p:spPr>
          <a:xfrm>
            <a:off x="9374188" y="4945732"/>
            <a:ext cx="8686800" cy="654968"/>
          </a:xfrm>
        </p:spPr>
        <p:txBody>
          <a:bodyPr/>
          <a:lstStyle/>
          <a:p>
            <a:r>
              <a:rPr lang="fi-FI" sz="2000" dirty="0" smtClean="0"/>
              <a:t>Systems </a:t>
            </a:r>
            <a:r>
              <a:rPr lang="fi-FI" sz="2000" dirty="0" err="1" smtClean="0"/>
              <a:t>Thinking</a:t>
            </a:r>
            <a:r>
              <a:rPr lang="fi-FI" sz="2000" dirty="0" smtClean="0"/>
              <a:t> 2, 9.2.2016</a:t>
            </a:r>
            <a:endParaRPr lang="fi-FI" sz="2000" dirty="0"/>
          </a:p>
        </p:txBody>
      </p:sp>
      <p:sp>
        <p:nvSpPr>
          <p:cNvPr id="4" name="Slide Number Placeholder 3"/>
          <p:cNvSpPr>
            <a:spLocks noGrp="1"/>
          </p:cNvSpPr>
          <p:nvPr>
            <p:ph type="sldNum" sz="quarter" idx="12"/>
          </p:nvPr>
        </p:nvSpPr>
        <p:spPr/>
        <p:txBody>
          <a:bodyPr/>
          <a:lstStyle/>
          <a:p>
            <a:fld id="{A5F4B4F1-3FF9-4E29-822C-0C8F7C4DC046}" type="slidenum">
              <a:rPr lang="fi-FI" smtClean="0"/>
              <a:t>1</a:t>
            </a:fld>
            <a:endParaRPr lang="fi-FI"/>
          </a:p>
        </p:txBody>
      </p:sp>
    </p:spTree>
    <p:extLst>
      <p:ext uri="{BB962C8B-B14F-4D97-AF65-F5344CB8AC3E}">
        <p14:creationId xmlns:p14="http://schemas.microsoft.com/office/powerpoint/2010/main" val="17045600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3"/>
          </p:nvPr>
        </p:nvSpPr>
        <p:spPr/>
        <p:txBody>
          <a:bodyPr/>
          <a:lstStyle/>
          <a:p>
            <a:fld id="{A172B2BB-9AAE-4C98-A2A2-89351F06BB89}" type="datetime1">
              <a:rPr lang="fi-FI" smtClean="0"/>
              <a:t>10/02/16</a:t>
            </a:fld>
            <a:endParaRPr lang="fi-FI"/>
          </a:p>
        </p:txBody>
      </p:sp>
      <p:sp>
        <p:nvSpPr>
          <p:cNvPr id="3" name="Platshållare för sidfot 2"/>
          <p:cNvSpPr>
            <a:spLocks noGrp="1"/>
          </p:cNvSpPr>
          <p:nvPr>
            <p:ph type="ftr" sz="quarter" idx="14"/>
          </p:nvPr>
        </p:nvSpPr>
        <p:spPr/>
        <p:txBody>
          <a:bodyPr/>
          <a:lstStyle/>
          <a:p>
            <a:endParaRPr lang="fi-FI"/>
          </a:p>
        </p:txBody>
      </p:sp>
      <p:sp>
        <p:nvSpPr>
          <p:cNvPr id="4" name="Platshållare för bildnummer 3"/>
          <p:cNvSpPr>
            <a:spLocks noGrp="1"/>
          </p:cNvSpPr>
          <p:nvPr>
            <p:ph type="sldNum" sz="quarter" idx="15"/>
          </p:nvPr>
        </p:nvSpPr>
        <p:spPr/>
        <p:txBody>
          <a:bodyPr/>
          <a:lstStyle/>
          <a:p>
            <a:fld id="{A5F4B4F1-3FF9-4E29-822C-0C8F7C4DC046}" type="slidenum">
              <a:rPr lang="fi-FI" smtClean="0"/>
              <a:t>10</a:t>
            </a:fld>
            <a:endParaRPr lang="fi-FI"/>
          </a:p>
        </p:txBody>
      </p:sp>
      <p:sp>
        <p:nvSpPr>
          <p:cNvPr id="5" name="Platshållare för text 4"/>
          <p:cNvSpPr>
            <a:spLocks noGrp="1"/>
          </p:cNvSpPr>
          <p:nvPr>
            <p:ph type="body" idx="1"/>
          </p:nvPr>
        </p:nvSpPr>
        <p:spPr/>
        <p:txBody>
          <a:bodyPr/>
          <a:lstStyle/>
          <a:p>
            <a:endParaRPr lang="en-GB"/>
          </a:p>
        </p:txBody>
      </p:sp>
      <p:sp>
        <p:nvSpPr>
          <p:cNvPr id="7" name="Platshållare för text 6"/>
          <p:cNvSpPr>
            <a:spLocks noGrp="1"/>
          </p:cNvSpPr>
          <p:nvPr>
            <p:ph type="body" idx="16"/>
          </p:nvPr>
        </p:nvSpPr>
        <p:spPr/>
        <p:txBody>
          <a:bodyPr/>
          <a:lstStyle/>
          <a:p>
            <a:endParaRPr lang="en-GB"/>
          </a:p>
        </p:txBody>
      </p:sp>
      <p:sp>
        <p:nvSpPr>
          <p:cNvPr id="9" name="Platshållare för text 8"/>
          <p:cNvSpPr>
            <a:spLocks noGrp="1"/>
          </p:cNvSpPr>
          <p:nvPr>
            <p:ph type="body" idx="18"/>
          </p:nvPr>
        </p:nvSpPr>
        <p:spPr/>
        <p:txBody>
          <a:bodyPr/>
          <a:lstStyle/>
          <a:p>
            <a:r>
              <a:rPr lang="en-GB"/>
              <a:t>Soft systems thinking</a:t>
            </a:r>
          </a:p>
        </p:txBody>
      </p:sp>
      <p:sp>
        <p:nvSpPr>
          <p:cNvPr id="10" name="Platshållare för innehåll 9"/>
          <p:cNvSpPr>
            <a:spLocks noGrp="1"/>
          </p:cNvSpPr>
          <p:nvPr>
            <p:ph sz="half" idx="19"/>
          </p:nvPr>
        </p:nvSpPr>
        <p:spPr>
          <a:xfrm>
            <a:off x="9146540" y="2065020"/>
            <a:ext cx="8424545" cy="3650615"/>
          </a:xfrm>
        </p:spPr>
        <p:txBody>
          <a:bodyPr/>
          <a:lstStyle/>
          <a:p>
            <a:r>
              <a:rPr lang="sv-SE" dirty="0" smtClean="0"/>
              <a:t>“People oriented”</a:t>
            </a:r>
          </a:p>
          <a:p>
            <a:r>
              <a:rPr lang="sv-SE" dirty="0" smtClean="0"/>
              <a:t>“relationship seeking”</a:t>
            </a:r>
          </a:p>
          <a:p>
            <a:r>
              <a:rPr lang="sv-SE" dirty="0" smtClean="0"/>
              <a:t>SST is represented through the use of “Rich pictures”</a:t>
            </a:r>
          </a:p>
        </p:txBody>
      </p:sp>
      <p:pic>
        <p:nvPicPr>
          <p:cNvPr id="11" name="内容占位符 10"/>
          <p:cNvPicPr>
            <a:picLocks noGrp="1" noChangeAspect="1"/>
          </p:cNvPicPr>
          <p:nvPr>
            <p:ph sz="half" idx="2"/>
          </p:nvPr>
        </p:nvPicPr>
        <p:blipFill>
          <a:blip r:embed="rId2"/>
          <a:stretch>
            <a:fillRect/>
          </a:stretch>
        </p:blipFill>
        <p:spPr>
          <a:xfrm>
            <a:off x="1713865" y="862330"/>
            <a:ext cx="5715000" cy="4524375"/>
          </a:xfrm>
          <a:prstGeom prst="rect">
            <a:avLst/>
          </a:prstGeom>
        </p:spPr>
      </p:pic>
      <p:pic>
        <p:nvPicPr>
          <p:cNvPr id="14" name="内容占位符 13"/>
          <p:cNvPicPr>
            <a:picLocks noGrp="1" noChangeAspect="1"/>
          </p:cNvPicPr>
          <p:nvPr>
            <p:ph sz="half" idx="17"/>
          </p:nvPr>
        </p:nvPicPr>
        <p:blipFill>
          <a:blip r:embed="rId3"/>
          <a:stretch>
            <a:fillRect/>
          </a:stretch>
        </p:blipFill>
        <p:spPr>
          <a:xfrm>
            <a:off x="20645755" y="-36195"/>
            <a:ext cx="4155440" cy="5740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3"/>
          </p:nvPr>
        </p:nvSpPr>
        <p:spPr/>
        <p:txBody>
          <a:bodyPr/>
          <a:lstStyle/>
          <a:p>
            <a:fld id="{A172B2BB-9AAE-4C98-A2A2-89351F06BB89}" type="datetime1">
              <a:rPr lang="fi-FI" smtClean="0"/>
              <a:t>10/02/16</a:t>
            </a:fld>
            <a:endParaRPr lang="fi-FI"/>
          </a:p>
        </p:txBody>
      </p:sp>
      <p:sp>
        <p:nvSpPr>
          <p:cNvPr id="3" name="Platshållare för sidfot 2"/>
          <p:cNvSpPr>
            <a:spLocks noGrp="1"/>
          </p:cNvSpPr>
          <p:nvPr>
            <p:ph type="ftr" sz="quarter" idx="14"/>
          </p:nvPr>
        </p:nvSpPr>
        <p:spPr/>
        <p:txBody>
          <a:bodyPr/>
          <a:lstStyle/>
          <a:p>
            <a:endParaRPr lang="fi-FI"/>
          </a:p>
        </p:txBody>
      </p:sp>
      <p:sp>
        <p:nvSpPr>
          <p:cNvPr id="4" name="Platshållare för bildnummer 3"/>
          <p:cNvSpPr>
            <a:spLocks noGrp="1"/>
          </p:cNvSpPr>
          <p:nvPr>
            <p:ph type="sldNum" sz="quarter" idx="15"/>
          </p:nvPr>
        </p:nvSpPr>
        <p:spPr/>
        <p:txBody>
          <a:bodyPr/>
          <a:lstStyle/>
          <a:p>
            <a:fld id="{A5F4B4F1-3FF9-4E29-822C-0C8F7C4DC046}" type="slidenum">
              <a:rPr lang="fi-FI" smtClean="0"/>
              <a:t>11</a:t>
            </a:fld>
            <a:endParaRPr lang="fi-FI"/>
          </a:p>
        </p:txBody>
      </p:sp>
      <p:sp>
        <p:nvSpPr>
          <p:cNvPr id="5" name="Platshållare för text 4"/>
          <p:cNvSpPr>
            <a:spLocks noGrp="1"/>
          </p:cNvSpPr>
          <p:nvPr>
            <p:ph type="body" idx="1"/>
          </p:nvPr>
        </p:nvSpPr>
        <p:spPr/>
        <p:txBody>
          <a:bodyPr/>
          <a:lstStyle/>
          <a:p>
            <a:endParaRPr lang="en-GB"/>
          </a:p>
        </p:txBody>
      </p:sp>
      <p:sp>
        <p:nvSpPr>
          <p:cNvPr id="7" name="Platshållare för text 6"/>
          <p:cNvSpPr>
            <a:spLocks noGrp="1"/>
          </p:cNvSpPr>
          <p:nvPr>
            <p:ph type="body" idx="16"/>
          </p:nvPr>
        </p:nvSpPr>
        <p:spPr/>
        <p:txBody>
          <a:bodyPr/>
          <a:lstStyle/>
          <a:p>
            <a:endParaRPr lang="en-GB"/>
          </a:p>
        </p:txBody>
      </p:sp>
      <p:sp>
        <p:nvSpPr>
          <p:cNvPr id="9" name="Platshållare för text 8"/>
          <p:cNvSpPr>
            <a:spLocks noGrp="1"/>
          </p:cNvSpPr>
          <p:nvPr>
            <p:ph type="body" idx="18"/>
          </p:nvPr>
        </p:nvSpPr>
        <p:spPr/>
        <p:txBody>
          <a:bodyPr/>
          <a:lstStyle/>
          <a:p>
            <a:r>
              <a:rPr lang="en-GB"/>
              <a:t>Rich picture</a:t>
            </a:r>
          </a:p>
        </p:txBody>
      </p:sp>
      <p:sp>
        <p:nvSpPr>
          <p:cNvPr id="10" name="Platshållare för innehåll 9"/>
          <p:cNvSpPr>
            <a:spLocks noGrp="1"/>
          </p:cNvSpPr>
          <p:nvPr>
            <p:ph sz="half" idx="19"/>
          </p:nvPr>
        </p:nvSpPr>
        <p:spPr>
          <a:xfrm>
            <a:off x="9146540" y="2065020"/>
            <a:ext cx="8424545" cy="3650615"/>
          </a:xfrm>
        </p:spPr>
        <p:txBody>
          <a:bodyPr/>
          <a:lstStyle/>
          <a:p>
            <a:r>
              <a:rPr lang="sv-SE" dirty="0" smtClean="0"/>
              <a:t>iconic representations - drawn together into a picture which sums up the important elements of the problem situation </a:t>
            </a:r>
          </a:p>
        </p:txBody>
      </p:sp>
      <p:pic>
        <p:nvPicPr>
          <p:cNvPr id="8" name="内容占位符 7"/>
          <p:cNvPicPr>
            <a:picLocks noGrp="1" noChangeAspect="1"/>
          </p:cNvPicPr>
          <p:nvPr>
            <p:ph sz="half" idx="2"/>
          </p:nvPr>
        </p:nvPicPr>
        <p:blipFill>
          <a:blip r:embed="rId2"/>
          <a:stretch>
            <a:fillRect/>
          </a:stretch>
        </p:blipFill>
        <p:spPr>
          <a:xfrm rot="5400000">
            <a:off x="2090420" y="-22225"/>
            <a:ext cx="5558155" cy="5714365"/>
          </a:xfrm>
          <a:prstGeom prst="rect">
            <a:avLst/>
          </a:prstGeom>
        </p:spPr>
      </p:pic>
      <p:pic>
        <p:nvPicPr>
          <p:cNvPr id="13" name="内容占位符 12"/>
          <p:cNvPicPr>
            <a:picLocks noGrp="1" noChangeAspect="1"/>
          </p:cNvPicPr>
          <p:nvPr>
            <p:ph sz="half" idx="17"/>
          </p:nvPr>
        </p:nvPicPr>
        <p:blipFill>
          <a:blip r:embed="rId3"/>
          <a:stretch>
            <a:fillRect/>
          </a:stretch>
        </p:blipFill>
        <p:spPr>
          <a:xfrm>
            <a:off x="18407380" y="-2540"/>
            <a:ext cx="8616315" cy="57454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3"/>
          </p:nvPr>
        </p:nvSpPr>
        <p:spPr/>
        <p:txBody>
          <a:bodyPr/>
          <a:lstStyle/>
          <a:p>
            <a:fld id="{A172B2BB-9AAE-4C98-A2A2-89351F06BB89}" type="datetime1">
              <a:rPr lang="fi-FI" smtClean="0"/>
              <a:t>10/02/16</a:t>
            </a:fld>
            <a:endParaRPr lang="fi-FI"/>
          </a:p>
        </p:txBody>
      </p:sp>
      <p:sp>
        <p:nvSpPr>
          <p:cNvPr id="3" name="Platshållare för sidfot 2"/>
          <p:cNvSpPr>
            <a:spLocks noGrp="1"/>
          </p:cNvSpPr>
          <p:nvPr>
            <p:ph type="ftr" sz="quarter" idx="14"/>
          </p:nvPr>
        </p:nvSpPr>
        <p:spPr/>
        <p:txBody>
          <a:bodyPr/>
          <a:lstStyle/>
          <a:p>
            <a:endParaRPr lang="fi-FI"/>
          </a:p>
        </p:txBody>
      </p:sp>
      <p:sp>
        <p:nvSpPr>
          <p:cNvPr id="4" name="Platshållare för bildnummer 3"/>
          <p:cNvSpPr>
            <a:spLocks noGrp="1"/>
          </p:cNvSpPr>
          <p:nvPr>
            <p:ph type="sldNum" sz="quarter" idx="15"/>
          </p:nvPr>
        </p:nvSpPr>
        <p:spPr/>
        <p:txBody>
          <a:bodyPr/>
          <a:lstStyle/>
          <a:p>
            <a:fld id="{A5F4B4F1-3FF9-4E29-822C-0C8F7C4DC046}" type="slidenum">
              <a:rPr lang="fi-FI" smtClean="0"/>
              <a:t>12</a:t>
            </a:fld>
            <a:endParaRPr lang="fi-FI"/>
          </a:p>
        </p:txBody>
      </p:sp>
      <p:sp>
        <p:nvSpPr>
          <p:cNvPr id="5" name="Platshållare för text 4"/>
          <p:cNvSpPr>
            <a:spLocks noGrp="1"/>
          </p:cNvSpPr>
          <p:nvPr>
            <p:ph type="body" idx="1"/>
          </p:nvPr>
        </p:nvSpPr>
        <p:spPr/>
        <p:txBody>
          <a:bodyPr/>
          <a:lstStyle/>
          <a:p>
            <a:endParaRPr lang="en-GB"/>
          </a:p>
        </p:txBody>
      </p:sp>
      <p:sp>
        <p:nvSpPr>
          <p:cNvPr id="7" name="Platshållare för text 6"/>
          <p:cNvSpPr>
            <a:spLocks noGrp="1"/>
          </p:cNvSpPr>
          <p:nvPr>
            <p:ph type="body" idx="16"/>
          </p:nvPr>
        </p:nvSpPr>
        <p:spPr/>
        <p:txBody>
          <a:bodyPr/>
          <a:lstStyle/>
          <a:p>
            <a:r>
              <a:rPr lang="en-GB"/>
              <a:t>Critiques of SSM</a:t>
            </a:r>
          </a:p>
        </p:txBody>
      </p:sp>
      <p:sp>
        <p:nvSpPr>
          <p:cNvPr id="9" name="Platshållare för text 8"/>
          <p:cNvSpPr>
            <a:spLocks noGrp="1"/>
          </p:cNvSpPr>
          <p:nvPr>
            <p:ph type="body" idx="18"/>
          </p:nvPr>
        </p:nvSpPr>
        <p:spPr/>
        <p:txBody>
          <a:bodyPr/>
          <a:lstStyle/>
          <a:p>
            <a:r>
              <a:rPr lang="en-GB"/>
              <a:t>Key values of SST </a:t>
            </a:r>
          </a:p>
        </p:txBody>
      </p:sp>
      <p:sp>
        <p:nvSpPr>
          <p:cNvPr id="10" name="Platshållare för innehåll 9"/>
          <p:cNvSpPr>
            <a:spLocks noGrp="1"/>
          </p:cNvSpPr>
          <p:nvPr>
            <p:ph sz="half" idx="19"/>
          </p:nvPr>
        </p:nvSpPr>
        <p:spPr>
          <a:xfrm>
            <a:off x="9146540" y="2065020"/>
            <a:ext cx="8424545" cy="3650615"/>
          </a:xfrm>
        </p:spPr>
        <p:txBody>
          <a:bodyPr/>
          <a:lstStyle/>
          <a:p>
            <a:r>
              <a:rPr lang="sv-SE" dirty="0" smtClean="0"/>
              <a:t>give stuctures</a:t>
            </a:r>
          </a:p>
          <a:p>
            <a:r>
              <a:rPr lang="sv-SE" dirty="0" smtClean="0"/>
              <a:t>provides better fit between systems and people</a:t>
            </a:r>
          </a:p>
          <a:p>
            <a:r>
              <a:rPr lang="sv-SE" dirty="0" smtClean="0"/>
              <a:t>facilitates resolution of unsolved problems and issues</a:t>
            </a:r>
          </a:p>
          <a:p>
            <a:r>
              <a:rPr lang="sv-SE" dirty="0" smtClean="0"/>
              <a:t>----SST  is to explain why the problem is a problem</a:t>
            </a:r>
          </a:p>
        </p:txBody>
      </p:sp>
      <p:pic>
        <p:nvPicPr>
          <p:cNvPr id="11" name="内容占位符 10"/>
          <p:cNvPicPr>
            <a:picLocks noGrp="1" noChangeAspect="1"/>
          </p:cNvPicPr>
          <p:nvPr>
            <p:ph sz="half" idx="2"/>
          </p:nvPr>
        </p:nvPicPr>
        <p:blipFill>
          <a:blip r:embed="rId2"/>
          <a:stretch>
            <a:fillRect/>
          </a:stretch>
        </p:blipFill>
        <p:spPr>
          <a:xfrm>
            <a:off x="1188085" y="48895"/>
            <a:ext cx="7099935" cy="5680710"/>
          </a:xfrm>
          <a:prstGeom prst="rect">
            <a:avLst/>
          </a:prstGeom>
        </p:spPr>
      </p:pic>
      <p:sp>
        <p:nvSpPr>
          <p:cNvPr id="12" name="内容占位符 11"/>
          <p:cNvSpPr>
            <a:spLocks noGrp="1"/>
          </p:cNvSpPr>
          <p:nvPr>
            <p:ph sz="half" idx="17"/>
          </p:nvPr>
        </p:nvSpPr>
        <p:spPr>
          <a:xfrm>
            <a:off x="18291175" y="2239010"/>
            <a:ext cx="9144000" cy="3475990"/>
          </a:xfrm>
        </p:spPr>
        <p:txBody>
          <a:bodyPr/>
          <a:lstStyle/>
          <a:p>
            <a:r>
              <a:rPr lang="zh-CN" altLang="en-US"/>
              <a:t>SSM does not actually tell you how to build a system</a:t>
            </a:r>
          </a:p>
          <a:p>
            <a:r>
              <a:rPr lang="zh-CN" altLang="en-US"/>
              <a:t>Assumes that all actors in a problem situation are equal</a:t>
            </a:r>
          </a:p>
          <a:p>
            <a:r>
              <a:rPr lang="zh-CN" altLang="en-US"/>
              <a:t>Rationlistic and idealistic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3"/>
          </p:nvPr>
        </p:nvSpPr>
        <p:spPr/>
        <p:txBody>
          <a:bodyPr/>
          <a:lstStyle/>
          <a:p>
            <a:fld id="{A172B2BB-9AAE-4C98-A2A2-89351F06BB89}" type="datetime1">
              <a:rPr lang="fi-FI" smtClean="0"/>
              <a:t>10/02/16</a:t>
            </a:fld>
            <a:endParaRPr lang="fi-FI"/>
          </a:p>
        </p:txBody>
      </p:sp>
      <p:sp>
        <p:nvSpPr>
          <p:cNvPr id="3" name="Platshållare för sidfot 2"/>
          <p:cNvSpPr>
            <a:spLocks noGrp="1"/>
          </p:cNvSpPr>
          <p:nvPr>
            <p:ph type="ftr" sz="quarter" idx="14"/>
          </p:nvPr>
        </p:nvSpPr>
        <p:spPr/>
        <p:txBody>
          <a:bodyPr/>
          <a:lstStyle/>
          <a:p>
            <a:endParaRPr lang="fi-FI"/>
          </a:p>
        </p:txBody>
      </p:sp>
      <p:sp>
        <p:nvSpPr>
          <p:cNvPr id="4" name="Platshållare för bildnummer 3"/>
          <p:cNvSpPr>
            <a:spLocks noGrp="1"/>
          </p:cNvSpPr>
          <p:nvPr>
            <p:ph type="sldNum" sz="quarter" idx="15"/>
          </p:nvPr>
        </p:nvSpPr>
        <p:spPr/>
        <p:txBody>
          <a:bodyPr/>
          <a:lstStyle/>
          <a:p>
            <a:fld id="{A5F4B4F1-3FF9-4E29-822C-0C8F7C4DC046}" type="slidenum">
              <a:rPr lang="fi-FI" smtClean="0"/>
              <a:t>13</a:t>
            </a:fld>
            <a:endParaRPr lang="fi-FI"/>
          </a:p>
        </p:txBody>
      </p:sp>
      <p:sp>
        <p:nvSpPr>
          <p:cNvPr id="5" name="Platshållare för text 4"/>
          <p:cNvSpPr>
            <a:spLocks noGrp="1"/>
          </p:cNvSpPr>
          <p:nvPr>
            <p:ph type="body" idx="1"/>
          </p:nvPr>
        </p:nvSpPr>
        <p:spPr/>
        <p:txBody>
          <a:bodyPr/>
          <a:lstStyle/>
          <a:p>
            <a:r>
              <a:rPr lang="en-GB"/>
              <a:t>Difference HST vs SST</a:t>
            </a:r>
          </a:p>
        </p:txBody>
      </p:sp>
      <p:sp>
        <p:nvSpPr>
          <p:cNvPr id="7" name="Platshållare för text 6"/>
          <p:cNvSpPr>
            <a:spLocks noGrp="1"/>
          </p:cNvSpPr>
          <p:nvPr>
            <p:ph type="body" idx="16"/>
          </p:nvPr>
        </p:nvSpPr>
        <p:spPr/>
        <p:txBody>
          <a:bodyPr/>
          <a:lstStyle/>
          <a:p>
            <a:r>
              <a:rPr lang="en-GB"/>
              <a:t>Difference HST vs SST</a:t>
            </a:r>
          </a:p>
        </p:txBody>
      </p:sp>
      <p:sp>
        <p:nvSpPr>
          <p:cNvPr id="9" name="Platshållare för text 8"/>
          <p:cNvSpPr>
            <a:spLocks noGrp="1"/>
          </p:cNvSpPr>
          <p:nvPr>
            <p:ph type="body" idx="18"/>
          </p:nvPr>
        </p:nvSpPr>
        <p:spPr/>
        <p:txBody>
          <a:bodyPr/>
          <a:lstStyle/>
          <a:p>
            <a:r>
              <a:rPr lang="en-GB"/>
              <a:t>Difference HST vs SST</a:t>
            </a:r>
          </a:p>
        </p:txBody>
      </p:sp>
      <p:sp>
        <p:nvSpPr>
          <p:cNvPr id="10" name="Platshållare för innehåll 9"/>
          <p:cNvSpPr>
            <a:spLocks noGrp="1"/>
          </p:cNvSpPr>
          <p:nvPr>
            <p:ph sz="half" idx="19"/>
          </p:nvPr>
        </p:nvSpPr>
        <p:spPr>
          <a:xfrm>
            <a:off x="9146540" y="2065020"/>
            <a:ext cx="8424545" cy="3650615"/>
          </a:xfrm>
        </p:spPr>
        <p:txBody>
          <a:bodyPr/>
          <a:lstStyle/>
          <a:p>
            <a:pPr marL="0" indent="0">
              <a:buNone/>
            </a:pPr>
            <a:r>
              <a:rPr lang="sv-SE" b="1" dirty="0" smtClean="0"/>
              <a:t>HSM: </a:t>
            </a:r>
          </a:p>
          <a:p>
            <a:r>
              <a:rPr lang="sv-SE" dirty="0" smtClean="0"/>
              <a:t>assums the system already exists</a:t>
            </a:r>
          </a:p>
          <a:p>
            <a:r>
              <a:rPr lang="sv-SE" dirty="0" smtClean="0"/>
              <a:t>goal oriented</a:t>
            </a:r>
          </a:p>
          <a:p>
            <a:pPr marL="0" indent="0">
              <a:buNone/>
            </a:pPr>
            <a:r>
              <a:rPr lang="sv-SE" b="1" dirty="0" smtClean="0"/>
              <a:t>SSM:</a:t>
            </a:r>
          </a:p>
          <a:p>
            <a:r>
              <a:rPr lang="sv-SE" dirty="0" smtClean="0"/>
              <a:t>tackles real world problems</a:t>
            </a:r>
          </a:p>
          <a:p>
            <a:r>
              <a:rPr lang="sv-SE" dirty="0" smtClean="0"/>
              <a:t>goal understanding</a:t>
            </a:r>
          </a:p>
        </p:txBody>
      </p:sp>
      <p:sp>
        <p:nvSpPr>
          <p:cNvPr id="12" name="内容占位符 11"/>
          <p:cNvSpPr>
            <a:spLocks noGrp="1"/>
          </p:cNvSpPr>
          <p:nvPr>
            <p:ph sz="half" idx="17"/>
          </p:nvPr>
        </p:nvSpPr>
        <p:spPr>
          <a:xfrm>
            <a:off x="18743930" y="1417955"/>
            <a:ext cx="8328660" cy="3475990"/>
          </a:xfrm>
        </p:spPr>
        <p:txBody>
          <a:bodyPr>
            <a:normAutofit fontScale="90000" lnSpcReduction="20000"/>
          </a:bodyPr>
          <a:lstStyle/>
          <a:p>
            <a:pPr marL="0" indent="0">
              <a:buNone/>
            </a:pPr>
            <a:r>
              <a:rPr lang="zh-CN" altLang="en-US" b="1"/>
              <a:t>SST:</a:t>
            </a:r>
          </a:p>
          <a:p>
            <a:pPr marL="0" indent="0">
              <a:buNone/>
            </a:pPr>
            <a:r>
              <a:rPr lang="zh-CN" altLang="en-US"/>
              <a:t>	soft systems approaches (Soft Systems Methodology, soft OR) assume:	</a:t>
            </a:r>
          </a:p>
          <a:p>
            <a:r>
              <a:rPr lang="zh-CN" altLang="en-US"/>
              <a:t>organisational problems are ‘messy’ (Ackoff), poorly defined</a:t>
            </a:r>
          </a:p>
          <a:p>
            <a:r>
              <a:rPr lang="zh-CN" altLang="en-US"/>
              <a:t>stakeholders interpret problems differently (no objective reality)</a:t>
            </a:r>
          </a:p>
          <a:p>
            <a:r>
              <a:rPr lang="zh-CN" altLang="en-US"/>
              <a:t>human factors important</a:t>
            </a:r>
          </a:p>
          <a:p>
            <a:r>
              <a:rPr lang="zh-CN" altLang="en-US"/>
              <a:t>creative, intuitive approach to problem-solving</a:t>
            </a:r>
          </a:p>
          <a:p>
            <a:r>
              <a:rPr lang="zh-CN" altLang="en-US"/>
              <a:t>outcomes are learning, better understanding, rather than a ‘solution’</a:t>
            </a:r>
          </a:p>
        </p:txBody>
      </p:sp>
      <p:sp>
        <p:nvSpPr>
          <p:cNvPr id="6" name="内容占位符 5"/>
          <p:cNvSpPr>
            <a:spLocks noGrp="1"/>
          </p:cNvSpPr>
          <p:nvPr>
            <p:ph sz="half" idx="2"/>
          </p:nvPr>
        </p:nvSpPr>
        <p:spPr>
          <a:xfrm>
            <a:off x="412115" y="1038860"/>
            <a:ext cx="8732520" cy="4678045"/>
          </a:xfrm>
        </p:spPr>
        <p:txBody>
          <a:bodyPr/>
          <a:lstStyle/>
          <a:p>
            <a:pPr marL="0" indent="0">
              <a:buNone/>
            </a:pPr>
            <a:r>
              <a:rPr lang="zh-CN" altLang="en-US" b="1"/>
              <a:t>HST:</a:t>
            </a:r>
          </a:p>
          <a:p>
            <a:pPr marL="0" indent="0">
              <a:buNone/>
            </a:pPr>
            <a:r>
              <a:rPr lang="zh-CN" altLang="en-US"/>
              <a:t> 	hard systems approaches (systems analysis (structured methods),  systems engineering, operations research) assume:	</a:t>
            </a:r>
          </a:p>
          <a:p>
            <a:r>
              <a:rPr lang="zh-CN" altLang="en-US"/>
              <a:t>objective reality of systems in the world	</a:t>
            </a:r>
          </a:p>
          <a:p>
            <a:r>
              <a:rPr lang="zh-CN" altLang="en-US"/>
              <a:t>well-defined problem to be solved</a:t>
            </a:r>
          </a:p>
          <a:p>
            <a:r>
              <a:rPr lang="zh-CN" altLang="en-US"/>
              <a:t>technical factors foremost</a:t>
            </a:r>
          </a:p>
          <a:p>
            <a:r>
              <a:rPr lang="zh-CN" altLang="en-US"/>
              <a:t>scientific approach to problem-solving</a:t>
            </a:r>
          </a:p>
          <a:p>
            <a:r>
              <a:rPr lang="zh-CN" altLang="en-US"/>
              <a:t>one correct solution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3"/>
          </p:nvPr>
        </p:nvSpPr>
        <p:spPr/>
        <p:txBody>
          <a:bodyPr/>
          <a:lstStyle/>
          <a:p>
            <a:fld id="{C8A7C671-98F5-472E-B078-572D25D79661}" type="datetime1">
              <a:rPr lang="fi-FI" smtClean="0"/>
              <a:t>10/02/16</a:t>
            </a:fld>
            <a:endParaRPr lang="fi-FI"/>
          </a:p>
        </p:txBody>
      </p:sp>
      <p:sp>
        <p:nvSpPr>
          <p:cNvPr id="7" name="Slide Number Placeholder 6"/>
          <p:cNvSpPr>
            <a:spLocks noGrp="1"/>
          </p:cNvSpPr>
          <p:nvPr>
            <p:ph type="sldNum" sz="quarter" idx="15"/>
          </p:nvPr>
        </p:nvSpPr>
        <p:spPr/>
        <p:txBody>
          <a:bodyPr/>
          <a:lstStyle/>
          <a:p>
            <a:fld id="{A5F4B4F1-3FF9-4E29-822C-0C8F7C4DC046}" type="slidenum">
              <a:rPr lang="fi-FI" smtClean="0"/>
              <a:t>14</a:t>
            </a:fld>
            <a:endParaRPr lang="fi-FI"/>
          </a:p>
        </p:txBody>
      </p:sp>
      <p:sp>
        <p:nvSpPr>
          <p:cNvPr id="17" name="Text Placeholder 16"/>
          <p:cNvSpPr>
            <a:spLocks noGrp="1"/>
          </p:cNvSpPr>
          <p:nvPr>
            <p:ph type="body" idx="1"/>
          </p:nvPr>
        </p:nvSpPr>
        <p:spPr/>
        <p:txBody>
          <a:bodyPr/>
          <a:lstStyle/>
          <a:p>
            <a:endParaRPr lang="en-US"/>
          </a:p>
        </p:txBody>
      </p:sp>
      <p:pic>
        <p:nvPicPr>
          <p:cNvPr id="23" name="Content Placeholder 22" descr="talking on the edge.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395981" y="0"/>
            <a:ext cx="9539981" cy="5962488"/>
          </a:xfrm>
        </p:spPr>
      </p:pic>
      <p:sp>
        <p:nvSpPr>
          <p:cNvPr id="19" name="Text Placeholder 18"/>
          <p:cNvSpPr>
            <a:spLocks noGrp="1"/>
          </p:cNvSpPr>
          <p:nvPr>
            <p:ph type="body" idx="16"/>
          </p:nvPr>
        </p:nvSpPr>
        <p:spPr/>
        <p:txBody>
          <a:bodyPr/>
          <a:lstStyle/>
          <a:p>
            <a:endParaRPr lang="en-US"/>
          </a:p>
        </p:txBody>
      </p:sp>
      <p:pic>
        <p:nvPicPr>
          <p:cNvPr id="24" name="Content Placeholder 23" descr="old people talking.jpg"/>
          <p:cNvPicPr>
            <a:picLocks noGrp="1" noChangeAspect="1"/>
          </p:cNvPicPr>
          <p:nvPr>
            <p:ph sz="half" idx="17"/>
          </p:nvPr>
        </p:nvPicPr>
        <p:blipFill>
          <a:blip r:embed="rId4" cstate="print">
            <a:extLst>
              <a:ext uri="{28A0092B-C50C-407E-A947-70E740481C1C}">
                <a14:useLocalDpi xmlns:a14="http://schemas.microsoft.com/office/drawing/2010/main"/>
              </a:ext>
            </a:extLst>
          </a:blip>
          <a:srcRect/>
          <a:stretch>
            <a:fillRect/>
          </a:stretch>
        </p:blipFill>
        <p:spPr>
          <a:xfrm>
            <a:off x="18291175" y="0"/>
            <a:ext cx="10116044" cy="5962488"/>
          </a:xfrm>
        </p:spPr>
      </p:pic>
      <p:sp>
        <p:nvSpPr>
          <p:cNvPr id="14" name="Title 13"/>
          <p:cNvSpPr>
            <a:spLocks noGrp="1"/>
          </p:cNvSpPr>
          <p:nvPr>
            <p:ph type="ctrTitle" idx="4294967295"/>
          </p:nvPr>
        </p:nvSpPr>
        <p:spPr>
          <a:xfrm>
            <a:off x="9613131" y="1993404"/>
            <a:ext cx="8229600" cy="1225550"/>
          </a:xfrm>
        </p:spPr>
        <p:txBody>
          <a:bodyPr>
            <a:noAutofit/>
          </a:bodyPr>
          <a:lstStyle/>
          <a:p>
            <a:r>
              <a:rPr lang="en-US" sz="8800" b="1" dirty="0" smtClean="0"/>
              <a:t> </a:t>
            </a:r>
            <a:r>
              <a:rPr lang="en-US" sz="6600" b="1" dirty="0" smtClean="0"/>
              <a:t>DIALOGUE</a:t>
            </a:r>
            <a:endParaRPr lang="en-US" sz="6600" b="1"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a:xfrm>
            <a:off x="0" y="5187970"/>
            <a:ext cx="6402388" cy="510952"/>
          </a:xfrm>
        </p:spPr>
        <p:txBody>
          <a:bodyPr/>
          <a:lstStyle/>
          <a:p>
            <a:r>
              <a:rPr lang="fi-FI" sz="1600" dirty="0" smtClean="0"/>
              <a:t>Allen, T., </a:t>
            </a:r>
            <a:r>
              <a:rPr lang="fi-FI" sz="1600" dirty="0" err="1" smtClean="0"/>
              <a:t>Giampetro</a:t>
            </a:r>
            <a:r>
              <a:rPr lang="fi-FI" sz="1600" dirty="0" smtClean="0"/>
              <a:t>, M., Little, A. (2003)</a:t>
            </a:r>
            <a:endParaRPr lang="fi-FI" sz="1600" dirty="0"/>
          </a:p>
        </p:txBody>
      </p:sp>
      <p:sp>
        <p:nvSpPr>
          <p:cNvPr id="3" name="Footer Placeholder 2"/>
          <p:cNvSpPr>
            <a:spLocks noGrp="1"/>
          </p:cNvSpPr>
          <p:nvPr>
            <p:ph type="ftr" sz="quarter" idx="14"/>
          </p:nvPr>
        </p:nvSpPr>
        <p:spPr/>
        <p:txBody>
          <a:bodyPr/>
          <a:lstStyle/>
          <a:p>
            <a:endParaRPr lang="fi-FI"/>
          </a:p>
        </p:txBody>
      </p:sp>
      <p:sp>
        <p:nvSpPr>
          <p:cNvPr id="4" name="Slide Number Placeholder 3"/>
          <p:cNvSpPr>
            <a:spLocks noGrp="1"/>
          </p:cNvSpPr>
          <p:nvPr>
            <p:ph type="sldNum" sz="quarter" idx="15"/>
          </p:nvPr>
        </p:nvSpPr>
        <p:spPr/>
        <p:txBody>
          <a:bodyPr/>
          <a:lstStyle/>
          <a:p>
            <a:fld id="{A5F4B4F1-3FF9-4E29-822C-0C8F7C4DC046}" type="slidenum">
              <a:rPr lang="fi-FI" smtClean="0"/>
              <a:t>15</a:t>
            </a:fld>
            <a:endParaRPr lang="fi-FI"/>
          </a:p>
        </p:txBody>
      </p:sp>
      <p:sp>
        <p:nvSpPr>
          <p:cNvPr id="5" name="Text Placeholder 4"/>
          <p:cNvSpPr>
            <a:spLocks noGrp="1"/>
          </p:cNvSpPr>
          <p:nvPr>
            <p:ph type="body" idx="1"/>
          </p:nvPr>
        </p:nvSpPr>
        <p:spPr/>
        <p:txBody>
          <a:bodyPr/>
          <a:lstStyle/>
          <a:p>
            <a:r>
              <a:rPr lang="en-US" dirty="0" smtClean="0"/>
              <a:t> </a:t>
            </a:r>
            <a:endParaRPr lang="en-US" dirty="0"/>
          </a:p>
        </p:txBody>
      </p:sp>
      <p:sp>
        <p:nvSpPr>
          <p:cNvPr id="6" name="Content Placeholder 5"/>
          <p:cNvSpPr>
            <a:spLocks noGrp="1"/>
          </p:cNvSpPr>
          <p:nvPr>
            <p:ph sz="half" idx="2"/>
          </p:nvPr>
        </p:nvSpPr>
        <p:spPr/>
        <p:txBody>
          <a:bodyPr/>
          <a:lstStyle/>
          <a:p>
            <a:pPr marL="0" indent="0" algn="ctr">
              <a:buNone/>
            </a:pPr>
            <a:endParaRPr lang="en-US" dirty="0"/>
          </a:p>
          <a:p>
            <a:pPr marL="0" indent="0" algn="ctr">
              <a:buNone/>
            </a:pPr>
            <a:endParaRPr lang="en-US" dirty="0"/>
          </a:p>
          <a:p>
            <a:pPr marL="0" indent="0" algn="ctr">
              <a:buNone/>
            </a:pPr>
            <a:r>
              <a:rPr lang="en-US" sz="2600" b="1" dirty="0" smtClean="0"/>
              <a:t>Use of biological material as machines or incorporated into them</a:t>
            </a:r>
          </a:p>
          <a:p>
            <a:pPr marL="0" indent="0" algn="ctr">
              <a:buNone/>
            </a:pPr>
            <a:endParaRPr lang="en-US" sz="2600" dirty="0"/>
          </a:p>
          <a:p>
            <a:pPr marL="0" indent="0" algn="ctr">
              <a:buNone/>
            </a:pPr>
            <a:r>
              <a:rPr lang="en-US" sz="2600" dirty="0" smtClean="0"/>
              <a:t>Branch of civil and sometimes industrial engineering</a:t>
            </a:r>
          </a:p>
          <a:p>
            <a:pPr marL="0" indent="0" algn="ctr">
              <a:buNone/>
            </a:pPr>
            <a:endParaRPr lang="en-US" sz="2600" dirty="0"/>
          </a:p>
          <a:p>
            <a:pPr marL="0" indent="0" algn="ctr">
              <a:buNone/>
            </a:pPr>
            <a:r>
              <a:rPr lang="en-US" sz="2600" b="1" dirty="0" smtClean="0"/>
              <a:t>Standard engineering protocol</a:t>
            </a:r>
          </a:p>
          <a:p>
            <a:pPr marL="0" indent="0" algn="ctr">
              <a:buNone/>
            </a:pPr>
            <a:endParaRPr lang="en-US" sz="2600" b="1" dirty="0"/>
          </a:p>
          <a:p>
            <a:pPr marL="0" indent="0" algn="ctr">
              <a:buNone/>
            </a:pPr>
            <a:r>
              <a:rPr lang="en-US" sz="2600" dirty="0" smtClean="0"/>
              <a:t>Horse-drawn equipment, using yeast in making beer or cheese etc.</a:t>
            </a:r>
            <a:endParaRPr lang="en-US" sz="2600" dirty="0"/>
          </a:p>
        </p:txBody>
      </p:sp>
      <p:sp>
        <p:nvSpPr>
          <p:cNvPr id="7" name="Text Placeholder 6"/>
          <p:cNvSpPr>
            <a:spLocks noGrp="1"/>
          </p:cNvSpPr>
          <p:nvPr>
            <p:ph type="body" idx="16"/>
          </p:nvPr>
        </p:nvSpPr>
        <p:spPr/>
        <p:txBody>
          <a:bodyPr/>
          <a:lstStyle/>
          <a:p>
            <a:endParaRPr lang="en-US"/>
          </a:p>
        </p:txBody>
      </p:sp>
      <p:pic>
        <p:nvPicPr>
          <p:cNvPr id="11" name="Content Placeholder 10" descr="horse-drawn.jpg"/>
          <p:cNvPicPr>
            <a:picLocks noGrp="1" noChangeAspect="1"/>
          </p:cNvPicPr>
          <p:nvPr>
            <p:ph sz="half" idx="17"/>
          </p:nvPr>
        </p:nvPicPr>
        <p:blipFill>
          <a:blip r:embed="rId3" cstate="print">
            <a:extLst>
              <a:ext uri="{28A0092B-C50C-407E-A947-70E740481C1C}">
                <a14:useLocalDpi xmlns:a14="http://schemas.microsoft.com/office/drawing/2010/main"/>
              </a:ext>
            </a:extLst>
          </a:blip>
          <a:srcRect/>
          <a:stretch>
            <a:fillRect/>
          </a:stretch>
        </p:blipFill>
        <p:spPr>
          <a:xfrm>
            <a:off x="18291175" y="0"/>
            <a:ext cx="9144000" cy="5715000"/>
          </a:xfrm>
        </p:spPr>
      </p:pic>
      <p:sp>
        <p:nvSpPr>
          <p:cNvPr id="9" name="Text Placeholder 8"/>
          <p:cNvSpPr>
            <a:spLocks noGrp="1"/>
          </p:cNvSpPr>
          <p:nvPr>
            <p:ph type="body" idx="18"/>
          </p:nvPr>
        </p:nvSpPr>
        <p:spPr/>
        <p:txBody>
          <a:bodyPr/>
          <a:lstStyle/>
          <a:p>
            <a:r>
              <a:rPr lang="en-US" dirty="0" smtClean="0"/>
              <a:t> </a:t>
            </a:r>
            <a:endParaRPr lang="en-US" dirty="0"/>
          </a:p>
        </p:txBody>
      </p:sp>
      <p:sp>
        <p:nvSpPr>
          <p:cNvPr id="10" name="Content Placeholder 9"/>
          <p:cNvSpPr>
            <a:spLocks noGrp="1"/>
          </p:cNvSpPr>
          <p:nvPr>
            <p:ph sz="half" idx="19"/>
          </p:nvPr>
        </p:nvSpPr>
        <p:spPr/>
        <p:txBody>
          <a:bodyPr/>
          <a:lstStyle/>
          <a:p>
            <a:pPr marL="0" indent="0" algn="ctr">
              <a:buNone/>
            </a:pPr>
            <a:endParaRPr lang="en-US" dirty="0" smtClean="0"/>
          </a:p>
          <a:p>
            <a:pPr marL="0" indent="0" algn="ctr">
              <a:buNone/>
            </a:pPr>
            <a:endParaRPr lang="en-US" dirty="0"/>
          </a:p>
          <a:p>
            <a:pPr marL="0" indent="0" algn="ctr">
              <a:buNone/>
            </a:pPr>
            <a:endParaRPr lang="en-US" dirty="0"/>
          </a:p>
          <a:p>
            <a:pPr marL="0" indent="0" algn="ctr">
              <a:buNone/>
            </a:pPr>
            <a:endParaRPr lang="en-US" dirty="0" smtClean="0"/>
          </a:p>
          <a:p>
            <a:pPr marL="0" indent="0" algn="ctr">
              <a:buNone/>
            </a:pPr>
            <a:r>
              <a:rPr lang="en-US" sz="4400" b="1" dirty="0" smtClean="0">
                <a:solidFill>
                  <a:srgbClr val="008000"/>
                </a:solidFill>
              </a:rPr>
              <a:t>ENVIRONMENTAL ENGINEERING</a:t>
            </a:r>
            <a:endParaRPr lang="en-US" sz="4400" b="1"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A172B2BB-9AAE-4C98-A2A2-89351F06BB89}" type="datetime1">
              <a:rPr lang="fi-FI" smtClean="0"/>
              <a:t>10/02/16</a:t>
            </a:fld>
            <a:endParaRPr lang="fi-FI"/>
          </a:p>
        </p:txBody>
      </p:sp>
      <p:sp>
        <p:nvSpPr>
          <p:cNvPr id="3" name="Footer Placeholder 2"/>
          <p:cNvSpPr>
            <a:spLocks noGrp="1"/>
          </p:cNvSpPr>
          <p:nvPr>
            <p:ph type="ftr" sz="quarter" idx="14"/>
          </p:nvPr>
        </p:nvSpPr>
        <p:spPr/>
        <p:txBody>
          <a:bodyPr/>
          <a:lstStyle/>
          <a:p>
            <a:endParaRPr lang="fi-FI"/>
          </a:p>
        </p:txBody>
      </p:sp>
      <p:sp>
        <p:nvSpPr>
          <p:cNvPr id="4" name="Slide Number Placeholder 3"/>
          <p:cNvSpPr>
            <a:spLocks noGrp="1"/>
          </p:cNvSpPr>
          <p:nvPr>
            <p:ph type="sldNum" sz="quarter" idx="15"/>
          </p:nvPr>
        </p:nvSpPr>
        <p:spPr>
          <a:xfrm>
            <a:off x="21032788" y="5411788"/>
            <a:ext cx="6402387" cy="303212"/>
          </a:xfrm>
        </p:spPr>
        <p:txBody>
          <a:bodyPr/>
          <a:lstStyle/>
          <a:p>
            <a:r>
              <a:rPr lang="fi-FI" sz="1600" dirty="0"/>
              <a:t>Allen, T., </a:t>
            </a:r>
            <a:r>
              <a:rPr lang="fi-FI" sz="1600" dirty="0" err="1"/>
              <a:t>Giampetro</a:t>
            </a:r>
            <a:r>
              <a:rPr lang="fi-FI" sz="1600" dirty="0"/>
              <a:t>, M., Little, A. (2003</a:t>
            </a:r>
            <a:r>
              <a:rPr lang="fi-FI" sz="1600" dirty="0" smtClean="0"/>
              <a:t>)</a:t>
            </a:r>
            <a:endParaRPr lang="fi-FI" sz="1600" dirty="0"/>
          </a:p>
        </p:txBody>
      </p:sp>
      <p:sp>
        <p:nvSpPr>
          <p:cNvPr id="5" name="Text Placeholder 4"/>
          <p:cNvSpPr>
            <a:spLocks noGrp="1"/>
          </p:cNvSpPr>
          <p:nvPr>
            <p:ph type="body" idx="1"/>
          </p:nvPr>
        </p:nvSpPr>
        <p:spPr/>
        <p:txBody>
          <a:bodyPr/>
          <a:lstStyle/>
          <a:p>
            <a:r>
              <a:rPr lang="en-US" dirty="0" smtClean="0"/>
              <a:t> </a:t>
            </a:r>
            <a:endParaRPr lang="en-US" dirty="0"/>
          </a:p>
        </p:txBody>
      </p:sp>
      <p:sp>
        <p:nvSpPr>
          <p:cNvPr id="6" name="Content Placeholder 5"/>
          <p:cNvSpPr>
            <a:spLocks noGrp="1"/>
          </p:cNvSpPr>
          <p:nvPr>
            <p:ph sz="half" idx="2"/>
          </p:nvPr>
        </p:nvSpPr>
        <p:spPr/>
        <p:txBody>
          <a:bodyPr>
            <a:normAutofit/>
          </a:bodyPr>
          <a:lstStyle/>
          <a:p>
            <a:pPr marL="0" indent="0" algn="ctr">
              <a:buNone/>
            </a:pPr>
            <a:endParaRPr lang="en-US" sz="2600" b="1" dirty="0"/>
          </a:p>
        </p:txBody>
      </p:sp>
      <p:sp>
        <p:nvSpPr>
          <p:cNvPr id="7" name="Text Placeholder 6"/>
          <p:cNvSpPr>
            <a:spLocks noGrp="1"/>
          </p:cNvSpPr>
          <p:nvPr>
            <p:ph type="body" idx="16"/>
          </p:nvPr>
        </p:nvSpPr>
        <p:spPr/>
        <p:txBody>
          <a:bodyPr/>
          <a:lstStyle/>
          <a:p>
            <a:r>
              <a:rPr lang="en-US" dirty="0" smtClean="0"/>
              <a:t> </a:t>
            </a:r>
            <a:endParaRPr lang="en-US" dirty="0"/>
          </a:p>
        </p:txBody>
      </p:sp>
      <p:pic>
        <p:nvPicPr>
          <p:cNvPr id="12" name="Content Placeholder 11" descr="unpredictable environment.jpg"/>
          <p:cNvPicPr>
            <a:picLocks noGrp="1" noChangeAspect="1"/>
          </p:cNvPicPr>
          <p:nvPr>
            <p:ph sz="half" idx="17"/>
          </p:nvPr>
        </p:nvPicPr>
        <p:blipFill>
          <a:blip r:embed="rId3" cstate="print">
            <a:extLst>
              <a:ext uri="{28A0092B-C50C-407E-A947-70E740481C1C}">
                <a14:useLocalDpi xmlns:a14="http://schemas.microsoft.com/office/drawing/2010/main"/>
              </a:ext>
            </a:extLst>
          </a:blip>
          <a:srcRect/>
          <a:stretch>
            <a:fillRect/>
          </a:stretch>
        </p:blipFill>
        <p:spPr>
          <a:xfrm>
            <a:off x="-1587" y="0"/>
            <a:ext cx="9144000" cy="5715000"/>
          </a:xfrm>
        </p:spPr>
      </p:pic>
      <p:sp>
        <p:nvSpPr>
          <p:cNvPr id="9" name="Text Placeholder 8"/>
          <p:cNvSpPr>
            <a:spLocks noGrp="1"/>
          </p:cNvSpPr>
          <p:nvPr>
            <p:ph type="body" idx="18"/>
          </p:nvPr>
        </p:nvSpPr>
        <p:spPr/>
        <p:txBody>
          <a:bodyPr/>
          <a:lstStyle/>
          <a:p>
            <a:r>
              <a:rPr lang="en-US" dirty="0" smtClean="0"/>
              <a:t> </a:t>
            </a:r>
            <a:endParaRPr lang="en-US" dirty="0"/>
          </a:p>
        </p:txBody>
      </p:sp>
      <p:sp>
        <p:nvSpPr>
          <p:cNvPr id="10" name="Content Placeholder 9"/>
          <p:cNvSpPr>
            <a:spLocks noGrp="1"/>
          </p:cNvSpPr>
          <p:nvPr>
            <p:ph sz="half" idx="19"/>
          </p:nvPr>
        </p:nvSpPr>
        <p:spPr/>
        <p:txBody>
          <a:bodyPr/>
          <a:lstStyle/>
          <a:p>
            <a:pPr marL="0" indent="0" algn="ctr">
              <a:buNone/>
            </a:pPr>
            <a:endParaRPr lang="en-US" dirty="0" smtClean="0"/>
          </a:p>
          <a:p>
            <a:pPr marL="0" indent="0" algn="ctr">
              <a:buNone/>
            </a:pPr>
            <a:endParaRPr lang="en-US" dirty="0"/>
          </a:p>
          <a:p>
            <a:pPr marL="0" indent="0" algn="ctr">
              <a:buNone/>
            </a:pPr>
            <a:endParaRPr lang="en-US" dirty="0"/>
          </a:p>
          <a:p>
            <a:pPr marL="0" indent="0" algn="ctr">
              <a:buNone/>
            </a:pPr>
            <a:endParaRPr lang="en-US" dirty="0" smtClean="0"/>
          </a:p>
          <a:p>
            <a:pPr marL="0" indent="0" algn="ctr">
              <a:buNone/>
            </a:pPr>
            <a:r>
              <a:rPr lang="en-US" sz="4400" b="1" dirty="0" smtClean="0">
                <a:solidFill>
                  <a:srgbClr val="008000"/>
                </a:solidFill>
              </a:rPr>
              <a:t>ECOLOGICAL ENGINEERING</a:t>
            </a:r>
            <a:endParaRPr lang="en-US" sz="4400" b="1" dirty="0">
              <a:solidFill>
                <a:srgbClr val="008000"/>
              </a:solidFill>
            </a:endParaRPr>
          </a:p>
        </p:txBody>
      </p:sp>
      <p:sp>
        <p:nvSpPr>
          <p:cNvPr id="14" name="Rectangle 13"/>
          <p:cNvSpPr/>
          <p:nvPr/>
        </p:nvSpPr>
        <p:spPr>
          <a:xfrm>
            <a:off x="18255679" y="1489348"/>
            <a:ext cx="9179496" cy="2492990"/>
          </a:xfrm>
          <a:prstGeom prst="rect">
            <a:avLst/>
          </a:prstGeom>
        </p:spPr>
        <p:txBody>
          <a:bodyPr wrap="square">
            <a:spAutoFit/>
          </a:bodyPr>
          <a:lstStyle/>
          <a:p>
            <a:pPr algn="ctr"/>
            <a:endParaRPr lang="en-US" sz="2600" dirty="0"/>
          </a:p>
          <a:p>
            <a:pPr algn="ctr"/>
            <a:r>
              <a:rPr lang="en-US" sz="2600" b="1" dirty="0"/>
              <a:t>Doesn’t deal with controlled environments</a:t>
            </a:r>
          </a:p>
          <a:p>
            <a:pPr algn="ctr"/>
            <a:endParaRPr lang="en-US" sz="2600" dirty="0"/>
          </a:p>
          <a:p>
            <a:pPr algn="ctr"/>
            <a:r>
              <a:rPr lang="en-US" sz="2600" dirty="0"/>
              <a:t>Has no predictability of interactions and evolutions</a:t>
            </a:r>
          </a:p>
          <a:p>
            <a:pPr algn="ctr"/>
            <a:endParaRPr lang="en-US" sz="2600" dirty="0"/>
          </a:p>
          <a:p>
            <a:pPr algn="ctr"/>
            <a:r>
              <a:rPr lang="en-US" sz="2600" b="1" dirty="0"/>
              <a:t>Deals with processes of </a:t>
            </a:r>
            <a:r>
              <a:rPr lang="en-US" sz="2600" b="1" dirty="0" err="1"/>
              <a:t>autopoiesis</a:t>
            </a:r>
            <a:r>
              <a:rPr lang="en-US" sz="2600" b="1" dirty="0"/>
              <a:t> and self-organization</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endParaRPr lang="fi-FI"/>
          </a:p>
        </p:txBody>
      </p:sp>
      <p:sp>
        <p:nvSpPr>
          <p:cNvPr id="4" name="Slide Number Placeholder 3"/>
          <p:cNvSpPr>
            <a:spLocks noGrp="1"/>
          </p:cNvSpPr>
          <p:nvPr>
            <p:ph type="sldNum" sz="quarter" idx="15"/>
          </p:nvPr>
        </p:nvSpPr>
        <p:spPr/>
        <p:txBody>
          <a:bodyPr/>
          <a:lstStyle/>
          <a:p>
            <a:fld id="{A5F4B4F1-3FF9-4E29-822C-0C8F7C4DC046}" type="slidenum">
              <a:rPr lang="fi-FI" smtClean="0"/>
              <a:t>17</a:t>
            </a:fld>
            <a:endParaRPr lang="fi-FI"/>
          </a:p>
        </p:txBody>
      </p:sp>
      <p:sp>
        <p:nvSpPr>
          <p:cNvPr id="5" name="Text Placeholder 4"/>
          <p:cNvSpPr>
            <a:spLocks noGrp="1"/>
          </p:cNvSpPr>
          <p:nvPr>
            <p:ph type="body" idx="1"/>
          </p:nvPr>
        </p:nvSpPr>
        <p:spPr>
          <a:xfrm>
            <a:off x="0" y="0"/>
            <a:ext cx="9144000" cy="1057300"/>
          </a:xfrm>
        </p:spPr>
        <p:txBody>
          <a:bodyPr>
            <a:noAutofit/>
          </a:bodyPr>
          <a:lstStyle/>
          <a:p>
            <a:r>
              <a:rPr lang="en-US" sz="3200" dirty="0" smtClean="0"/>
              <a:t>WHY THE SHIFT FROM ENVIRONMENTAL TO ECOLOGICAL?</a:t>
            </a:r>
            <a:endParaRPr lang="en-US" sz="3200" dirty="0"/>
          </a:p>
        </p:txBody>
      </p:sp>
      <p:sp>
        <p:nvSpPr>
          <p:cNvPr id="6" name="Content Placeholder 5"/>
          <p:cNvSpPr>
            <a:spLocks noGrp="1"/>
          </p:cNvSpPr>
          <p:nvPr>
            <p:ph sz="half" idx="2"/>
          </p:nvPr>
        </p:nvSpPr>
        <p:spPr/>
        <p:txBody>
          <a:bodyPr>
            <a:normAutofit/>
          </a:bodyPr>
          <a:lstStyle/>
          <a:p>
            <a:pPr marL="0" indent="0">
              <a:buNone/>
            </a:pPr>
            <a:endParaRPr lang="en-US" sz="3600" dirty="0" smtClean="0"/>
          </a:p>
          <a:p>
            <a:pPr marL="0" indent="0">
              <a:buNone/>
            </a:pPr>
            <a:r>
              <a:rPr lang="en-US" sz="2600" dirty="0" smtClean="0"/>
              <a:t>Attempts of engineering environments lead to sets of assumptions</a:t>
            </a:r>
          </a:p>
          <a:p>
            <a:pPr marL="0" indent="0">
              <a:buNone/>
            </a:pPr>
            <a:endParaRPr lang="en-US" sz="2600" dirty="0"/>
          </a:p>
          <a:p>
            <a:pPr marL="0" indent="0">
              <a:buNone/>
            </a:pPr>
            <a:r>
              <a:rPr lang="en-US" sz="2600" dirty="0" smtClean="0"/>
              <a:t>Pre-determined environments are typical to artificial, virtual or theoretical systems</a:t>
            </a:r>
          </a:p>
          <a:p>
            <a:pPr marL="0" indent="0">
              <a:buNone/>
            </a:pPr>
            <a:endParaRPr lang="en-US" sz="2600" dirty="0"/>
          </a:p>
          <a:p>
            <a:pPr marL="0" indent="0">
              <a:buNone/>
            </a:pPr>
            <a:r>
              <a:rPr lang="en-US" sz="2600" dirty="0" smtClean="0"/>
              <a:t>Only certain possibilities exist, and change will not happen to the system</a:t>
            </a:r>
          </a:p>
          <a:p>
            <a:pPr marL="0" indent="0">
              <a:buNone/>
            </a:pPr>
            <a:endParaRPr lang="en-US" sz="2600" dirty="0"/>
          </a:p>
          <a:p>
            <a:pPr marL="0" indent="0">
              <a:buNone/>
            </a:pPr>
            <a:r>
              <a:rPr lang="en-US" sz="2600" dirty="0"/>
              <a:t>To what degree can </a:t>
            </a:r>
            <a:r>
              <a:rPr lang="en-US" sz="2600" dirty="0" err="1"/>
              <a:t>autopoietic</a:t>
            </a:r>
            <a:r>
              <a:rPr lang="en-US" sz="2600" dirty="0"/>
              <a:t> systems be consciously engineered? </a:t>
            </a:r>
          </a:p>
          <a:p>
            <a:pPr marL="0" indent="0">
              <a:buNone/>
            </a:pPr>
            <a:endParaRPr lang="en-US" sz="2600" dirty="0" smtClean="0"/>
          </a:p>
          <a:p>
            <a:pPr marL="0" indent="0">
              <a:buNone/>
            </a:pPr>
            <a:endParaRPr lang="en-US" sz="2600" dirty="0"/>
          </a:p>
        </p:txBody>
      </p:sp>
      <p:sp>
        <p:nvSpPr>
          <p:cNvPr id="8" name="Content Placeholder 7"/>
          <p:cNvSpPr>
            <a:spLocks noGrp="1"/>
          </p:cNvSpPr>
          <p:nvPr>
            <p:ph sz="half" idx="17"/>
          </p:nvPr>
        </p:nvSpPr>
        <p:spPr>
          <a:xfrm>
            <a:off x="18291175" y="0"/>
            <a:ext cx="9144000" cy="5715000"/>
          </a:xfrm>
          <a:solidFill>
            <a:schemeClr val="tx1"/>
          </a:solidFill>
        </p:spPr>
        <p:txBody>
          <a:bodyPr/>
          <a:lstStyle/>
          <a:p>
            <a:pPr marL="0" indent="0">
              <a:buNone/>
            </a:pPr>
            <a:endParaRPr lang="en-US" dirty="0"/>
          </a:p>
        </p:txBody>
      </p:sp>
      <p:sp>
        <p:nvSpPr>
          <p:cNvPr id="9" name="Text Placeholder 8"/>
          <p:cNvSpPr>
            <a:spLocks noGrp="1"/>
          </p:cNvSpPr>
          <p:nvPr>
            <p:ph type="body" idx="18"/>
          </p:nvPr>
        </p:nvSpPr>
        <p:spPr/>
        <p:txBody>
          <a:bodyPr/>
          <a:lstStyle/>
          <a:p>
            <a:endParaRPr lang="en-US"/>
          </a:p>
        </p:txBody>
      </p:sp>
      <p:pic>
        <p:nvPicPr>
          <p:cNvPr id="11" name="Content Placeholder 10" descr="System design.jpg"/>
          <p:cNvPicPr>
            <a:picLocks noGrp="1" noChangeAspect="1"/>
          </p:cNvPicPr>
          <p:nvPr>
            <p:ph sz="half" idx="19"/>
          </p:nvPr>
        </p:nvPicPr>
        <p:blipFill>
          <a:blip r:embed="rId3" cstate="print">
            <a:extLst>
              <a:ext uri="{28A0092B-C50C-407E-A947-70E740481C1C}">
                <a14:useLocalDpi xmlns:a14="http://schemas.microsoft.com/office/drawing/2010/main"/>
              </a:ext>
            </a:extLst>
          </a:blip>
          <a:srcRect/>
          <a:stretch>
            <a:fillRect/>
          </a:stretch>
        </p:blipFill>
        <p:spPr>
          <a:xfrm>
            <a:off x="9145587" y="0"/>
            <a:ext cx="9144000" cy="5715000"/>
          </a:xfrm>
        </p:spPr>
      </p:pic>
      <p:sp>
        <p:nvSpPr>
          <p:cNvPr id="2" name="Text Placeholder 1"/>
          <p:cNvSpPr>
            <a:spLocks noGrp="1"/>
          </p:cNvSpPr>
          <p:nvPr>
            <p:ph type="body" idx="16"/>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A172B2BB-9AAE-4C98-A2A2-89351F06BB89}" type="datetime1">
              <a:rPr lang="fi-FI" smtClean="0"/>
              <a:t>10/02/16</a:t>
            </a:fld>
            <a:endParaRPr lang="fi-FI"/>
          </a:p>
        </p:txBody>
      </p:sp>
      <p:sp>
        <p:nvSpPr>
          <p:cNvPr id="3" name="Footer Placeholder 2"/>
          <p:cNvSpPr>
            <a:spLocks noGrp="1"/>
          </p:cNvSpPr>
          <p:nvPr>
            <p:ph type="ftr" sz="quarter" idx="14"/>
          </p:nvPr>
        </p:nvSpPr>
        <p:spPr>
          <a:xfrm>
            <a:off x="9374188" y="5017740"/>
            <a:ext cx="8686800" cy="582960"/>
          </a:xfrm>
        </p:spPr>
        <p:txBody>
          <a:bodyPr/>
          <a:lstStyle/>
          <a:p>
            <a:r>
              <a:rPr lang="fi-FI" sz="1800" dirty="0" smtClean="0"/>
              <a:t>Gary S. </a:t>
            </a:r>
            <a:r>
              <a:rPr lang="fi-FI" sz="1800" dirty="0" err="1" smtClean="0"/>
              <a:t>Metcalf</a:t>
            </a:r>
            <a:r>
              <a:rPr lang="fi-FI" sz="1800" dirty="0" smtClean="0"/>
              <a:t>, </a:t>
            </a:r>
            <a:r>
              <a:rPr lang="fi-FI" sz="1800" dirty="0" err="1" smtClean="0"/>
              <a:t>Dialogue</a:t>
            </a:r>
            <a:r>
              <a:rPr lang="fi-FI" sz="1800" dirty="0" smtClean="0"/>
              <a:t> and </a:t>
            </a:r>
            <a:r>
              <a:rPr lang="fi-FI" sz="1800" dirty="0" err="1" smtClean="0"/>
              <a:t>Ecological</a:t>
            </a:r>
            <a:r>
              <a:rPr lang="fi-FI" sz="1800" dirty="0" smtClean="0"/>
              <a:t> Engineering in Social Systems Design </a:t>
            </a:r>
            <a:r>
              <a:rPr lang="fi-FI" dirty="0" smtClean="0"/>
              <a:t> </a:t>
            </a:r>
            <a:endParaRPr lang="fi-FI" dirty="0"/>
          </a:p>
        </p:txBody>
      </p:sp>
      <p:sp>
        <p:nvSpPr>
          <p:cNvPr id="4" name="Slide Number Placeholder 3"/>
          <p:cNvSpPr>
            <a:spLocks noGrp="1"/>
          </p:cNvSpPr>
          <p:nvPr>
            <p:ph type="sldNum" sz="quarter" idx="15"/>
          </p:nvPr>
        </p:nvSpPr>
        <p:spPr/>
        <p:txBody>
          <a:bodyPr/>
          <a:lstStyle/>
          <a:p>
            <a:fld id="{A5F4B4F1-3FF9-4E29-822C-0C8F7C4DC046}" type="slidenum">
              <a:rPr lang="fi-FI" smtClean="0"/>
              <a:t>18</a:t>
            </a:fld>
            <a:endParaRPr lang="fi-FI"/>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endParaRPr lang="en-US" dirty="0"/>
          </a:p>
        </p:txBody>
      </p:sp>
      <p:sp>
        <p:nvSpPr>
          <p:cNvPr id="7" name="Text Placeholder 6"/>
          <p:cNvSpPr>
            <a:spLocks noGrp="1"/>
          </p:cNvSpPr>
          <p:nvPr>
            <p:ph type="body" idx="16"/>
          </p:nvPr>
        </p:nvSpPr>
        <p:spPr/>
        <p:txBody>
          <a:bodyPr/>
          <a:lstStyle/>
          <a:p>
            <a:endParaRPr lang="en-US"/>
          </a:p>
        </p:txBody>
      </p:sp>
      <p:sp>
        <p:nvSpPr>
          <p:cNvPr id="8" name="Content Placeholder 7"/>
          <p:cNvSpPr>
            <a:spLocks noGrp="1"/>
          </p:cNvSpPr>
          <p:nvPr>
            <p:ph sz="half" idx="17"/>
          </p:nvPr>
        </p:nvSpPr>
        <p:spPr/>
        <p:txBody>
          <a:bodyPr/>
          <a:lstStyle/>
          <a:p>
            <a:endParaRPr lang="en-US"/>
          </a:p>
        </p:txBody>
      </p:sp>
      <p:sp>
        <p:nvSpPr>
          <p:cNvPr id="9" name="Text Placeholder 8"/>
          <p:cNvSpPr>
            <a:spLocks noGrp="1"/>
          </p:cNvSpPr>
          <p:nvPr>
            <p:ph type="body" idx="18"/>
          </p:nvPr>
        </p:nvSpPr>
        <p:spPr/>
        <p:txBody>
          <a:bodyPr/>
          <a:lstStyle/>
          <a:p>
            <a:endParaRPr lang="en-US"/>
          </a:p>
        </p:txBody>
      </p:sp>
      <p:sp>
        <p:nvSpPr>
          <p:cNvPr id="10" name="Content Placeholder 9"/>
          <p:cNvSpPr>
            <a:spLocks noGrp="1"/>
          </p:cNvSpPr>
          <p:nvPr>
            <p:ph sz="half" idx="19"/>
          </p:nvPr>
        </p:nvSpPr>
        <p:spPr/>
        <p:txBody>
          <a:bodyPr/>
          <a:lstStyle/>
          <a:p>
            <a:pPr algn="ctr"/>
            <a:endParaRPr lang="en-US" dirty="0" smtClean="0"/>
          </a:p>
          <a:p>
            <a:pPr algn="ctr"/>
            <a:endParaRPr lang="en-US" dirty="0"/>
          </a:p>
          <a:p>
            <a:pPr marL="0" indent="0" algn="ctr">
              <a:buNone/>
            </a:pPr>
            <a:endParaRPr lang="en-US" dirty="0"/>
          </a:p>
          <a:p>
            <a:pPr marL="0" indent="0" algn="ctr">
              <a:buNone/>
            </a:pPr>
            <a:r>
              <a:rPr lang="en-US" b="1" dirty="0" smtClean="0"/>
              <a:t>“We </a:t>
            </a:r>
            <a:r>
              <a:rPr lang="en-US" b="1" dirty="0"/>
              <a:t>do not expect the properties of cells to express the full functioning of organs or organisms. </a:t>
            </a:r>
            <a:endParaRPr lang="en-US" b="1" dirty="0" smtClean="0"/>
          </a:p>
          <a:p>
            <a:pPr marL="0" indent="0" algn="ctr">
              <a:buNone/>
            </a:pPr>
            <a:endParaRPr lang="en-US" b="1" dirty="0"/>
          </a:p>
          <a:p>
            <a:pPr marL="0" indent="0" algn="ctr">
              <a:buNone/>
            </a:pPr>
            <a:r>
              <a:rPr lang="en-US" b="1" dirty="0" smtClean="0"/>
              <a:t>And </a:t>
            </a:r>
            <a:r>
              <a:rPr lang="en-US" b="1" dirty="0"/>
              <a:t>yet we continue to deal with human societies through sciences developed for physics, or possibly biology at </a:t>
            </a:r>
            <a:r>
              <a:rPr lang="en-US" b="1" dirty="0" smtClean="0"/>
              <a:t>best”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749035" y="16683"/>
            <a:ext cx="9289032" cy="5715000"/>
          </a:xfrm>
        </p:spPr>
      </p:pic>
      <p:sp>
        <p:nvSpPr>
          <p:cNvPr id="2" name="Date Placeholder 1"/>
          <p:cNvSpPr>
            <a:spLocks noGrp="1"/>
          </p:cNvSpPr>
          <p:nvPr>
            <p:ph type="dt" sz="half" idx="13"/>
          </p:nvPr>
        </p:nvSpPr>
        <p:spPr/>
        <p:txBody>
          <a:bodyPr/>
          <a:lstStyle/>
          <a:p>
            <a:fld id="{A172B2BB-9AAE-4C98-A2A2-89351F06BB89}" type="datetime1">
              <a:rPr lang="fi-FI" smtClean="0"/>
              <a:t>10/02/16</a:t>
            </a:fld>
            <a:endParaRPr lang="fi-FI"/>
          </a:p>
        </p:txBody>
      </p:sp>
      <p:sp>
        <p:nvSpPr>
          <p:cNvPr id="3" name="Footer Placeholder 2"/>
          <p:cNvSpPr>
            <a:spLocks noGrp="1"/>
          </p:cNvSpPr>
          <p:nvPr>
            <p:ph type="ftr" sz="quarter" idx="14"/>
          </p:nvPr>
        </p:nvSpPr>
        <p:spPr/>
        <p:txBody>
          <a:bodyPr/>
          <a:lstStyle/>
          <a:p>
            <a:endParaRPr lang="fi-FI"/>
          </a:p>
        </p:txBody>
      </p:sp>
      <p:sp>
        <p:nvSpPr>
          <p:cNvPr id="4" name="Slide Number Placeholder 3"/>
          <p:cNvSpPr>
            <a:spLocks noGrp="1"/>
          </p:cNvSpPr>
          <p:nvPr>
            <p:ph type="sldNum" sz="quarter" idx="15"/>
          </p:nvPr>
        </p:nvSpPr>
        <p:spPr/>
        <p:txBody>
          <a:bodyPr/>
          <a:lstStyle/>
          <a:p>
            <a:fld id="{A5F4B4F1-3FF9-4E29-822C-0C8F7C4DC046}" type="slidenum">
              <a:rPr lang="fi-FI" smtClean="0"/>
              <a:t>19</a:t>
            </a:fld>
            <a:endParaRPr lang="fi-FI"/>
          </a:p>
        </p:txBody>
      </p:sp>
      <p:sp>
        <p:nvSpPr>
          <p:cNvPr id="5" name="Text Placeholder 4"/>
          <p:cNvSpPr>
            <a:spLocks noGrp="1"/>
          </p:cNvSpPr>
          <p:nvPr>
            <p:ph type="body" idx="1"/>
          </p:nvPr>
        </p:nvSpPr>
        <p:spPr/>
        <p:txBody>
          <a:bodyPr/>
          <a:lstStyle/>
          <a:p>
            <a:r>
              <a:rPr lang="en-US" dirty="0" smtClean="0"/>
              <a:t> </a:t>
            </a:r>
            <a:endParaRPr lang="en-US" dirty="0"/>
          </a:p>
        </p:txBody>
      </p:sp>
      <p:sp>
        <p:nvSpPr>
          <p:cNvPr id="7" name="Text Placeholder 6"/>
          <p:cNvSpPr>
            <a:spLocks noGrp="1"/>
          </p:cNvSpPr>
          <p:nvPr>
            <p:ph type="body" idx="16"/>
          </p:nvPr>
        </p:nvSpPr>
        <p:spPr/>
        <p:txBody>
          <a:bodyPr/>
          <a:lstStyle/>
          <a:p>
            <a:r>
              <a:rPr lang="en-US" dirty="0" smtClean="0"/>
              <a:t> </a:t>
            </a:r>
            <a:endParaRPr lang="en-US" dirty="0"/>
          </a:p>
        </p:txBody>
      </p:sp>
      <p:sp>
        <p:nvSpPr>
          <p:cNvPr id="8" name="Content Placeholder 7"/>
          <p:cNvSpPr>
            <a:spLocks noGrp="1"/>
          </p:cNvSpPr>
          <p:nvPr>
            <p:ph sz="half" idx="17"/>
          </p:nvPr>
        </p:nvSpPr>
        <p:spPr/>
        <p:txBody>
          <a:bodyPr/>
          <a:lstStyle/>
          <a:p>
            <a:endParaRPr lang="en-US" dirty="0" smtClean="0"/>
          </a:p>
          <a:p>
            <a:pPr marL="0" indent="0">
              <a:buNone/>
            </a:pPr>
            <a:endParaRPr lang="en-US" dirty="0" smtClean="0"/>
          </a:p>
          <a:p>
            <a:pPr marL="0" indent="0">
              <a:buNone/>
            </a:pPr>
            <a:r>
              <a:rPr lang="en-US" b="1" dirty="0" smtClean="0"/>
              <a:t>Allen et al.</a:t>
            </a:r>
            <a:r>
              <a:rPr lang="en-US" dirty="0" smtClean="0"/>
              <a:t> (2003)</a:t>
            </a:r>
          </a:p>
          <a:p>
            <a:pPr marL="0" indent="0">
              <a:buNone/>
            </a:pPr>
            <a:endParaRPr lang="en-US" dirty="0"/>
          </a:p>
          <a:p>
            <a:pPr marL="0" indent="0">
              <a:buNone/>
            </a:pPr>
            <a:r>
              <a:rPr lang="en-US" i="1" dirty="0" smtClean="0"/>
              <a:t>Ecological systems as </a:t>
            </a:r>
            <a:r>
              <a:rPr lang="en-US" i="1" dirty="0" err="1" smtClean="0"/>
              <a:t>autopoietic</a:t>
            </a:r>
            <a:r>
              <a:rPr lang="en-US" i="1" dirty="0" smtClean="0"/>
              <a:t> systems</a:t>
            </a:r>
          </a:p>
          <a:p>
            <a:pPr marL="0" indent="0">
              <a:buNone/>
            </a:pPr>
            <a:endParaRPr lang="en-US" i="1" dirty="0"/>
          </a:p>
          <a:p>
            <a:pPr marL="0" indent="0">
              <a:buNone/>
            </a:pPr>
            <a:r>
              <a:rPr lang="en-US" i="1" dirty="0" smtClean="0"/>
              <a:t>An ecosystem is not a realized structure like an organism is</a:t>
            </a:r>
          </a:p>
          <a:p>
            <a:pPr marL="0" indent="0">
              <a:buNone/>
            </a:pPr>
            <a:endParaRPr lang="en-US" i="1" dirty="0"/>
          </a:p>
          <a:p>
            <a:pPr marL="0" indent="0">
              <a:buNone/>
            </a:pPr>
            <a:r>
              <a:rPr lang="en-US" b="1" i="1" dirty="0" smtClean="0"/>
              <a:t>An ecosystem is a becoming, not a being</a:t>
            </a:r>
            <a:endParaRPr lang="en-US" b="1" i="1" dirty="0"/>
          </a:p>
        </p:txBody>
      </p:sp>
      <p:sp>
        <p:nvSpPr>
          <p:cNvPr id="9" name="Text Placeholder 8"/>
          <p:cNvSpPr>
            <a:spLocks noGrp="1"/>
          </p:cNvSpPr>
          <p:nvPr>
            <p:ph type="body" idx="18"/>
          </p:nvPr>
        </p:nvSpPr>
        <p:spPr/>
        <p:txBody>
          <a:bodyPr/>
          <a:lstStyle/>
          <a:p>
            <a:r>
              <a:rPr lang="en-US" dirty="0" smtClean="0"/>
              <a:t> </a:t>
            </a:r>
            <a:endParaRPr lang="en-US" dirty="0"/>
          </a:p>
        </p:txBody>
      </p:sp>
      <p:sp>
        <p:nvSpPr>
          <p:cNvPr id="10" name="Content Placeholder 9"/>
          <p:cNvSpPr>
            <a:spLocks noGrp="1"/>
          </p:cNvSpPr>
          <p:nvPr>
            <p:ph sz="half" idx="19"/>
          </p:nvPr>
        </p:nvSpPr>
        <p:spPr>
          <a:xfrm>
            <a:off x="0" y="534600"/>
            <a:ext cx="9144000" cy="5180400"/>
          </a:xfrm>
        </p:spPr>
        <p:txBody>
          <a:bodyPr/>
          <a:lstStyle/>
          <a:p>
            <a:pPr marL="0" indent="0">
              <a:buNone/>
            </a:pPr>
            <a:endParaRPr lang="en-US" dirty="0" smtClean="0"/>
          </a:p>
          <a:p>
            <a:pPr marL="0" indent="0">
              <a:buNone/>
            </a:pPr>
            <a:r>
              <a:rPr lang="en-US" b="1" dirty="0"/>
              <a:t> </a:t>
            </a:r>
            <a:r>
              <a:rPr lang="en-US" b="1" dirty="0" smtClean="0"/>
              <a:t> </a:t>
            </a:r>
            <a:r>
              <a:rPr lang="en-US" b="1" dirty="0" err="1" smtClean="0"/>
              <a:t>Luhmann</a:t>
            </a:r>
            <a:r>
              <a:rPr lang="en-US" dirty="0" smtClean="0"/>
              <a:t> (1995, p.11)</a:t>
            </a:r>
            <a:br>
              <a:rPr lang="en-US" dirty="0" smtClean="0"/>
            </a:br>
            <a:r>
              <a:rPr lang="en-US" dirty="0" smtClean="0"/>
              <a:t/>
            </a:r>
            <a:br>
              <a:rPr lang="en-US" dirty="0" smtClean="0"/>
            </a:br>
            <a:r>
              <a:rPr lang="en-US" dirty="0" smtClean="0"/>
              <a:t>  </a:t>
            </a:r>
            <a:r>
              <a:rPr lang="en-US" i="1" dirty="0" smtClean="0"/>
              <a:t>Social systems as </a:t>
            </a:r>
            <a:r>
              <a:rPr lang="en-US" i="1" dirty="0" err="1" smtClean="0"/>
              <a:t>autopoietic</a:t>
            </a:r>
            <a:r>
              <a:rPr lang="en-US" i="1" dirty="0" smtClean="0"/>
              <a:t> systems</a:t>
            </a:r>
          </a:p>
          <a:p>
            <a:endParaRPr lang="en-US" dirty="0"/>
          </a:p>
          <a:p>
            <a:pPr marL="0" indent="0">
              <a:buNone/>
            </a:pPr>
            <a:r>
              <a:rPr lang="en-US" i="1" dirty="0" smtClean="0"/>
              <a:t>  Elements that make up the system have no duration</a:t>
            </a:r>
          </a:p>
          <a:p>
            <a:endParaRPr lang="en-US" dirty="0"/>
          </a:p>
          <a:p>
            <a:pPr marL="0" indent="0">
              <a:buNone/>
            </a:pPr>
            <a:r>
              <a:rPr lang="en-US" i="1" dirty="0" smtClean="0"/>
              <a:t>  Elements are constantly produced by the system they comprise</a:t>
            </a:r>
          </a:p>
          <a:p>
            <a:endParaRPr lang="en-US" dirty="0"/>
          </a:p>
          <a:p>
            <a:pPr marL="0" indent="0">
              <a:buNone/>
            </a:pPr>
            <a:r>
              <a:rPr lang="en-US" i="1" dirty="0" smtClean="0"/>
              <a:t>  The elements are equipped with capacity for meaning</a:t>
            </a:r>
            <a:endParaRPr lang="en-US" i="1" dirty="0"/>
          </a:p>
        </p:txBody>
      </p:sp>
      <p:sp>
        <p:nvSpPr>
          <p:cNvPr id="12" name="TextBox 11"/>
          <p:cNvSpPr txBox="1"/>
          <p:nvPr/>
        </p:nvSpPr>
        <p:spPr>
          <a:xfrm>
            <a:off x="10261203" y="2497460"/>
            <a:ext cx="6158357" cy="830997"/>
          </a:xfrm>
          <a:prstGeom prst="rect">
            <a:avLst/>
          </a:prstGeom>
          <a:noFill/>
        </p:spPr>
        <p:txBody>
          <a:bodyPr wrap="none" rtlCol="0">
            <a:spAutoFit/>
          </a:bodyPr>
          <a:lstStyle/>
          <a:p>
            <a:r>
              <a:rPr lang="en-US" sz="4800" b="1" dirty="0" smtClean="0">
                <a:solidFill>
                  <a:schemeClr val="bg1"/>
                </a:solidFill>
              </a:rPr>
              <a:t>AUTOPOIETIC SYSTEMS</a:t>
            </a:r>
            <a:endParaRPr lang="en-US" sz="4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A172B2BB-9AAE-4C98-A2A2-89351F06BB89}" type="datetime1">
              <a:rPr lang="fi-FI" smtClean="0"/>
              <a:t>10/02/16</a:t>
            </a:fld>
            <a:endParaRPr lang="fi-FI"/>
          </a:p>
        </p:txBody>
      </p:sp>
      <p:sp>
        <p:nvSpPr>
          <p:cNvPr id="3" name="Footer Placeholder 2"/>
          <p:cNvSpPr>
            <a:spLocks noGrp="1"/>
          </p:cNvSpPr>
          <p:nvPr>
            <p:ph type="ftr" sz="quarter" idx="14"/>
          </p:nvPr>
        </p:nvSpPr>
        <p:spPr/>
        <p:txBody>
          <a:bodyPr/>
          <a:lstStyle/>
          <a:p>
            <a:endParaRPr lang="fi-FI"/>
          </a:p>
        </p:txBody>
      </p:sp>
      <p:sp>
        <p:nvSpPr>
          <p:cNvPr id="4" name="Slide Number Placeholder 3"/>
          <p:cNvSpPr>
            <a:spLocks noGrp="1"/>
          </p:cNvSpPr>
          <p:nvPr>
            <p:ph type="sldNum" sz="quarter" idx="15"/>
          </p:nvPr>
        </p:nvSpPr>
        <p:spPr/>
        <p:txBody>
          <a:bodyPr/>
          <a:lstStyle/>
          <a:p>
            <a:fld id="{A5F4B4F1-3FF9-4E29-822C-0C8F7C4DC046}" type="slidenum">
              <a:rPr lang="fi-FI" smtClean="0"/>
              <a:t>2</a:t>
            </a:fld>
            <a:endParaRPr lang="fi-FI"/>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a:xfrm>
            <a:off x="0" y="0"/>
            <a:ext cx="9144000" cy="5715000"/>
          </a:xfrm>
          <a:solidFill>
            <a:srgbClr val="000000"/>
          </a:solidFill>
        </p:spPr>
        <p:txBody>
          <a:bodyPr/>
          <a:lstStyle/>
          <a:p>
            <a:endParaRPr lang="en-US" dirty="0"/>
          </a:p>
        </p:txBody>
      </p:sp>
      <p:sp>
        <p:nvSpPr>
          <p:cNvPr id="7" name="Text Placeholder 6"/>
          <p:cNvSpPr>
            <a:spLocks noGrp="1"/>
          </p:cNvSpPr>
          <p:nvPr>
            <p:ph type="body" idx="16"/>
          </p:nvPr>
        </p:nvSpPr>
        <p:spPr>
          <a:solidFill>
            <a:srgbClr val="000000"/>
          </a:solidFill>
        </p:spPr>
        <p:txBody>
          <a:bodyPr/>
          <a:lstStyle/>
          <a:p>
            <a:endParaRPr lang="en-US"/>
          </a:p>
        </p:txBody>
      </p:sp>
      <p:sp>
        <p:nvSpPr>
          <p:cNvPr id="8" name="Content Placeholder 7"/>
          <p:cNvSpPr>
            <a:spLocks noGrp="1"/>
          </p:cNvSpPr>
          <p:nvPr>
            <p:ph sz="half" idx="17"/>
          </p:nvPr>
        </p:nvSpPr>
        <p:spPr>
          <a:solidFill>
            <a:srgbClr val="000000"/>
          </a:solidFill>
        </p:spPr>
        <p:txBody>
          <a:bodyPr/>
          <a:lstStyle/>
          <a:p>
            <a:endParaRPr lang="en-US" dirty="0"/>
          </a:p>
        </p:txBody>
      </p:sp>
      <p:sp>
        <p:nvSpPr>
          <p:cNvPr id="9" name="Text Placeholder 8"/>
          <p:cNvSpPr>
            <a:spLocks noGrp="1"/>
          </p:cNvSpPr>
          <p:nvPr>
            <p:ph type="body" idx="18"/>
          </p:nvPr>
        </p:nvSpPr>
        <p:spPr>
          <a:solidFill>
            <a:srgbClr val="000000"/>
          </a:solidFill>
        </p:spPr>
        <p:txBody>
          <a:bodyPr>
            <a:noAutofit/>
          </a:bodyPr>
          <a:lstStyle/>
          <a:p>
            <a:pPr algn="ctr"/>
            <a:r>
              <a:rPr lang="en-US" sz="3600" dirty="0" smtClean="0">
                <a:solidFill>
                  <a:srgbClr val="FFFFFF"/>
                </a:solidFill>
              </a:rPr>
              <a:t>CONTENT</a:t>
            </a:r>
            <a:endParaRPr lang="en-US" sz="3600" dirty="0">
              <a:solidFill>
                <a:srgbClr val="FFFFFF"/>
              </a:solidFill>
            </a:endParaRPr>
          </a:p>
        </p:txBody>
      </p:sp>
      <p:sp>
        <p:nvSpPr>
          <p:cNvPr id="10" name="Content Placeholder 9"/>
          <p:cNvSpPr>
            <a:spLocks noGrp="1"/>
          </p:cNvSpPr>
          <p:nvPr>
            <p:ph sz="half" idx="19"/>
          </p:nvPr>
        </p:nvSpPr>
        <p:spPr>
          <a:solidFill>
            <a:srgbClr val="000000"/>
          </a:solidFill>
        </p:spPr>
        <p:txBody>
          <a:bodyPr/>
          <a:lstStyle/>
          <a:p>
            <a:pPr>
              <a:buFontTx/>
              <a:buChar char="-"/>
            </a:pPr>
            <a:endParaRPr lang="en-US" dirty="0" smtClean="0"/>
          </a:p>
          <a:p>
            <a:pPr>
              <a:buFontTx/>
              <a:buChar char="-"/>
            </a:pPr>
            <a:r>
              <a:rPr lang="en-US" b="1" dirty="0" smtClean="0">
                <a:solidFill>
                  <a:srgbClr val="FFFFFF"/>
                </a:solidFill>
              </a:rPr>
              <a:t>Hard systems thinking</a:t>
            </a:r>
          </a:p>
          <a:p>
            <a:pPr>
              <a:buFontTx/>
              <a:buChar char="-"/>
            </a:pPr>
            <a:r>
              <a:rPr lang="en-US" b="1" dirty="0" smtClean="0">
                <a:solidFill>
                  <a:srgbClr val="FFFFFF"/>
                </a:solidFill>
              </a:rPr>
              <a:t>Soft systems thinking</a:t>
            </a:r>
          </a:p>
          <a:p>
            <a:pPr>
              <a:buFontTx/>
              <a:buChar char="-"/>
            </a:pPr>
            <a:r>
              <a:rPr lang="en-US" b="1" dirty="0" smtClean="0">
                <a:solidFill>
                  <a:srgbClr val="FFFFFF"/>
                </a:solidFill>
              </a:rPr>
              <a:t>Dialogue</a:t>
            </a:r>
          </a:p>
          <a:p>
            <a:pPr>
              <a:buFontTx/>
              <a:buChar char="-"/>
            </a:pPr>
            <a:r>
              <a:rPr lang="en-US" b="1" dirty="0" smtClean="0">
                <a:solidFill>
                  <a:srgbClr val="FFFFFF"/>
                </a:solidFill>
              </a:rPr>
              <a:t>Exercise</a:t>
            </a:r>
          </a:p>
          <a:p>
            <a:pPr>
              <a:buFontTx/>
              <a:buChar char="-"/>
            </a:pPr>
            <a:r>
              <a:rPr lang="en-US" b="1" dirty="0" smtClean="0">
                <a:solidFill>
                  <a:srgbClr val="FFFFFF"/>
                </a:solidFill>
              </a:rPr>
              <a:t>Methodologies of intervention</a:t>
            </a:r>
          </a:p>
          <a:p>
            <a:pPr lvl="1">
              <a:buFontTx/>
              <a:buChar char="-"/>
            </a:pPr>
            <a:r>
              <a:rPr lang="en-US" b="1" dirty="0" smtClean="0">
                <a:solidFill>
                  <a:srgbClr val="FFFFFF"/>
                </a:solidFill>
              </a:rPr>
              <a:t>Evolutionary</a:t>
            </a:r>
          </a:p>
          <a:p>
            <a:pPr lvl="1">
              <a:buFontTx/>
              <a:buChar char="-"/>
            </a:pPr>
            <a:r>
              <a:rPr lang="en-US" b="1" dirty="0" smtClean="0">
                <a:solidFill>
                  <a:srgbClr val="FFFFFF"/>
                </a:solidFill>
              </a:rPr>
              <a:t>Diamond schematic</a:t>
            </a:r>
          </a:p>
          <a:p>
            <a:pPr lvl="1">
              <a:buFontTx/>
              <a:buChar char="-"/>
            </a:pPr>
            <a:r>
              <a:rPr lang="en-US" b="1" dirty="0" smtClean="0">
                <a:solidFill>
                  <a:srgbClr val="FFFFFF"/>
                </a:solidFill>
              </a:rPr>
              <a:t>Soft system method</a:t>
            </a:r>
          </a:p>
          <a:p>
            <a:pPr>
              <a:buFontTx/>
              <a:buChar char="-"/>
            </a:pPr>
            <a:r>
              <a:rPr lang="en-US" b="1" dirty="0" smtClean="0">
                <a:solidFill>
                  <a:srgbClr val="FFFFFF"/>
                </a:solidFill>
              </a:rPr>
              <a:t>Conclusion</a:t>
            </a:r>
          </a:p>
        </p:txBody>
      </p:sp>
    </p:spTree>
    <p:extLst>
      <p:ext uri="{BB962C8B-B14F-4D97-AF65-F5344CB8AC3E}">
        <p14:creationId xmlns:p14="http://schemas.microsoft.com/office/powerpoint/2010/main" val="14403456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endParaRPr lang="fi-FI"/>
          </a:p>
        </p:txBody>
      </p:sp>
      <p:sp>
        <p:nvSpPr>
          <p:cNvPr id="4" name="Slide Number Placeholder 3"/>
          <p:cNvSpPr>
            <a:spLocks noGrp="1"/>
          </p:cNvSpPr>
          <p:nvPr>
            <p:ph type="sldNum" sz="quarter" idx="15"/>
          </p:nvPr>
        </p:nvSpPr>
        <p:spPr/>
        <p:txBody>
          <a:bodyPr/>
          <a:lstStyle/>
          <a:p>
            <a:fld id="{A5F4B4F1-3FF9-4E29-822C-0C8F7C4DC046}" type="slidenum">
              <a:rPr lang="fi-FI" smtClean="0"/>
              <a:t>20</a:t>
            </a:fld>
            <a:endParaRPr lang="fi-FI"/>
          </a:p>
        </p:txBody>
      </p:sp>
      <p:sp>
        <p:nvSpPr>
          <p:cNvPr id="6" name="Content Placeholder 5"/>
          <p:cNvSpPr>
            <a:spLocks noGrp="1"/>
          </p:cNvSpPr>
          <p:nvPr>
            <p:ph sz="half" idx="2"/>
          </p:nvPr>
        </p:nvSpPr>
        <p:spPr/>
        <p:txBody>
          <a:bodyPr>
            <a:normAutofit/>
          </a:bodyPr>
          <a:lstStyle/>
          <a:p>
            <a:pPr marL="0" indent="0">
              <a:buNone/>
            </a:pPr>
            <a:endParaRPr lang="en-US" sz="2600" dirty="0" smtClean="0"/>
          </a:p>
          <a:p>
            <a:pPr marL="0" indent="0">
              <a:buNone/>
            </a:pPr>
            <a:endParaRPr lang="en-US" sz="2600" dirty="0"/>
          </a:p>
        </p:txBody>
      </p:sp>
      <p:sp>
        <p:nvSpPr>
          <p:cNvPr id="7" name="Text Placeholder 6"/>
          <p:cNvSpPr>
            <a:spLocks noGrp="1"/>
          </p:cNvSpPr>
          <p:nvPr>
            <p:ph type="body" idx="16"/>
          </p:nvPr>
        </p:nvSpPr>
        <p:spPr/>
        <p:txBody>
          <a:bodyPr>
            <a:noAutofit/>
          </a:bodyPr>
          <a:lstStyle/>
          <a:p>
            <a:r>
              <a:rPr lang="en-US" sz="3200" dirty="0" smtClean="0"/>
              <a:t>LANGUAGE</a:t>
            </a:r>
            <a:endParaRPr lang="en-US" sz="3200" dirty="0"/>
          </a:p>
        </p:txBody>
      </p:sp>
      <p:sp>
        <p:nvSpPr>
          <p:cNvPr id="8" name="Content Placeholder 7"/>
          <p:cNvSpPr>
            <a:spLocks noGrp="1"/>
          </p:cNvSpPr>
          <p:nvPr>
            <p:ph sz="half" idx="17"/>
          </p:nvPr>
        </p:nvSpPr>
        <p:spPr/>
        <p:txBody>
          <a:bodyPr/>
          <a:lstStyle/>
          <a:p>
            <a:endParaRPr lang="en-US" dirty="0" smtClean="0"/>
          </a:p>
          <a:p>
            <a:endParaRPr lang="en-US" dirty="0"/>
          </a:p>
          <a:p>
            <a:r>
              <a:rPr lang="en-US" dirty="0" smtClean="0"/>
              <a:t>Different social systems have different contexts for different types of conversation</a:t>
            </a:r>
          </a:p>
          <a:p>
            <a:endParaRPr lang="en-US" dirty="0"/>
          </a:p>
          <a:p>
            <a:r>
              <a:rPr lang="en-US" dirty="0" smtClean="0"/>
              <a:t>Identifying with a system in your own and others’ experience means learning how to engage in the interaction that is unique to the specific system</a:t>
            </a:r>
          </a:p>
          <a:p>
            <a:endParaRPr lang="en-US" dirty="0"/>
          </a:p>
          <a:p>
            <a:r>
              <a:rPr lang="en-US" dirty="0" smtClean="0"/>
              <a:t>Language could be seen as a fabric of social systems</a:t>
            </a:r>
            <a:endParaRPr lang="en-US" dirty="0"/>
          </a:p>
          <a:p>
            <a:pPr marL="0" indent="0">
              <a:buNone/>
            </a:pPr>
            <a:endParaRPr lang="en-US" dirty="0"/>
          </a:p>
        </p:txBody>
      </p:sp>
      <p:sp>
        <p:nvSpPr>
          <p:cNvPr id="9" name="Text Placeholder 8"/>
          <p:cNvSpPr>
            <a:spLocks noGrp="1"/>
          </p:cNvSpPr>
          <p:nvPr>
            <p:ph type="body" idx="18"/>
          </p:nvPr>
        </p:nvSpPr>
        <p:spPr/>
        <p:txBody>
          <a:bodyPr/>
          <a:lstStyle/>
          <a:p>
            <a:endParaRPr lang="en-US"/>
          </a:p>
        </p:txBody>
      </p:sp>
      <p:pic>
        <p:nvPicPr>
          <p:cNvPr id="11" name="Content Placeholder 10" descr="System design.jpg"/>
          <p:cNvPicPr>
            <a:picLocks noGrp="1" noChangeAspect="1"/>
          </p:cNvPicPr>
          <p:nvPr>
            <p:ph sz="half" idx="19"/>
          </p:nvPr>
        </p:nvPicPr>
        <p:blipFill>
          <a:blip r:embed="rId3" cstate="print">
            <a:extLst>
              <a:ext uri="{28A0092B-C50C-407E-A947-70E740481C1C}">
                <a14:useLocalDpi xmlns:a14="http://schemas.microsoft.com/office/drawing/2010/main"/>
              </a:ext>
            </a:extLst>
          </a:blip>
          <a:srcRect/>
          <a:stretch>
            <a:fillRect/>
          </a:stretch>
        </p:blipFill>
        <p:spPr>
          <a:xfrm>
            <a:off x="9145587" y="0"/>
            <a:ext cx="9144000" cy="5715000"/>
          </a:xfrm>
        </p:spPr>
      </p:pic>
      <p:sp>
        <p:nvSpPr>
          <p:cNvPr id="10" name="TextBox 9"/>
          <p:cNvSpPr txBox="1"/>
          <p:nvPr/>
        </p:nvSpPr>
        <p:spPr>
          <a:xfrm>
            <a:off x="1" y="0"/>
            <a:ext cx="9181082" cy="5715000"/>
          </a:xfrm>
          <a:prstGeom prst="rect">
            <a:avLst/>
          </a:prstGeom>
          <a:solidFill>
            <a:srgbClr val="000000"/>
          </a:solidFill>
        </p:spPr>
        <p:txBody>
          <a:bodyPr wrap="square" rtlCol="0">
            <a:spAutoFit/>
          </a:bodyPr>
          <a:lstStyle/>
          <a:p>
            <a:endParaRPr lang="en-US" dirty="0"/>
          </a:p>
        </p:txBody>
      </p:sp>
    </p:spTree>
    <p:extLst>
      <p:ext uri="{BB962C8B-B14F-4D97-AF65-F5344CB8AC3E}">
        <p14:creationId xmlns:p14="http://schemas.microsoft.com/office/powerpoint/2010/main" val="12296625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crowdofpeople.jpg"/>
          <p:cNvPicPr>
            <a:picLocks noGrp="1" noChangeAspect="1"/>
          </p:cNvPicPr>
          <p:nvPr>
            <p:ph sz="half" idx="19"/>
          </p:nvPr>
        </p:nvPicPr>
        <p:blipFill>
          <a:blip r:embed="rId2" cstate="print">
            <a:extLst>
              <a:ext uri="{28A0092B-C50C-407E-A947-70E740481C1C}">
                <a14:useLocalDpi xmlns:a14="http://schemas.microsoft.com/office/drawing/2010/main"/>
              </a:ext>
            </a:extLst>
          </a:blip>
          <a:srcRect/>
          <a:stretch>
            <a:fillRect/>
          </a:stretch>
        </p:blipFill>
        <p:spPr>
          <a:xfrm>
            <a:off x="-7023098" y="0"/>
            <a:ext cx="34458273" cy="19851388"/>
          </a:xfrm>
        </p:spPr>
      </p:pic>
      <p:sp>
        <p:nvSpPr>
          <p:cNvPr id="2" name="Date Placeholder 1"/>
          <p:cNvSpPr>
            <a:spLocks noGrp="1"/>
          </p:cNvSpPr>
          <p:nvPr>
            <p:ph type="dt" sz="half" idx="13"/>
          </p:nvPr>
        </p:nvSpPr>
        <p:spPr/>
        <p:txBody>
          <a:bodyPr/>
          <a:lstStyle/>
          <a:p>
            <a:fld id="{A172B2BB-9AAE-4C98-A2A2-89351F06BB89}" type="datetime1">
              <a:rPr lang="fi-FI" smtClean="0"/>
              <a:t>10/02/16</a:t>
            </a:fld>
            <a:endParaRPr lang="fi-FI"/>
          </a:p>
        </p:txBody>
      </p:sp>
      <p:sp>
        <p:nvSpPr>
          <p:cNvPr id="4" name="Slide Number Placeholder 3"/>
          <p:cNvSpPr>
            <a:spLocks noGrp="1"/>
          </p:cNvSpPr>
          <p:nvPr>
            <p:ph type="sldNum" sz="quarter" idx="15"/>
          </p:nvPr>
        </p:nvSpPr>
        <p:spPr/>
        <p:txBody>
          <a:bodyPr/>
          <a:lstStyle/>
          <a:p>
            <a:fld id="{A5F4B4F1-3FF9-4E29-822C-0C8F7C4DC046}" type="slidenum">
              <a:rPr lang="fi-FI" smtClean="0"/>
              <a:t>21</a:t>
            </a:fld>
            <a:endParaRPr lang="fi-FI"/>
          </a:p>
        </p:txBody>
      </p:sp>
      <p:sp>
        <p:nvSpPr>
          <p:cNvPr id="5" name="Text Placeholder 4"/>
          <p:cNvSpPr>
            <a:spLocks noGrp="1"/>
          </p:cNvSpPr>
          <p:nvPr>
            <p:ph type="body" idx="1"/>
          </p:nvPr>
        </p:nvSpPr>
        <p:spPr/>
        <p:txBody>
          <a:bodyPr/>
          <a:lstStyle/>
          <a:p>
            <a:r>
              <a:rPr lang="en-US" dirty="0" smtClean="0"/>
              <a:t> </a:t>
            </a:r>
            <a:endParaRPr lang="en-US" dirty="0"/>
          </a:p>
        </p:txBody>
      </p:sp>
      <p:sp>
        <p:nvSpPr>
          <p:cNvPr id="7" name="Text Placeholder 6"/>
          <p:cNvSpPr>
            <a:spLocks noGrp="1"/>
          </p:cNvSpPr>
          <p:nvPr>
            <p:ph type="body" idx="16"/>
          </p:nvPr>
        </p:nvSpPr>
        <p:spPr/>
        <p:txBody>
          <a:bodyPr/>
          <a:lstStyle/>
          <a:p>
            <a:r>
              <a:rPr lang="en-US" dirty="0" smtClean="0"/>
              <a:t> </a:t>
            </a:r>
            <a:endParaRPr lang="en-US" dirty="0"/>
          </a:p>
        </p:txBody>
      </p:sp>
      <p:sp>
        <p:nvSpPr>
          <p:cNvPr id="8" name="Content Placeholder 7"/>
          <p:cNvSpPr>
            <a:spLocks noGrp="1"/>
          </p:cNvSpPr>
          <p:nvPr>
            <p:ph sz="half" idx="17"/>
          </p:nvPr>
        </p:nvSpPr>
        <p:spPr/>
        <p:txBody>
          <a:bodyPr/>
          <a:lstStyle/>
          <a:p>
            <a:pPr marL="0" indent="0">
              <a:buNone/>
            </a:pPr>
            <a:r>
              <a:rPr lang="en-US" dirty="0" smtClean="0"/>
              <a:t> </a:t>
            </a:r>
            <a:endParaRPr lang="en-US" dirty="0"/>
          </a:p>
        </p:txBody>
      </p:sp>
      <p:sp>
        <p:nvSpPr>
          <p:cNvPr id="9" name="Text Placeholder 8"/>
          <p:cNvSpPr>
            <a:spLocks noGrp="1"/>
          </p:cNvSpPr>
          <p:nvPr>
            <p:ph type="body" idx="18"/>
          </p:nvPr>
        </p:nvSpPr>
        <p:spPr/>
        <p:txBody>
          <a:bodyPr/>
          <a:lstStyle/>
          <a:p>
            <a:r>
              <a:rPr lang="en-US" dirty="0" smtClean="0"/>
              <a:t> </a:t>
            </a:r>
            <a:endParaRPr lang="en-US" dirty="0"/>
          </a:p>
        </p:txBody>
      </p:sp>
      <p:sp>
        <p:nvSpPr>
          <p:cNvPr id="12" name="TextBox 11"/>
          <p:cNvSpPr txBox="1"/>
          <p:nvPr/>
        </p:nvSpPr>
        <p:spPr>
          <a:xfrm>
            <a:off x="9634340" y="3073524"/>
            <a:ext cx="8166494" cy="1015663"/>
          </a:xfrm>
          <a:prstGeom prst="rect">
            <a:avLst/>
          </a:prstGeom>
          <a:noFill/>
        </p:spPr>
        <p:txBody>
          <a:bodyPr wrap="none" rtlCol="0">
            <a:spAutoFit/>
          </a:bodyPr>
          <a:lstStyle/>
          <a:p>
            <a:pPr algn="ctr"/>
            <a:r>
              <a:rPr lang="en-US" sz="6000" b="1" dirty="0" smtClean="0">
                <a:solidFill>
                  <a:srgbClr val="FFFFFF"/>
                </a:solidFill>
              </a:rPr>
              <a:t>SOCIAL SYSTEMS DESIGN</a:t>
            </a:r>
            <a:endParaRPr lang="en-US" sz="60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A172B2BB-9AAE-4C98-A2A2-89351F06BB89}" type="datetime1">
              <a:rPr lang="fi-FI" smtClean="0"/>
              <a:t>10/02/16</a:t>
            </a:fld>
            <a:endParaRPr lang="fi-FI"/>
          </a:p>
        </p:txBody>
      </p:sp>
      <p:sp>
        <p:nvSpPr>
          <p:cNvPr id="3" name="Footer Placeholder 2"/>
          <p:cNvSpPr>
            <a:spLocks noGrp="1"/>
          </p:cNvSpPr>
          <p:nvPr>
            <p:ph type="ftr" sz="quarter" idx="14"/>
          </p:nvPr>
        </p:nvSpPr>
        <p:spPr/>
        <p:txBody>
          <a:bodyPr/>
          <a:lstStyle/>
          <a:p>
            <a:endParaRPr lang="fi-FI"/>
          </a:p>
        </p:txBody>
      </p:sp>
      <p:sp>
        <p:nvSpPr>
          <p:cNvPr id="4" name="Slide Number Placeholder 3"/>
          <p:cNvSpPr>
            <a:spLocks noGrp="1"/>
          </p:cNvSpPr>
          <p:nvPr>
            <p:ph type="sldNum" sz="quarter" idx="15"/>
          </p:nvPr>
        </p:nvSpPr>
        <p:spPr>
          <a:xfrm>
            <a:off x="21009630" y="5162144"/>
            <a:ext cx="6402387" cy="582960"/>
          </a:xfrm>
        </p:spPr>
        <p:txBody>
          <a:bodyPr/>
          <a:lstStyle/>
          <a:p>
            <a:r>
              <a:rPr lang="fi-FI" sz="1800" dirty="0" err="1" smtClean="0"/>
              <a:t>Bohm</a:t>
            </a:r>
            <a:r>
              <a:rPr lang="fi-FI" sz="1800" dirty="0" smtClean="0"/>
              <a:t> (1996) and </a:t>
            </a:r>
            <a:r>
              <a:rPr lang="fi-FI" sz="1800" dirty="0" err="1" smtClean="0"/>
              <a:t>Banathy</a:t>
            </a:r>
            <a:r>
              <a:rPr lang="fi-FI" sz="1800" dirty="0" smtClean="0"/>
              <a:t> (1996)</a:t>
            </a:r>
            <a:endParaRPr lang="fi-FI" sz="1800" dirty="0"/>
          </a:p>
        </p:txBody>
      </p:sp>
      <p:sp>
        <p:nvSpPr>
          <p:cNvPr id="6" name="Content Placeholder 5"/>
          <p:cNvSpPr>
            <a:spLocks noGrp="1"/>
          </p:cNvSpPr>
          <p:nvPr>
            <p:ph sz="half" idx="2"/>
          </p:nvPr>
        </p:nvSpPr>
        <p:spPr>
          <a:xfrm>
            <a:off x="0" y="0"/>
            <a:ext cx="9144000" cy="5715000"/>
          </a:xfrm>
          <a:solidFill>
            <a:srgbClr val="0E253C"/>
          </a:solidFill>
        </p:spPr>
        <p:txBody>
          <a:bodyPr>
            <a:normAutofit/>
          </a:bodyPr>
          <a:lstStyle/>
          <a:p>
            <a:pPr marL="0" indent="0" algn="ctr">
              <a:buNone/>
            </a:pPr>
            <a:endParaRPr lang="en-US" sz="4400" b="1" dirty="0" smtClean="0"/>
          </a:p>
          <a:p>
            <a:pPr marL="0" indent="0" algn="ctr">
              <a:buNone/>
            </a:pPr>
            <a:endParaRPr lang="en-US" sz="1200" b="1" dirty="0" smtClean="0"/>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a:p>
          <a:p>
            <a:pPr marL="0" indent="0" algn="ctr">
              <a:buNone/>
            </a:pPr>
            <a:r>
              <a:rPr lang="en-US" sz="4800" b="1" dirty="0" smtClean="0">
                <a:solidFill>
                  <a:srgbClr val="2671A7"/>
                </a:solidFill>
              </a:rPr>
              <a:t>GENERATIVE DIALOGUE</a:t>
            </a:r>
            <a:endParaRPr lang="en-US" sz="4800" b="1" dirty="0">
              <a:solidFill>
                <a:srgbClr val="2671A7"/>
              </a:solidFill>
            </a:endParaRPr>
          </a:p>
        </p:txBody>
      </p:sp>
      <p:sp>
        <p:nvSpPr>
          <p:cNvPr id="8" name="Content Placeholder 7"/>
          <p:cNvSpPr>
            <a:spLocks noGrp="1"/>
          </p:cNvSpPr>
          <p:nvPr>
            <p:ph sz="half" idx="17"/>
          </p:nvPr>
        </p:nvSpPr>
        <p:spPr>
          <a:xfrm>
            <a:off x="18291175" y="0"/>
            <a:ext cx="9144000" cy="5715000"/>
          </a:xfrm>
        </p:spPr>
        <p:txBody>
          <a:bodyPr>
            <a:normAutofit/>
          </a:bodyPr>
          <a:lstStyle/>
          <a:p>
            <a:pPr marL="0" indent="0">
              <a:buNone/>
            </a:pPr>
            <a:r>
              <a:rPr lang="en-US" sz="2600" b="1" dirty="0"/>
              <a:t> </a:t>
            </a:r>
            <a:r>
              <a:rPr lang="en-US" sz="2600" b="1" dirty="0" smtClean="0"/>
              <a:t> </a:t>
            </a:r>
            <a:br>
              <a:rPr lang="en-US" sz="2600" b="1" dirty="0" smtClean="0"/>
            </a:br>
            <a:r>
              <a:rPr lang="en-US" sz="2600" b="1" dirty="0" smtClean="0"/>
              <a:t>   Doesn’t have an agenda, acts </a:t>
            </a:r>
            <a:r>
              <a:rPr lang="en-US" sz="2600" b="1" dirty="0"/>
              <a:t>on the </a:t>
            </a:r>
            <a:r>
              <a:rPr lang="en-US" sz="2600" b="1" i="1" dirty="0"/>
              <a:t>environment</a:t>
            </a:r>
            <a:r>
              <a:rPr lang="en-US" sz="2600" b="1" dirty="0"/>
              <a:t> of strategic </a:t>
            </a:r>
            <a:r>
              <a:rPr lang="en-US" sz="2600" b="1" dirty="0" smtClean="0"/>
              <a:t/>
            </a:r>
            <a:br>
              <a:rPr lang="en-US" sz="2600" b="1" dirty="0" smtClean="0"/>
            </a:br>
            <a:r>
              <a:rPr lang="en-US" sz="2600" b="1" dirty="0" smtClean="0"/>
              <a:t>   dialogue</a:t>
            </a:r>
          </a:p>
          <a:p>
            <a:pPr marL="0" indent="0">
              <a:buNone/>
            </a:pPr>
            <a:endParaRPr lang="en-US" sz="2600" dirty="0" smtClean="0"/>
          </a:p>
          <a:p>
            <a:pPr marL="0" indent="0">
              <a:buNone/>
            </a:pPr>
            <a:r>
              <a:rPr lang="en-US" sz="2600" dirty="0"/>
              <a:t> </a:t>
            </a:r>
            <a:r>
              <a:rPr lang="en-US" sz="2600" dirty="0" smtClean="0"/>
              <a:t>  Not trying to reach a useful goal</a:t>
            </a:r>
          </a:p>
          <a:p>
            <a:pPr marL="0" indent="0">
              <a:buNone/>
            </a:pPr>
            <a:endParaRPr lang="en-US" sz="2600" dirty="0"/>
          </a:p>
          <a:p>
            <a:pPr marL="0" indent="0">
              <a:buNone/>
            </a:pPr>
            <a:r>
              <a:rPr lang="en-US" sz="2600" b="1" dirty="0" smtClean="0"/>
              <a:t>   Leads to collective consciousness, focus on the thoughts, values </a:t>
            </a:r>
            <a:br>
              <a:rPr lang="en-US" sz="2600" b="1" dirty="0" smtClean="0"/>
            </a:br>
            <a:r>
              <a:rPr lang="en-US" sz="2600" b="1" dirty="0" smtClean="0"/>
              <a:t>   and worldviews in the group</a:t>
            </a:r>
          </a:p>
          <a:p>
            <a:endParaRPr lang="en-US" sz="2600" dirty="0" smtClean="0"/>
          </a:p>
          <a:p>
            <a:pPr marL="0" indent="0">
              <a:buNone/>
            </a:pPr>
            <a:r>
              <a:rPr lang="en-US" sz="2600" dirty="0" smtClean="0"/>
              <a:t>   Creates a flow of shared meaning and perceptions, even</a:t>
            </a:r>
            <a:br>
              <a:rPr lang="en-US" sz="2600" dirty="0" smtClean="0"/>
            </a:br>
            <a:r>
              <a:rPr lang="en-US" sz="2600" dirty="0" smtClean="0"/>
              <a:t>   worldview – and a social milieu of friendship and fellowship</a:t>
            </a:r>
            <a:endParaRPr lang="en-US" sz="2600" dirty="0"/>
          </a:p>
        </p:txBody>
      </p:sp>
      <p:sp>
        <p:nvSpPr>
          <p:cNvPr id="9" name="Text Placeholder 8"/>
          <p:cNvSpPr>
            <a:spLocks noGrp="1"/>
          </p:cNvSpPr>
          <p:nvPr>
            <p:ph type="body" idx="18"/>
          </p:nvPr>
        </p:nvSpPr>
        <p:spPr/>
        <p:txBody>
          <a:bodyPr/>
          <a:lstStyle/>
          <a:p>
            <a:endParaRPr lang="en-US"/>
          </a:p>
        </p:txBody>
      </p:sp>
      <p:pic>
        <p:nvPicPr>
          <p:cNvPr id="11" name="Content Placeholder 10" descr="generative dialogue.jpg"/>
          <p:cNvPicPr>
            <a:picLocks noGrp="1" noChangeAspect="1"/>
          </p:cNvPicPr>
          <p:nvPr>
            <p:ph sz="half" idx="19"/>
          </p:nvPr>
        </p:nvPicPr>
        <p:blipFill>
          <a:blip r:embed="rId3" cstate="print">
            <a:extLst>
              <a:ext uri="{28A0092B-C50C-407E-A947-70E740481C1C}">
                <a14:useLocalDpi xmlns:a14="http://schemas.microsoft.com/office/drawing/2010/main"/>
              </a:ext>
            </a:extLst>
          </a:blip>
          <a:srcRect/>
          <a:stretch>
            <a:fillRect/>
          </a:stretch>
        </p:blipFill>
        <p:spPr>
          <a:xfrm>
            <a:off x="9145587" y="0"/>
            <a:ext cx="9144000" cy="5715000"/>
          </a:xfr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a:xfrm>
            <a:off x="0" y="5132040"/>
            <a:ext cx="6402388" cy="582960"/>
          </a:xfrm>
        </p:spPr>
        <p:txBody>
          <a:bodyPr/>
          <a:lstStyle/>
          <a:p>
            <a:r>
              <a:rPr lang="fi-FI" sz="1800" dirty="0" err="1" smtClean="0"/>
              <a:t>Banathy</a:t>
            </a:r>
            <a:r>
              <a:rPr lang="fi-FI" sz="1800" dirty="0" smtClean="0"/>
              <a:t> (1996)</a:t>
            </a:r>
            <a:endParaRPr lang="fi-FI" sz="1800" dirty="0"/>
          </a:p>
        </p:txBody>
      </p:sp>
      <p:sp>
        <p:nvSpPr>
          <p:cNvPr id="3" name="Footer Placeholder 2"/>
          <p:cNvSpPr>
            <a:spLocks noGrp="1"/>
          </p:cNvSpPr>
          <p:nvPr>
            <p:ph type="ftr" sz="quarter" idx="14"/>
          </p:nvPr>
        </p:nvSpPr>
        <p:spPr/>
        <p:txBody>
          <a:bodyPr/>
          <a:lstStyle/>
          <a:p>
            <a:endParaRPr lang="fi-FI"/>
          </a:p>
        </p:txBody>
      </p:sp>
      <p:sp>
        <p:nvSpPr>
          <p:cNvPr id="4" name="Slide Number Placeholder 3"/>
          <p:cNvSpPr>
            <a:spLocks noGrp="1"/>
          </p:cNvSpPr>
          <p:nvPr>
            <p:ph type="sldNum" sz="quarter" idx="15"/>
          </p:nvPr>
        </p:nvSpPr>
        <p:spPr/>
        <p:txBody>
          <a:bodyPr/>
          <a:lstStyle/>
          <a:p>
            <a:fld id="{A5F4B4F1-3FF9-4E29-822C-0C8F7C4DC046}" type="slidenum">
              <a:rPr lang="fi-FI" smtClean="0"/>
              <a:t>23</a:t>
            </a:fld>
            <a:endParaRPr lang="fi-FI"/>
          </a:p>
        </p:txBody>
      </p:sp>
      <p:sp>
        <p:nvSpPr>
          <p:cNvPr id="6" name="Content Placeholder 5"/>
          <p:cNvSpPr>
            <a:spLocks noGrp="1"/>
          </p:cNvSpPr>
          <p:nvPr>
            <p:ph sz="half" idx="2"/>
          </p:nvPr>
        </p:nvSpPr>
        <p:spPr/>
        <p:txBody>
          <a:bodyPr/>
          <a:lstStyle/>
          <a:p>
            <a:pPr marL="0" indent="0">
              <a:buNone/>
            </a:pPr>
            <a:endParaRPr lang="en-US" dirty="0"/>
          </a:p>
          <a:p>
            <a:pPr marL="0" indent="0">
              <a:buNone/>
            </a:pPr>
            <a:endParaRPr lang="en-US" sz="1200" dirty="0" smtClean="0"/>
          </a:p>
          <a:p>
            <a:pPr marL="0" indent="0">
              <a:buNone/>
            </a:pPr>
            <a:endParaRPr lang="en-US" sz="1200" dirty="0"/>
          </a:p>
          <a:p>
            <a:pPr marL="0" indent="0">
              <a:buNone/>
            </a:pPr>
            <a:r>
              <a:rPr lang="en-US" sz="2600" dirty="0" smtClean="0"/>
              <a:t>There are fixed, agreed ends in mind for the dialogue</a:t>
            </a:r>
          </a:p>
          <a:p>
            <a:pPr marL="0" indent="0">
              <a:buNone/>
            </a:pPr>
            <a:endParaRPr lang="en-US" sz="2600" dirty="0"/>
          </a:p>
          <a:p>
            <a:pPr marL="0" indent="0">
              <a:buNone/>
            </a:pPr>
            <a:r>
              <a:rPr lang="en-US" sz="2600" b="1" dirty="0" smtClean="0"/>
              <a:t>The appropriate limitations and “closure of the information space” are being determined by the decisions of the planners</a:t>
            </a:r>
          </a:p>
          <a:p>
            <a:pPr marL="0" indent="0">
              <a:buNone/>
            </a:pPr>
            <a:endParaRPr lang="en-US" sz="2600" dirty="0"/>
          </a:p>
          <a:p>
            <a:pPr marL="0" indent="0">
              <a:buNone/>
            </a:pPr>
            <a:r>
              <a:rPr lang="en-US" sz="2600" dirty="0" smtClean="0"/>
              <a:t>External design can be imposed on a passive recipient of engineered limits</a:t>
            </a:r>
            <a:endParaRPr lang="en-US" sz="2600" dirty="0"/>
          </a:p>
        </p:txBody>
      </p:sp>
      <p:sp>
        <p:nvSpPr>
          <p:cNvPr id="7" name="Text Placeholder 6"/>
          <p:cNvSpPr>
            <a:spLocks noGrp="1"/>
          </p:cNvSpPr>
          <p:nvPr>
            <p:ph type="body" idx="16"/>
          </p:nvPr>
        </p:nvSpPr>
        <p:spPr/>
        <p:txBody>
          <a:bodyPr/>
          <a:lstStyle/>
          <a:p>
            <a:endParaRPr lang="en-US"/>
          </a:p>
        </p:txBody>
      </p:sp>
      <p:sp>
        <p:nvSpPr>
          <p:cNvPr id="8" name="Content Placeholder 7"/>
          <p:cNvSpPr>
            <a:spLocks noGrp="1"/>
          </p:cNvSpPr>
          <p:nvPr>
            <p:ph sz="half" idx="17"/>
          </p:nvPr>
        </p:nvSpPr>
        <p:spPr>
          <a:xfrm>
            <a:off x="18291175" y="0"/>
            <a:ext cx="9144000" cy="5715000"/>
          </a:xfrm>
          <a:solidFill>
            <a:srgbClr val="141C44"/>
          </a:solidFill>
        </p:spPr>
        <p:txBody>
          <a:bodyPr>
            <a:normAutofit/>
          </a:bodyPr>
          <a:lstStyle/>
          <a:p>
            <a:pPr marL="0" indent="0" algn="ctr">
              <a:buNone/>
            </a:pPr>
            <a:endParaRPr lang="en-US" sz="4400" b="1" dirty="0" smtClean="0">
              <a:solidFill>
                <a:srgbClr val="558ED5"/>
              </a:solidFill>
            </a:endParaRPr>
          </a:p>
          <a:p>
            <a:pPr marL="0" indent="0" algn="ctr">
              <a:buNone/>
            </a:pPr>
            <a:endParaRPr lang="en-US" sz="1200" b="1" dirty="0" smtClean="0">
              <a:solidFill>
                <a:srgbClr val="558ED5"/>
              </a:solidFill>
            </a:endParaRPr>
          </a:p>
          <a:p>
            <a:pPr marL="0" indent="0" algn="ctr">
              <a:buNone/>
            </a:pPr>
            <a:endParaRPr lang="en-US" sz="1200" b="1" dirty="0">
              <a:solidFill>
                <a:srgbClr val="558ED5"/>
              </a:solidFill>
            </a:endParaRPr>
          </a:p>
          <a:p>
            <a:pPr marL="0" indent="0" algn="ctr">
              <a:buNone/>
            </a:pPr>
            <a:endParaRPr lang="en-US" sz="1200" b="1" dirty="0" smtClean="0">
              <a:solidFill>
                <a:srgbClr val="558ED5"/>
              </a:solidFill>
            </a:endParaRPr>
          </a:p>
          <a:p>
            <a:pPr marL="0" indent="0" algn="ctr">
              <a:buNone/>
            </a:pPr>
            <a:endParaRPr lang="en-US" sz="1200" b="1" dirty="0">
              <a:solidFill>
                <a:srgbClr val="558ED5"/>
              </a:solidFill>
            </a:endParaRPr>
          </a:p>
          <a:p>
            <a:pPr marL="0" indent="0" algn="ctr">
              <a:buNone/>
            </a:pPr>
            <a:endParaRPr lang="en-US" sz="1200" b="1" dirty="0" smtClean="0">
              <a:solidFill>
                <a:srgbClr val="558ED5"/>
              </a:solidFill>
            </a:endParaRPr>
          </a:p>
          <a:p>
            <a:pPr marL="0" indent="0" algn="ctr">
              <a:buNone/>
            </a:pPr>
            <a:endParaRPr lang="en-US" sz="1200" b="1" dirty="0" smtClean="0">
              <a:solidFill>
                <a:srgbClr val="558ED5"/>
              </a:solidFill>
            </a:endParaRPr>
          </a:p>
          <a:p>
            <a:pPr marL="0" indent="0" algn="ctr">
              <a:buNone/>
            </a:pPr>
            <a:endParaRPr lang="en-US" sz="1200" b="1" dirty="0">
              <a:solidFill>
                <a:srgbClr val="558ED5"/>
              </a:solidFill>
            </a:endParaRPr>
          </a:p>
          <a:p>
            <a:pPr marL="0" indent="0" algn="ctr">
              <a:buNone/>
            </a:pPr>
            <a:r>
              <a:rPr lang="en-US" sz="4800" b="1" dirty="0" smtClean="0">
                <a:solidFill>
                  <a:srgbClr val="E7445D"/>
                </a:solidFill>
              </a:rPr>
              <a:t>STRATEGIC DIALOGUE</a:t>
            </a:r>
            <a:endParaRPr lang="en-US" sz="4800" b="1" dirty="0">
              <a:solidFill>
                <a:srgbClr val="E7445D"/>
              </a:solidFill>
            </a:endParaRPr>
          </a:p>
        </p:txBody>
      </p:sp>
      <p:sp>
        <p:nvSpPr>
          <p:cNvPr id="9" name="Text Placeholder 8"/>
          <p:cNvSpPr>
            <a:spLocks noGrp="1"/>
          </p:cNvSpPr>
          <p:nvPr>
            <p:ph type="body" idx="18"/>
          </p:nvPr>
        </p:nvSpPr>
        <p:spPr/>
        <p:txBody>
          <a:bodyPr/>
          <a:lstStyle/>
          <a:p>
            <a:endParaRPr lang="en-US"/>
          </a:p>
        </p:txBody>
      </p:sp>
      <p:pic>
        <p:nvPicPr>
          <p:cNvPr id="11" name="Content Placeholder 10" descr="strategic dialogue.jpg"/>
          <p:cNvPicPr>
            <a:picLocks noGrp="1" noChangeAspect="1"/>
          </p:cNvPicPr>
          <p:nvPr>
            <p:ph sz="half" idx="19"/>
          </p:nvPr>
        </p:nvPicPr>
        <p:blipFill>
          <a:blip r:embed="rId3" cstate="print">
            <a:extLst>
              <a:ext uri="{28A0092B-C50C-407E-A947-70E740481C1C}">
                <a14:useLocalDpi xmlns:a14="http://schemas.microsoft.com/office/drawing/2010/main"/>
              </a:ext>
            </a:extLst>
          </a:blip>
          <a:srcRect/>
          <a:stretch>
            <a:fillRect/>
          </a:stretch>
        </p:blipFill>
        <p:spPr>
          <a:xfrm>
            <a:off x="9145587" y="0"/>
            <a:ext cx="9144000" cy="5715000"/>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refuge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05867" y="0"/>
            <a:ext cx="8599373" cy="5715000"/>
          </a:xfrm>
          <a:prstGeom prst="rect">
            <a:avLst/>
          </a:prstGeom>
        </p:spPr>
      </p:pic>
      <p:sp>
        <p:nvSpPr>
          <p:cNvPr id="2" name="Date Placeholder 1"/>
          <p:cNvSpPr>
            <a:spLocks noGrp="1"/>
          </p:cNvSpPr>
          <p:nvPr>
            <p:ph type="dt" sz="half" idx="13"/>
          </p:nvPr>
        </p:nvSpPr>
        <p:spPr/>
        <p:txBody>
          <a:bodyPr/>
          <a:lstStyle/>
          <a:p>
            <a:fld id="{A172B2BB-9AAE-4C98-A2A2-89351F06BB89}" type="datetime1">
              <a:rPr lang="fi-FI" smtClean="0"/>
              <a:t>10/02/16</a:t>
            </a:fld>
            <a:endParaRPr lang="fi-FI"/>
          </a:p>
        </p:txBody>
      </p:sp>
      <p:sp>
        <p:nvSpPr>
          <p:cNvPr id="4" name="Slide Number Placeholder 3"/>
          <p:cNvSpPr>
            <a:spLocks noGrp="1"/>
          </p:cNvSpPr>
          <p:nvPr>
            <p:ph type="sldNum" sz="quarter" idx="15"/>
          </p:nvPr>
        </p:nvSpPr>
        <p:spPr/>
        <p:txBody>
          <a:bodyPr/>
          <a:lstStyle/>
          <a:p>
            <a:fld id="{A5F4B4F1-3FF9-4E29-822C-0C8F7C4DC046}" type="slidenum">
              <a:rPr lang="fi-FI" smtClean="0"/>
              <a:t>24</a:t>
            </a:fld>
            <a:endParaRPr lang="fi-FI"/>
          </a:p>
        </p:txBody>
      </p:sp>
      <p:sp>
        <p:nvSpPr>
          <p:cNvPr id="17" name="Content Placeholder 16"/>
          <p:cNvSpPr>
            <a:spLocks noGrp="1"/>
          </p:cNvSpPr>
          <p:nvPr>
            <p:ph sz="half" idx="2"/>
          </p:nvPr>
        </p:nvSpPr>
        <p:spPr>
          <a:xfrm>
            <a:off x="-1" y="0"/>
            <a:ext cx="9397107" cy="5715000"/>
          </a:xfrm>
        </p:spPr>
        <p:txBody>
          <a:bodyPr>
            <a:normAutofit fontScale="70000" lnSpcReduction="20000"/>
          </a:bodyPr>
          <a:lstStyle/>
          <a:p>
            <a:pPr marL="0" indent="0">
              <a:buNone/>
            </a:pPr>
            <a:endParaRPr lang="en-US" sz="3100" dirty="0"/>
          </a:p>
          <a:p>
            <a:pPr marL="514350" indent="-514350">
              <a:buAutoNum type="arabicPeriod"/>
            </a:pPr>
            <a:r>
              <a:rPr lang="en-US" sz="3100" b="1" dirty="0" smtClean="0"/>
              <a:t>Refugee</a:t>
            </a:r>
          </a:p>
          <a:p>
            <a:pPr>
              <a:buClr>
                <a:srgbClr val="FF7F3C"/>
              </a:buClr>
            </a:pPr>
            <a:r>
              <a:rPr lang="en-US" sz="3100" dirty="0" smtClean="0"/>
              <a:t>Agenda: You want to find a new safe place to stay and find a way to reunite your family</a:t>
            </a:r>
          </a:p>
          <a:p>
            <a:pPr marL="0" indent="0">
              <a:buClr>
                <a:srgbClr val="FF7F3C"/>
              </a:buClr>
              <a:buNone/>
            </a:pPr>
            <a:endParaRPr lang="en-US" sz="3100" dirty="0" smtClean="0"/>
          </a:p>
          <a:p>
            <a:pPr marL="0" indent="0">
              <a:buClr>
                <a:srgbClr val="FF7F3C"/>
              </a:buClr>
              <a:buNone/>
            </a:pPr>
            <a:r>
              <a:rPr lang="en-US" sz="3100" b="1" dirty="0" smtClean="0"/>
              <a:t>2. Prime minister of a European country</a:t>
            </a:r>
          </a:p>
          <a:p>
            <a:pPr marL="457200" indent="-457200">
              <a:buClr>
                <a:srgbClr val="FF7F3C"/>
              </a:buClr>
              <a:buFont typeface="Wingdings" charset="2"/>
              <a:buChar char="§"/>
            </a:pPr>
            <a:r>
              <a:rPr lang="en-US" sz="3100" dirty="0" smtClean="0"/>
              <a:t>Agenda: Your primary motivation is to try to balance limited resources, political pressures and the surge of refugees to your country.</a:t>
            </a:r>
          </a:p>
          <a:p>
            <a:pPr>
              <a:buClr>
                <a:srgbClr val="FF7F3C"/>
              </a:buClr>
            </a:pPr>
            <a:endParaRPr lang="en-US" sz="3100" dirty="0" smtClean="0"/>
          </a:p>
          <a:p>
            <a:pPr marL="0" indent="0">
              <a:buClr>
                <a:srgbClr val="FF7F3C"/>
              </a:buClr>
              <a:buNone/>
            </a:pPr>
            <a:r>
              <a:rPr lang="en-US" sz="3100" b="1" dirty="0" smtClean="0"/>
              <a:t>3. Citizen of a European country</a:t>
            </a:r>
          </a:p>
          <a:p>
            <a:pPr>
              <a:buClr>
                <a:srgbClr val="FF7F3C"/>
              </a:buClr>
            </a:pPr>
            <a:r>
              <a:rPr lang="en-US" sz="3100" dirty="0" smtClean="0"/>
              <a:t>Agenda: You are worried for your family’s livelihood. You want to make sure that you don’t end up less off from the situation.</a:t>
            </a:r>
          </a:p>
          <a:p>
            <a:pPr>
              <a:buClr>
                <a:srgbClr val="FF7F3C"/>
              </a:buClr>
            </a:pPr>
            <a:endParaRPr lang="en-US" sz="3100" dirty="0" smtClean="0"/>
          </a:p>
          <a:p>
            <a:pPr marL="0" indent="0">
              <a:buClr>
                <a:srgbClr val="FF7F3C"/>
              </a:buClr>
              <a:buNone/>
            </a:pPr>
            <a:r>
              <a:rPr lang="en-US" sz="3100" b="1" dirty="0" smtClean="0"/>
              <a:t>4. NGO</a:t>
            </a:r>
          </a:p>
          <a:p>
            <a:pPr>
              <a:buClr>
                <a:srgbClr val="FF7F3C"/>
              </a:buClr>
            </a:pPr>
            <a:r>
              <a:rPr lang="en-US" sz="3100" dirty="0" smtClean="0"/>
              <a:t>Agenda: You want to make sure those in most need receive help. You are worried especially about the thousands of refugee children that are alone in Europe.</a:t>
            </a:r>
          </a:p>
          <a:p>
            <a:pPr>
              <a:buClr>
                <a:srgbClr val="FF7F3C"/>
              </a:buClr>
            </a:pPr>
            <a:endParaRPr lang="en-US" sz="3200" dirty="0"/>
          </a:p>
        </p:txBody>
      </p:sp>
      <p:sp>
        <p:nvSpPr>
          <p:cNvPr id="19" name="Content Placeholder 18"/>
          <p:cNvSpPr>
            <a:spLocks noGrp="1"/>
          </p:cNvSpPr>
          <p:nvPr>
            <p:ph sz="half" idx="17"/>
          </p:nvPr>
        </p:nvSpPr>
        <p:spPr/>
        <p:txBody>
          <a:bodyPr/>
          <a:lstStyle/>
          <a:p>
            <a:r>
              <a:rPr lang="en-US" b="1" dirty="0" smtClean="0"/>
              <a:t>5 minutes of free discussion and preparations per each stakeholder group together</a:t>
            </a:r>
          </a:p>
          <a:p>
            <a:endParaRPr lang="en-US" dirty="0"/>
          </a:p>
          <a:p>
            <a:r>
              <a:rPr lang="en-US" dirty="0" smtClean="0"/>
              <a:t>Arranging into groups where there are participants from all the 4 stakeholder groups</a:t>
            </a:r>
          </a:p>
          <a:p>
            <a:endParaRPr lang="en-US" dirty="0"/>
          </a:p>
          <a:p>
            <a:r>
              <a:rPr lang="en-US" b="1" dirty="0" smtClean="0"/>
              <a:t>15 minutes of dialogue</a:t>
            </a:r>
          </a:p>
          <a:p>
            <a:pPr lvl="1"/>
            <a:r>
              <a:rPr lang="en-US" i="1" dirty="0" smtClean="0">
                <a:solidFill>
                  <a:srgbClr val="FF7F3C"/>
                </a:solidFill>
              </a:rPr>
              <a:t>Generative dialogue </a:t>
            </a:r>
            <a:r>
              <a:rPr lang="en-US" i="1" dirty="0" smtClean="0"/>
              <a:t>– </a:t>
            </a:r>
            <a:r>
              <a:rPr lang="en-US" dirty="0" smtClean="0"/>
              <a:t>establishing common ground, sharing positive motivations, focus on discussing worldviews and values, not trying to reach a goal!</a:t>
            </a:r>
          </a:p>
          <a:p>
            <a:pPr lvl="1"/>
            <a:r>
              <a:rPr lang="en-US" i="1" dirty="0" smtClean="0">
                <a:solidFill>
                  <a:srgbClr val="FF7F3C"/>
                </a:solidFill>
              </a:rPr>
              <a:t>Strategic dialogue </a:t>
            </a:r>
            <a:r>
              <a:rPr lang="en-US" i="1" dirty="0" smtClean="0"/>
              <a:t>– </a:t>
            </a:r>
            <a:r>
              <a:rPr lang="en-US" dirty="0" smtClean="0"/>
              <a:t>Trying to reach an established outcome for solving a refugee-related problem – e.g. finding employment, housing, family integration etc.</a:t>
            </a:r>
            <a:endParaRPr lang="en-US" i="1" dirty="0"/>
          </a:p>
        </p:txBody>
      </p:sp>
      <p:sp>
        <p:nvSpPr>
          <p:cNvPr id="21" name="Content Placeholder 20"/>
          <p:cNvSpPr>
            <a:spLocks noGrp="1"/>
          </p:cNvSpPr>
          <p:nvPr>
            <p:ph sz="half" idx="19"/>
          </p:nvPr>
        </p:nvSpPr>
        <p:spPr/>
        <p:txBody>
          <a:bodyPr/>
          <a:lstStyle/>
          <a:p>
            <a:pPr marL="0" indent="0">
              <a:buNone/>
            </a:pPr>
            <a:endParaRPr lang="en-US" dirty="0" smtClean="0"/>
          </a:p>
          <a:p>
            <a:endParaRPr lang="en-US" dirty="0"/>
          </a:p>
          <a:p>
            <a:endParaRPr lang="en-US" dirty="0" smtClean="0"/>
          </a:p>
          <a:p>
            <a:pPr marL="0" indent="0">
              <a:buNone/>
            </a:pPr>
            <a:endParaRPr lang="en-US" sz="1200" dirty="0" smtClean="0"/>
          </a:p>
          <a:p>
            <a:pPr marL="0" indent="0">
              <a:buNone/>
            </a:pPr>
            <a:endParaRPr lang="en-US" sz="1200" dirty="0"/>
          </a:p>
          <a:p>
            <a:pPr marL="0" indent="0">
              <a:buNone/>
            </a:pPr>
            <a:endParaRPr lang="en-US" dirty="0"/>
          </a:p>
        </p:txBody>
      </p:sp>
      <p:sp>
        <p:nvSpPr>
          <p:cNvPr id="14" name="Title 13"/>
          <p:cNvSpPr>
            <a:spLocks noGrp="1"/>
          </p:cNvSpPr>
          <p:nvPr>
            <p:ph type="ctrTitle" idx="4294967295"/>
          </p:nvPr>
        </p:nvSpPr>
        <p:spPr>
          <a:xfrm>
            <a:off x="9613131" y="1489348"/>
            <a:ext cx="8229600" cy="1225550"/>
          </a:xfrm>
        </p:spPr>
        <p:txBody>
          <a:bodyPr/>
          <a:lstStyle/>
          <a:p>
            <a:r>
              <a:rPr lang="en-US" b="1" dirty="0" smtClean="0">
                <a:solidFill>
                  <a:srgbClr val="FF7F3C"/>
                </a:solidFill>
              </a:rPr>
              <a:t>DIALOGUE WORKSHOPS</a:t>
            </a:r>
            <a:endParaRPr lang="en-US" b="1" dirty="0">
              <a:solidFill>
                <a:srgbClr val="FF7F3C"/>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18254091" y="0"/>
            <a:ext cx="9181084" cy="5715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Platshållare för text 4"/>
          <p:cNvSpPr>
            <a:spLocks noGrp="1"/>
          </p:cNvSpPr>
          <p:nvPr>
            <p:ph type="body" idx="1"/>
          </p:nvPr>
        </p:nvSpPr>
        <p:spPr>
          <a:xfrm>
            <a:off x="9829155" y="625252"/>
            <a:ext cx="4248472" cy="720080"/>
          </a:xfrm>
        </p:spPr>
        <p:txBody>
          <a:bodyPr>
            <a:normAutofit/>
          </a:bodyPr>
          <a:lstStyle/>
          <a:p>
            <a:r>
              <a:rPr lang="en-US" baseline="30000" dirty="0" smtClean="0"/>
              <a:t>Methodologies of intervention and design</a:t>
            </a:r>
          </a:p>
        </p:txBody>
      </p:sp>
      <p:sp>
        <p:nvSpPr>
          <p:cNvPr id="10" name="Platshållare för innehåll 9"/>
          <p:cNvSpPr>
            <a:spLocks noGrp="1"/>
          </p:cNvSpPr>
          <p:nvPr>
            <p:ph sz="half" idx="19"/>
          </p:nvPr>
        </p:nvSpPr>
        <p:spPr>
          <a:xfrm>
            <a:off x="11701363" y="1902752"/>
            <a:ext cx="5508104" cy="2322900"/>
          </a:xfrm>
        </p:spPr>
        <p:txBody>
          <a:bodyPr/>
          <a:lstStyle/>
          <a:p>
            <a:pPr>
              <a:buNone/>
            </a:pPr>
            <a:endParaRPr lang="en-US" sz="2800" baseline="30000" dirty="0" smtClean="0"/>
          </a:p>
          <a:p>
            <a:pPr>
              <a:buNone/>
            </a:pPr>
            <a:r>
              <a:rPr lang="en-US" sz="2800" baseline="30000" dirty="0" smtClean="0"/>
              <a:t>Evolutionary system design </a:t>
            </a:r>
            <a:endParaRPr lang="en-US" sz="2800" i="1" baseline="30000" dirty="0" smtClean="0"/>
          </a:p>
          <a:p>
            <a:pPr>
              <a:buNone/>
            </a:pPr>
            <a:r>
              <a:rPr lang="en-US" sz="2800" baseline="30000" dirty="0" smtClean="0"/>
              <a:t>The diamond schematic</a:t>
            </a:r>
          </a:p>
          <a:p>
            <a:pPr>
              <a:buNone/>
            </a:pPr>
            <a:r>
              <a:rPr lang="en-US" sz="2800" baseline="30000" dirty="0" smtClean="0"/>
              <a:t> Soft system methodology </a:t>
            </a:r>
          </a:p>
          <a:p>
            <a:pPr>
              <a:buNone/>
            </a:pPr>
            <a:endParaRPr lang="sv-SE" dirty="0"/>
          </a:p>
        </p:txBody>
      </p:sp>
      <p:pic>
        <p:nvPicPr>
          <p:cNvPr id="8194" name="Picture 2" descr="C:\Users\Caroline\Pictures\skola\vt16\system thinking\presentation\understand_the_4cs_and_get_the_best_value_when_buying_a_diamo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81084" cy="5715000"/>
          </a:xfrm>
          <a:prstGeom prst="rect">
            <a:avLst/>
          </a:prstGeom>
          <a:noFill/>
        </p:spPr>
      </p:pic>
      <p:sp>
        <p:nvSpPr>
          <p:cNvPr id="13" name="Likbent triangel 12"/>
          <p:cNvSpPr/>
          <p:nvPr/>
        </p:nvSpPr>
        <p:spPr>
          <a:xfrm rot="5400000">
            <a:off x="11521343" y="2245432"/>
            <a:ext cx="216024" cy="144016"/>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Likbent triangel 13"/>
          <p:cNvSpPr/>
          <p:nvPr/>
        </p:nvSpPr>
        <p:spPr>
          <a:xfrm rot="5400000">
            <a:off x="11521343" y="2605472"/>
            <a:ext cx="216024" cy="144016"/>
          </a:xfrm>
          <a:prstGeom prst="triangle">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Likbent triangel 14"/>
          <p:cNvSpPr/>
          <p:nvPr/>
        </p:nvSpPr>
        <p:spPr>
          <a:xfrm rot="5400000">
            <a:off x="11521343" y="2965512"/>
            <a:ext cx="216024" cy="144016"/>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5" name="Picture 3" descr="C:\Users\Caroline\Pictures\skola\vt16\system thinking\presentation\wpid-Photo-Mar-13-2013-934-A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198307" y="314399"/>
            <a:ext cx="5400600" cy="54006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5"/>
          </p:nvPr>
        </p:nvSpPr>
        <p:spPr/>
        <p:txBody>
          <a:bodyPr/>
          <a:lstStyle/>
          <a:p>
            <a:fld id="{A5F4B4F1-3FF9-4E29-822C-0C8F7C4DC046}" type="slidenum">
              <a:rPr lang="fi-FI" smtClean="0"/>
              <a:t>26</a:t>
            </a:fld>
            <a:endParaRPr lang="fi-FI"/>
          </a:p>
        </p:txBody>
      </p:sp>
      <p:sp>
        <p:nvSpPr>
          <p:cNvPr id="7" name="Platshållare för text 6"/>
          <p:cNvSpPr>
            <a:spLocks noGrp="1"/>
          </p:cNvSpPr>
          <p:nvPr>
            <p:ph type="body" idx="16"/>
          </p:nvPr>
        </p:nvSpPr>
        <p:spPr/>
        <p:txBody>
          <a:bodyPr/>
          <a:lstStyle/>
          <a:p>
            <a:endParaRPr lang="sv-SE"/>
          </a:p>
        </p:txBody>
      </p:sp>
      <p:sp>
        <p:nvSpPr>
          <p:cNvPr id="9" name="Platshållare för text 8"/>
          <p:cNvSpPr>
            <a:spLocks noGrp="1"/>
          </p:cNvSpPr>
          <p:nvPr>
            <p:ph type="body" idx="18"/>
          </p:nvPr>
        </p:nvSpPr>
        <p:spPr>
          <a:xfrm>
            <a:off x="9181083" y="0"/>
            <a:ext cx="9144000" cy="533400"/>
          </a:xfrm>
        </p:spPr>
        <p:txBody>
          <a:bodyPr/>
          <a:lstStyle/>
          <a:p>
            <a:r>
              <a:rPr lang="sv-SE" b="0" dirty="0" err="1" smtClean="0">
                <a:solidFill>
                  <a:schemeClr val="bg1">
                    <a:lumMod val="75000"/>
                  </a:schemeClr>
                </a:solidFill>
                <a:latin typeface="+mj-lt"/>
              </a:rPr>
              <a:t>Evolutionary</a:t>
            </a:r>
            <a:r>
              <a:rPr lang="sv-SE" b="0" dirty="0" smtClean="0">
                <a:solidFill>
                  <a:schemeClr val="bg1">
                    <a:lumMod val="75000"/>
                  </a:schemeClr>
                </a:solidFill>
                <a:latin typeface="+mj-lt"/>
              </a:rPr>
              <a:t> system design</a:t>
            </a:r>
            <a:endParaRPr lang="sv-SE" b="0" dirty="0">
              <a:solidFill>
                <a:schemeClr val="bg1">
                  <a:lumMod val="75000"/>
                </a:schemeClr>
              </a:solidFill>
              <a:latin typeface="+mj-lt"/>
            </a:endParaRPr>
          </a:p>
        </p:txBody>
      </p:sp>
      <p:sp>
        <p:nvSpPr>
          <p:cNvPr id="10" name="Platshållare för innehåll 9"/>
          <p:cNvSpPr>
            <a:spLocks noGrp="1"/>
          </p:cNvSpPr>
          <p:nvPr>
            <p:ph sz="half" idx="19"/>
          </p:nvPr>
        </p:nvSpPr>
        <p:spPr>
          <a:xfrm>
            <a:off x="9829155" y="2281436"/>
            <a:ext cx="8100392" cy="2016224"/>
          </a:xfrm>
        </p:spPr>
        <p:txBody>
          <a:bodyPr anchor="ctr">
            <a:normAutofit fontScale="92500"/>
          </a:bodyPr>
          <a:lstStyle/>
          <a:p>
            <a:pPr>
              <a:buNone/>
            </a:pPr>
            <a:endParaRPr lang="en-US" baseline="30000" dirty="0" smtClean="0"/>
          </a:p>
          <a:p>
            <a:pPr>
              <a:buNone/>
            </a:pPr>
            <a:endParaRPr lang="en-US" baseline="30000" dirty="0" smtClean="0"/>
          </a:p>
          <a:p>
            <a:pPr algn="ctr">
              <a:lnSpc>
                <a:spcPct val="150000"/>
              </a:lnSpc>
              <a:buNone/>
            </a:pPr>
            <a:endParaRPr lang="en-US" baseline="30000" dirty="0" smtClean="0"/>
          </a:p>
          <a:p>
            <a:pPr algn="ctr">
              <a:buNone/>
            </a:pPr>
            <a:r>
              <a:rPr lang="en-US" baseline="30000" dirty="0" smtClean="0"/>
              <a:t>“To address the demands of the emerging fourth generation we</a:t>
            </a:r>
            <a:r>
              <a:rPr lang="en-US" dirty="0" smtClean="0"/>
              <a:t> </a:t>
            </a:r>
            <a:r>
              <a:rPr lang="en-US" baseline="30000" dirty="0" smtClean="0"/>
              <a:t>must</a:t>
            </a:r>
            <a:r>
              <a:rPr lang="en-US" dirty="0" smtClean="0"/>
              <a:t> </a:t>
            </a:r>
            <a:r>
              <a:rPr lang="en-US" baseline="30000" dirty="0" smtClean="0"/>
              <a:t>change our awareness so we are</a:t>
            </a:r>
            <a:r>
              <a:rPr lang="en-US" dirty="0" smtClean="0"/>
              <a:t> </a:t>
            </a:r>
            <a:r>
              <a:rPr lang="en-US" baseline="30000" dirty="0" smtClean="0"/>
              <a:t>conscious of our role in the evolution and can take a critical stand in the current</a:t>
            </a:r>
          </a:p>
          <a:p>
            <a:pPr algn="ctr">
              <a:buNone/>
            </a:pPr>
            <a:r>
              <a:rPr lang="en-US" baseline="30000" dirty="0" smtClean="0"/>
              <a:t>system of public discourse”</a:t>
            </a:r>
            <a:endParaRPr lang="en-US" sz="3600" baseline="30000" dirty="0" smtClean="0"/>
          </a:p>
          <a:p>
            <a:pPr algn="ctr">
              <a:buNone/>
            </a:pPr>
            <a:endParaRPr lang="en-US" sz="3600" baseline="30000" dirty="0" smtClean="0"/>
          </a:p>
          <a:p>
            <a:pPr algn="ctr">
              <a:buNone/>
            </a:pPr>
            <a:endParaRPr lang="en-US" sz="3600" baseline="30000" dirty="0" smtClean="0"/>
          </a:p>
          <a:p>
            <a:pPr algn="ctr">
              <a:buNone/>
            </a:pPr>
            <a:endParaRPr lang="en-US" sz="3600" baseline="30000" dirty="0" smtClean="0"/>
          </a:p>
          <a:p>
            <a:pPr algn="ctr">
              <a:buNone/>
            </a:pPr>
            <a:endParaRPr lang="en-US" sz="3600" baseline="30000" dirty="0" smtClean="0"/>
          </a:p>
          <a:p>
            <a:pPr>
              <a:buNone/>
            </a:pPr>
            <a:endParaRPr lang="sv-SE" dirty="0"/>
          </a:p>
        </p:txBody>
      </p:sp>
      <p:sp>
        <p:nvSpPr>
          <p:cNvPr id="12" name="textruta 11"/>
          <p:cNvSpPr txBox="1"/>
          <p:nvPr/>
        </p:nvSpPr>
        <p:spPr>
          <a:xfrm>
            <a:off x="9181083" y="5438001"/>
            <a:ext cx="4608512" cy="276999"/>
          </a:xfrm>
          <a:prstGeom prst="rect">
            <a:avLst/>
          </a:prstGeom>
          <a:noFill/>
        </p:spPr>
        <p:txBody>
          <a:bodyPr wrap="square" rtlCol="0">
            <a:spAutoFit/>
          </a:bodyPr>
          <a:lstStyle/>
          <a:p>
            <a:r>
              <a:rPr lang="en-GB" sz="1200" dirty="0" smtClean="0"/>
              <a:t>http://www.bobwilliams.co.nz/Systems_Resources_files/ssm.pdf</a:t>
            </a:r>
            <a:endParaRPr lang="en-GB" sz="1200" dirty="0"/>
          </a:p>
        </p:txBody>
      </p:sp>
      <p:pic>
        <p:nvPicPr>
          <p:cNvPr id="9218" name="Picture 2" descr="C:\Users\Caroline\Pictures\skola\vt16\system thinking\presentation\power-generation-hero-industries-700_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81083" cy="5738177"/>
          </a:xfrm>
          <a:prstGeom prst="rect">
            <a:avLst/>
          </a:prstGeom>
          <a:noFill/>
        </p:spPr>
      </p:pic>
      <p:pic>
        <p:nvPicPr>
          <p:cNvPr id="9219" name="Picture 3" descr="C:\Users\Caroline\Pictures\skola\vt16\system thinking\presentation\a2105638585_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54091" y="0"/>
            <a:ext cx="9181084"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5"/>
          </p:nvPr>
        </p:nvSpPr>
        <p:spPr/>
        <p:txBody>
          <a:bodyPr/>
          <a:lstStyle/>
          <a:p>
            <a:fld id="{A5F4B4F1-3FF9-4E29-822C-0C8F7C4DC046}" type="slidenum">
              <a:rPr lang="fi-FI" smtClean="0"/>
              <a:t>27</a:t>
            </a:fld>
            <a:endParaRPr lang="fi-FI"/>
          </a:p>
        </p:txBody>
      </p:sp>
      <p:sp>
        <p:nvSpPr>
          <p:cNvPr id="9" name="Platshållare för text 8"/>
          <p:cNvSpPr>
            <a:spLocks noGrp="1"/>
          </p:cNvSpPr>
          <p:nvPr>
            <p:ph type="body" idx="18"/>
          </p:nvPr>
        </p:nvSpPr>
        <p:spPr/>
        <p:txBody>
          <a:bodyPr/>
          <a:lstStyle/>
          <a:p>
            <a:r>
              <a:rPr lang="sv-SE" b="0" dirty="0" err="1" smtClean="0">
                <a:solidFill>
                  <a:schemeClr val="bg1">
                    <a:lumMod val="75000"/>
                  </a:schemeClr>
                </a:solidFill>
              </a:rPr>
              <a:t>Evolutionary</a:t>
            </a:r>
            <a:r>
              <a:rPr lang="sv-SE" b="0" dirty="0" smtClean="0">
                <a:solidFill>
                  <a:schemeClr val="bg1">
                    <a:lumMod val="75000"/>
                  </a:schemeClr>
                </a:solidFill>
              </a:rPr>
              <a:t> system design</a:t>
            </a:r>
          </a:p>
        </p:txBody>
      </p:sp>
      <p:sp>
        <p:nvSpPr>
          <p:cNvPr id="11" name="Platshållare för innehåll 9"/>
          <p:cNvSpPr txBox="1"/>
          <p:nvPr/>
        </p:nvSpPr>
        <p:spPr>
          <a:xfrm>
            <a:off x="9757147" y="2137420"/>
            <a:ext cx="8100392" cy="2016224"/>
          </a:xfrm>
          <a:prstGeom prst="rect">
            <a:avLst/>
          </a:prstGeom>
        </p:spPr>
        <p:txBody>
          <a:bodyPr vert="horz" lIns="91440" tIns="45720" rIns="91440" bIns="45720" rtlCol="0" anchor="ctr">
            <a:normAutofit/>
          </a:bodyPr>
          <a:lstStyle/>
          <a:p>
            <a:pPr marL="342900" marR="0" lvl="0" indent="-342900" algn="l" defTabSz="914400" rtl="0" eaLnBrk="1" latinLnBrk="0" hangingPunct="1">
              <a:spcBef>
                <a:spcPct val="20000"/>
              </a:spcBef>
              <a:spcAft>
                <a:spcPts val="0"/>
              </a:spcAft>
              <a:buClrTx/>
              <a:buSzTx/>
              <a:buFont typeface="Arial" pitchFamily="34" charset="0"/>
              <a:buNone/>
              <a:defRPr/>
            </a:pPr>
            <a:endParaRPr kumimoji="0" lang="en-US" sz="24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l" defTabSz="914400" rtl="0" eaLnBrk="1" latinLnBrk="0" hangingPunct="1">
              <a:spcBef>
                <a:spcPct val="20000"/>
              </a:spcBef>
              <a:spcAft>
                <a:spcPts val="0"/>
              </a:spcAft>
              <a:buClrTx/>
              <a:buSzTx/>
              <a:buFont typeface="Arial" pitchFamily="34" charset="0"/>
              <a:buNone/>
              <a:defRPr/>
            </a:pPr>
            <a:endParaRPr kumimoji="0" lang="en-US" sz="24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lnSpc>
                <a:spcPct val="150000"/>
              </a:lnSpc>
              <a:spcBef>
                <a:spcPct val="20000"/>
              </a:spcBef>
              <a:spcAft>
                <a:spcPts val="0"/>
              </a:spcAft>
              <a:buClrTx/>
              <a:buSzTx/>
              <a:buFont typeface="Arial" pitchFamily="34" charset="0"/>
              <a:buNone/>
              <a:defRPr/>
            </a:pPr>
            <a:endParaRPr kumimoji="0" lang="en-US" sz="32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spcBef>
                <a:spcPct val="20000"/>
              </a:spcBef>
              <a:spcAft>
                <a:spcPts val="0"/>
              </a:spcAft>
              <a:buClrTx/>
              <a:buSzTx/>
              <a:buFont typeface="Arial" pitchFamily="34" charset="0"/>
              <a:buNone/>
              <a:defRPr/>
            </a:pPr>
            <a:r>
              <a:rPr kumimoji="0" lang="en-US" sz="3200" b="0" i="0" u="none" strike="noStrike" kern="1200" cap="none" spc="0" normalizeH="0" baseline="30000" noProof="0" dirty="0" smtClean="0">
                <a:ln>
                  <a:noFill/>
                </a:ln>
                <a:solidFill>
                  <a:schemeClr val="tx1"/>
                </a:solidFill>
                <a:effectLst/>
                <a:uLnTx/>
                <a:uFillTx/>
                <a:latin typeface="+mn-lt"/>
                <a:ea typeface="+mn-ea"/>
                <a:cs typeface="+mn-cs"/>
              </a:rPr>
              <a:t>How do we move on to the fourth generation based on the knowledge of our societal evolution?</a:t>
            </a:r>
          </a:p>
          <a:p>
            <a:pPr marL="342900" marR="0" lvl="0" indent="-342900" algn="ctr" defTabSz="914400" rtl="0" eaLnBrk="1" latinLnBrk="0" hangingPunct="1">
              <a:spcBef>
                <a:spcPct val="20000"/>
              </a:spcBef>
              <a:spcAft>
                <a:spcPts val="0"/>
              </a:spcAft>
              <a:buClrTx/>
              <a:buSzTx/>
              <a:buFont typeface="Arial" pitchFamily="34" charset="0"/>
              <a:buNone/>
              <a:defRPr/>
            </a:pPr>
            <a:endParaRPr kumimoji="0" lang="en-US" sz="36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spcBef>
                <a:spcPct val="20000"/>
              </a:spcBef>
              <a:spcAft>
                <a:spcPts val="0"/>
              </a:spcAft>
              <a:buClrTx/>
              <a:buSzTx/>
              <a:buFont typeface="Arial" pitchFamily="34" charset="0"/>
              <a:buNone/>
              <a:defRPr/>
            </a:pPr>
            <a:endParaRPr kumimoji="0" lang="en-US" sz="36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spcBef>
                <a:spcPct val="20000"/>
              </a:spcBef>
              <a:spcAft>
                <a:spcPts val="0"/>
              </a:spcAft>
              <a:buClrTx/>
              <a:buSzTx/>
              <a:buFont typeface="Arial" pitchFamily="34" charset="0"/>
              <a:buNone/>
              <a:defRPr/>
            </a:pPr>
            <a:endParaRPr kumimoji="0" lang="en-US" sz="36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spcBef>
                <a:spcPct val="20000"/>
              </a:spcBef>
              <a:spcAft>
                <a:spcPts val="0"/>
              </a:spcAft>
              <a:buClrTx/>
              <a:buSzTx/>
              <a:buFont typeface="Arial" pitchFamily="34" charset="0"/>
              <a:buNone/>
              <a:defRPr/>
            </a:pPr>
            <a:endParaRPr kumimoji="0" lang="en-US" sz="36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l" defTabSz="914400" rtl="0" eaLnBrk="1" latinLnBrk="0" hangingPunct="1">
              <a:spcBef>
                <a:spcPct val="20000"/>
              </a:spcBef>
              <a:spcAft>
                <a:spcPts val="0"/>
              </a:spcAft>
              <a:buClrTx/>
              <a:buSzTx/>
              <a:buFont typeface="Arial" pitchFamily="34" charset="0"/>
              <a:buNone/>
              <a:defRPr/>
            </a:pPr>
            <a:endParaRPr kumimoji="0" lang="sv-SE"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2" descr="C:\Users\Caroline\Pictures\skola\vt16\system thinking\presentation\power-generation-hero-industries-700_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81083" cy="5738177"/>
          </a:xfrm>
          <a:prstGeom prst="rect">
            <a:avLst/>
          </a:prstGeom>
          <a:noFill/>
        </p:spPr>
      </p:pic>
      <p:pic>
        <p:nvPicPr>
          <p:cNvPr id="14" name="Picture 3" descr="C:\Users\Caroline\Pictures\skola\vt16\system thinking\presentation\a2105638585_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54091" y="0"/>
            <a:ext cx="9181084"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Caroline\Pictures\skola\vt16\system thinking\presentation\shutterstock_14748017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54091" y="0"/>
            <a:ext cx="9424454" cy="5715000"/>
          </a:xfrm>
          <a:prstGeom prst="rect">
            <a:avLst/>
          </a:prstGeom>
          <a:noFill/>
        </p:spPr>
      </p:pic>
      <p:sp>
        <p:nvSpPr>
          <p:cNvPr id="4" name="Platshållare för bildnummer 3"/>
          <p:cNvSpPr>
            <a:spLocks noGrp="1"/>
          </p:cNvSpPr>
          <p:nvPr>
            <p:ph type="sldNum" sz="quarter" idx="15"/>
          </p:nvPr>
        </p:nvSpPr>
        <p:spPr/>
        <p:txBody>
          <a:bodyPr/>
          <a:lstStyle/>
          <a:p>
            <a:fld id="{A5F4B4F1-3FF9-4E29-822C-0C8F7C4DC046}" type="slidenum">
              <a:rPr lang="fi-FI" smtClean="0"/>
              <a:t>28</a:t>
            </a:fld>
            <a:endParaRPr lang="fi-FI"/>
          </a:p>
        </p:txBody>
      </p:sp>
      <p:sp>
        <p:nvSpPr>
          <p:cNvPr id="6" name="Platshållare för innehåll 5"/>
          <p:cNvSpPr>
            <a:spLocks noGrp="1"/>
          </p:cNvSpPr>
          <p:nvPr>
            <p:ph sz="half" idx="2"/>
          </p:nvPr>
        </p:nvSpPr>
        <p:spPr>
          <a:xfrm>
            <a:off x="10909275" y="1777380"/>
            <a:ext cx="6012731" cy="2394908"/>
          </a:xfrm>
        </p:spPr>
        <p:txBody>
          <a:bodyPr>
            <a:normAutofit/>
          </a:bodyPr>
          <a:lstStyle/>
          <a:p>
            <a:pPr>
              <a:buNone/>
            </a:pPr>
            <a:r>
              <a:rPr lang="sv-SE" sz="1800" dirty="0" smtClean="0">
                <a:solidFill>
                  <a:schemeClr val="accent2">
                    <a:lumMod val="50000"/>
                  </a:schemeClr>
                </a:solidFill>
              </a:rPr>
              <a:t>Basics: </a:t>
            </a:r>
          </a:p>
          <a:p>
            <a:pPr>
              <a:buNone/>
            </a:pPr>
            <a:r>
              <a:rPr lang="en-US" sz="1600" dirty="0" smtClean="0"/>
              <a:t>Create a team which are part of your desired future</a:t>
            </a:r>
          </a:p>
          <a:p>
            <a:pPr>
              <a:buNone/>
            </a:pPr>
            <a:r>
              <a:rPr lang="en-US" sz="1600" dirty="0" smtClean="0"/>
              <a:t>NO experts</a:t>
            </a:r>
          </a:p>
          <a:p>
            <a:pPr>
              <a:buNone/>
            </a:pPr>
            <a:r>
              <a:rPr lang="en-US" sz="1600" dirty="0" smtClean="0"/>
              <a:t>Individual contributions is important</a:t>
            </a:r>
          </a:p>
          <a:p>
            <a:pPr>
              <a:buNone/>
            </a:pPr>
            <a:r>
              <a:rPr lang="en-US" sz="1600" dirty="0" smtClean="0"/>
              <a:t>Agenda free meetings</a:t>
            </a:r>
          </a:p>
          <a:p>
            <a:pPr>
              <a:buNone/>
            </a:pPr>
            <a:r>
              <a:rPr lang="sv-SE" sz="1600" dirty="0" smtClean="0"/>
              <a:t>Basic </a:t>
            </a:r>
            <a:r>
              <a:rPr lang="en-US" sz="1600" dirty="0" smtClean="0"/>
              <a:t>agreements</a:t>
            </a:r>
            <a:endParaRPr lang="en-US" sz="1600" dirty="0"/>
          </a:p>
        </p:txBody>
      </p:sp>
      <p:sp>
        <p:nvSpPr>
          <p:cNvPr id="9" name="Platshållare för text 8"/>
          <p:cNvSpPr>
            <a:spLocks noGrp="1"/>
          </p:cNvSpPr>
          <p:nvPr>
            <p:ph type="body" idx="18"/>
          </p:nvPr>
        </p:nvSpPr>
        <p:spPr/>
        <p:txBody>
          <a:bodyPr/>
          <a:lstStyle/>
          <a:p>
            <a:r>
              <a:rPr lang="en-US" b="0" dirty="0" smtClean="0">
                <a:solidFill>
                  <a:schemeClr val="bg1">
                    <a:lumMod val="75000"/>
                  </a:schemeClr>
                </a:solidFill>
              </a:rPr>
              <a:t>Evolutionary system design: Method</a:t>
            </a:r>
          </a:p>
        </p:txBody>
      </p:sp>
      <p:sp>
        <p:nvSpPr>
          <p:cNvPr id="11" name="Likbent triangel 10"/>
          <p:cNvSpPr/>
          <p:nvPr/>
        </p:nvSpPr>
        <p:spPr>
          <a:xfrm rot="5400000">
            <a:off x="10657247" y="2245432"/>
            <a:ext cx="216024" cy="144016"/>
          </a:xfrm>
          <a:prstGeom prst="triangle">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Likbent triangel 12"/>
          <p:cNvSpPr/>
          <p:nvPr/>
        </p:nvSpPr>
        <p:spPr>
          <a:xfrm rot="5400000">
            <a:off x="10657247" y="2533464"/>
            <a:ext cx="216024" cy="144016"/>
          </a:xfrm>
          <a:prstGeom prst="triangle">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Likbent triangel 13"/>
          <p:cNvSpPr/>
          <p:nvPr/>
        </p:nvSpPr>
        <p:spPr>
          <a:xfrm rot="5400000">
            <a:off x="10657247" y="2821496"/>
            <a:ext cx="216024" cy="144016"/>
          </a:xfrm>
          <a:prstGeom prst="triangle">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Likbent triangel 14"/>
          <p:cNvSpPr/>
          <p:nvPr/>
        </p:nvSpPr>
        <p:spPr>
          <a:xfrm rot="5400000">
            <a:off x="10657247" y="3109528"/>
            <a:ext cx="216024" cy="144016"/>
          </a:xfrm>
          <a:prstGeom prst="triangle">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Likbent triangel 15"/>
          <p:cNvSpPr/>
          <p:nvPr/>
        </p:nvSpPr>
        <p:spPr>
          <a:xfrm rot="5400000">
            <a:off x="10657247" y="3397560"/>
            <a:ext cx="216024" cy="144016"/>
          </a:xfrm>
          <a:prstGeom prst="triangle">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textruta 16"/>
          <p:cNvSpPr txBox="1"/>
          <p:nvPr/>
        </p:nvSpPr>
        <p:spPr>
          <a:xfrm>
            <a:off x="9181083" y="5438001"/>
            <a:ext cx="4608512" cy="276999"/>
          </a:xfrm>
          <a:prstGeom prst="rect">
            <a:avLst/>
          </a:prstGeom>
          <a:noFill/>
        </p:spPr>
        <p:txBody>
          <a:bodyPr wrap="square" rtlCol="0">
            <a:spAutoFit/>
          </a:bodyPr>
          <a:lstStyle/>
          <a:p>
            <a:r>
              <a:rPr lang="en-GB" sz="1200" dirty="0" smtClean="0"/>
              <a:t>http://www.bobwilliams.co.nz/Systems_Resources_files/ssm.pdf</a:t>
            </a:r>
            <a:endParaRPr lang="en-GB" sz="1200" dirty="0"/>
          </a:p>
        </p:txBody>
      </p:sp>
      <p:pic>
        <p:nvPicPr>
          <p:cNvPr id="10243" name="Picture 3" descr="C:\Users\Caroline\Pictures\skola\vt16\system thinking\presentation\teamwork3.jpg"/>
          <p:cNvPicPr>
            <a:picLocks noChangeAspect="1" noChangeArrowheads="1"/>
          </p:cNvPicPr>
          <p:nvPr/>
        </p:nvPicPr>
        <p:blipFill>
          <a:blip r:embed="rId4" cstate="print"/>
          <a:srcRect/>
          <a:stretch>
            <a:fillRect/>
          </a:stretch>
        </p:blipFill>
        <p:spPr bwMode="auto">
          <a:xfrm>
            <a:off x="612131" y="913284"/>
            <a:ext cx="8055861" cy="408163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p:cNvSpPr>
            <a:spLocks noGrp="1"/>
          </p:cNvSpPr>
          <p:nvPr>
            <p:ph type="body" idx="18"/>
          </p:nvPr>
        </p:nvSpPr>
        <p:spPr/>
        <p:txBody>
          <a:bodyPr/>
          <a:lstStyle/>
          <a:p>
            <a:r>
              <a:rPr lang="en-US" b="0" dirty="0" smtClean="0">
                <a:solidFill>
                  <a:schemeClr val="bg1">
                    <a:lumMod val="75000"/>
                  </a:schemeClr>
                </a:solidFill>
              </a:rPr>
              <a:t>Evolutionary system design: Method</a:t>
            </a:r>
          </a:p>
        </p:txBody>
      </p:sp>
      <p:pic>
        <p:nvPicPr>
          <p:cNvPr id="11266" name="Picture 2" descr="C:\Users\Caroline\Pictures\skola\vt16\system thinking\presentation\talk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4259" y="1"/>
            <a:ext cx="5724699" cy="5715000"/>
          </a:xfrm>
          <a:prstGeom prst="rect">
            <a:avLst/>
          </a:prstGeom>
          <a:noFill/>
        </p:spPr>
      </p:pic>
      <p:sp>
        <p:nvSpPr>
          <p:cNvPr id="12" name="textruta 11"/>
          <p:cNvSpPr txBox="1"/>
          <p:nvPr/>
        </p:nvSpPr>
        <p:spPr>
          <a:xfrm>
            <a:off x="9181083" y="5438001"/>
            <a:ext cx="4608512" cy="276999"/>
          </a:xfrm>
          <a:prstGeom prst="rect">
            <a:avLst/>
          </a:prstGeom>
          <a:noFill/>
        </p:spPr>
        <p:txBody>
          <a:bodyPr wrap="square" rtlCol="0">
            <a:spAutoFit/>
          </a:bodyPr>
          <a:lstStyle/>
          <a:p>
            <a:r>
              <a:rPr lang="en-GB" sz="1200" dirty="0" smtClean="0"/>
              <a:t>http://www.bobwilliams.co.nz/Systems_Resources_files/ssm.pdf</a:t>
            </a:r>
            <a:endParaRPr lang="en-GB" sz="1200" dirty="0"/>
          </a:p>
        </p:txBody>
      </p:sp>
      <p:pic>
        <p:nvPicPr>
          <p:cNvPr id="11267" name="Picture 3" descr="C:\Users\Caroline\Pictures\skola\vt16\system thinking\presentation\dialogue-balloon.jpg"/>
          <p:cNvPicPr>
            <a:picLocks noChangeAspect="1" noChangeArrowheads="1"/>
          </p:cNvPicPr>
          <p:nvPr/>
        </p:nvPicPr>
        <p:blipFill>
          <a:blip r:embed="rId4" cstate="print"/>
          <a:srcRect/>
          <a:stretch>
            <a:fillRect/>
          </a:stretch>
        </p:blipFill>
        <p:spPr bwMode="auto">
          <a:xfrm>
            <a:off x="20126299" y="337220"/>
            <a:ext cx="6048672" cy="4854059"/>
          </a:xfrm>
          <a:prstGeom prst="rect">
            <a:avLst/>
          </a:prstGeom>
          <a:noFill/>
        </p:spPr>
      </p:pic>
      <p:sp>
        <p:nvSpPr>
          <p:cNvPr id="14" name="textruta 13"/>
          <p:cNvSpPr txBox="1"/>
          <p:nvPr/>
        </p:nvSpPr>
        <p:spPr>
          <a:xfrm>
            <a:off x="9973171" y="2065412"/>
            <a:ext cx="6840760" cy="1569660"/>
          </a:xfrm>
          <a:prstGeom prst="rect">
            <a:avLst/>
          </a:prstGeom>
          <a:noFill/>
        </p:spPr>
        <p:txBody>
          <a:bodyPr wrap="square" rtlCol="0">
            <a:spAutoFit/>
          </a:bodyPr>
          <a:lstStyle/>
          <a:p>
            <a:pPr marL="342900" indent="-342900">
              <a:lnSpc>
                <a:spcPct val="150000"/>
              </a:lnSpc>
              <a:buAutoNum type="arabicPeriod"/>
            </a:pPr>
            <a:r>
              <a:rPr lang="en-GB" sz="2000" dirty="0" smtClean="0"/>
              <a:t>Generative dialogue</a:t>
            </a:r>
          </a:p>
          <a:p>
            <a:pPr marL="342900" indent="-342900">
              <a:lnSpc>
                <a:spcPct val="150000"/>
              </a:lnSpc>
              <a:buAutoNum type="arabicPeriod"/>
            </a:pPr>
            <a:r>
              <a:rPr lang="en-GB" sz="2000" dirty="0" smtClean="0"/>
              <a:t> Strategic dialogue</a:t>
            </a:r>
          </a:p>
          <a:p>
            <a:endParaRPr lang="en-GB" dirty="0" smtClean="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p:cNvSpPr>
            <a:spLocks noGrp="1"/>
          </p:cNvSpPr>
          <p:nvPr>
            <p:ph sz="half" idx="19"/>
          </p:nvPr>
        </p:nvSpPr>
        <p:spPr>
          <a:xfrm>
            <a:off x="9181083" y="1129308"/>
            <a:ext cx="9144000" cy="3744416"/>
          </a:xfrm>
        </p:spPr>
        <p:txBody>
          <a:bodyPr/>
          <a:lstStyle/>
          <a:p>
            <a:pPr marL="0" indent="0" algn="ctr">
              <a:buNone/>
            </a:pPr>
            <a:r>
              <a:rPr lang="en-US" dirty="0" smtClean="0"/>
              <a:t>There have been several phases in the systems movement</a:t>
            </a:r>
          </a:p>
          <a:p>
            <a:pPr marL="0" indent="0" algn="ctr">
              <a:buNone/>
            </a:pPr>
            <a:endParaRPr lang="en-US" dirty="0" smtClean="0"/>
          </a:p>
          <a:p>
            <a:pPr marL="0" indent="0" algn="ctr">
              <a:buNone/>
            </a:pPr>
            <a:r>
              <a:rPr lang="en-US" sz="1800" dirty="0" smtClean="0"/>
              <a:t>Today we will discuss two major phases: </a:t>
            </a:r>
          </a:p>
          <a:p>
            <a:pPr marL="0" indent="0" algn="ctr">
              <a:buNone/>
            </a:pPr>
            <a:r>
              <a:rPr lang="en-US" sz="2800" dirty="0" smtClean="0">
                <a:solidFill>
                  <a:schemeClr val="tx2">
                    <a:lumMod val="75000"/>
                  </a:schemeClr>
                </a:solidFill>
              </a:rPr>
              <a:t>1. Hard (first-order) systems thinking</a:t>
            </a:r>
          </a:p>
          <a:p>
            <a:pPr marL="0" indent="0" algn="ctr">
              <a:buNone/>
            </a:pPr>
            <a:r>
              <a:rPr lang="en-US" sz="2800" dirty="0" smtClean="0">
                <a:solidFill>
                  <a:schemeClr val="tx2">
                    <a:lumMod val="75000"/>
                  </a:schemeClr>
                </a:solidFill>
              </a:rPr>
              <a:t>2. Soft (second-order) systems thinking</a:t>
            </a:r>
            <a:endParaRPr lang="en-US" sz="2800" dirty="0">
              <a:solidFill>
                <a:schemeClr val="tx2">
                  <a:lumMod val="75000"/>
                </a:schemeClr>
              </a:solidFill>
            </a:endParaRPr>
          </a:p>
        </p:txBody>
      </p:sp>
      <p:sp>
        <p:nvSpPr>
          <p:cNvPr id="11" name="Rektangel 10"/>
          <p:cNvSpPr/>
          <p:nvPr/>
        </p:nvSpPr>
        <p:spPr>
          <a:xfrm>
            <a:off x="0" y="0"/>
            <a:ext cx="9109075" cy="5715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 name="Rektangel 11"/>
          <p:cNvSpPr/>
          <p:nvPr/>
        </p:nvSpPr>
        <p:spPr>
          <a:xfrm>
            <a:off x="18326100" y="0"/>
            <a:ext cx="9109075" cy="5715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Caroline\Pictures\skola\vt16\system thinking\presentation\Megaphone-Communicatio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326099" y="0"/>
            <a:ext cx="9109076" cy="5715000"/>
          </a:xfrm>
          <a:prstGeom prst="rect">
            <a:avLst/>
          </a:prstGeom>
          <a:noFill/>
        </p:spPr>
      </p:pic>
      <p:sp>
        <p:nvSpPr>
          <p:cNvPr id="9" name="Platshållare för text 8"/>
          <p:cNvSpPr>
            <a:spLocks noGrp="1"/>
          </p:cNvSpPr>
          <p:nvPr>
            <p:ph type="body" idx="18"/>
          </p:nvPr>
        </p:nvSpPr>
        <p:spPr/>
        <p:txBody>
          <a:bodyPr/>
          <a:lstStyle/>
          <a:p>
            <a:r>
              <a:rPr lang="en-US" b="0" dirty="0" smtClean="0">
                <a:solidFill>
                  <a:schemeClr val="bg1">
                    <a:lumMod val="75000"/>
                  </a:schemeClr>
                </a:solidFill>
              </a:rPr>
              <a:t>Evolutionary system design: Method</a:t>
            </a:r>
          </a:p>
        </p:txBody>
      </p:sp>
      <p:sp>
        <p:nvSpPr>
          <p:cNvPr id="10" name="Platshållare för innehåll 9"/>
          <p:cNvSpPr>
            <a:spLocks noGrp="1"/>
          </p:cNvSpPr>
          <p:nvPr>
            <p:ph sz="half" idx="19"/>
          </p:nvPr>
        </p:nvSpPr>
        <p:spPr>
          <a:xfrm>
            <a:off x="9613131" y="553244"/>
            <a:ext cx="9144000" cy="4411132"/>
          </a:xfrm>
        </p:spPr>
        <p:txBody>
          <a:bodyPr/>
          <a:lstStyle/>
          <a:p>
            <a:pPr>
              <a:buNone/>
            </a:pPr>
            <a:endParaRPr lang="en-GB" baseline="30000" dirty="0" smtClean="0"/>
          </a:p>
          <a:p>
            <a:pPr>
              <a:buNone/>
            </a:pPr>
            <a:endParaRPr lang="en-GB" baseline="30000" dirty="0" smtClean="0"/>
          </a:p>
          <a:p>
            <a:pPr>
              <a:buNone/>
            </a:pPr>
            <a:r>
              <a:rPr lang="en-GB" baseline="30000" dirty="0" smtClean="0"/>
              <a:t>*Formulate</a:t>
            </a:r>
            <a:r>
              <a:rPr lang="en-GB" dirty="0" smtClean="0"/>
              <a:t> </a:t>
            </a:r>
            <a:r>
              <a:rPr lang="en-GB" baseline="30000" dirty="0" smtClean="0"/>
              <a:t>purposes</a:t>
            </a:r>
            <a:br>
              <a:rPr lang="en-GB" baseline="30000" dirty="0" smtClean="0"/>
            </a:br>
            <a:r>
              <a:rPr lang="en-GB" baseline="30000" dirty="0" smtClean="0"/>
              <a:t>What is it about? Why is</a:t>
            </a:r>
            <a:r>
              <a:rPr lang="en-GB" dirty="0" smtClean="0"/>
              <a:t> </a:t>
            </a:r>
            <a:r>
              <a:rPr lang="en-US" baseline="30000" dirty="0" smtClean="0"/>
              <a:t>it important?</a:t>
            </a:r>
          </a:p>
          <a:p>
            <a:pPr>
              <a:buNone/>
            </a:pPr>
            <a:r>
              <a:rPr lang="en-GB" baseline="30000" dirty="0" smtClean="0"/>
              <a:t>* Select  functions </a:t>
            </a:r>
            <a:br>
              <a:rPr lang="en-GB" baseline="30000" dirty="0" smtClean="0"/>
            </a:br>
            <a:r>
              <a:rPr lang="en-GB" baseline="30000" dirty="0" smtClean="0"/>
              <a:t>What functions are</a:t>
            </a:r>
            <a:r>
              <a:rPr lang="en-GB" dirty="0" smtClean="0"/>
              <a:t> </a:t>
            </a:r>
            <a:r>
              <a:rPr lang="en-GB" baseline="30000" dirty="0" smtClean="0"/>
              <a:t>needed to carry out the goals?</a:t>
            </a:r>
          </a:p>
          <a:p>
            <a:pPr>
              <a:buNone/>
            </a:pPr>
            <a:r>
              <a:rPr lang="en-GB" baseline="30000" dirty="0" smtClean="0"/>
              <a:t>*</a:t>
            </a:r>
            <a:r>
              <a:rPr lang="en-GB" dirty="0" smtClean="0"/>
              <a:t> </a:t>
            </a:r>
            <a:r>
              <a:rPr lang="en-GB" baseline="30000" dirty="0" smtClean="0"/>
              <a:t>Specify the components</a:t>
            </a:r>
            <a:br>
              <a:rPr lang="en-GB" baseline="30000" dirty="0" smtClean="0"/>
            </a:br>
            <a:r>
              <a:rPr lang="en-GB" baseline="30000" dirty="0" smtClean="0"/>
              <a:t> What real-world</a:t>
            </a:r>
            <a:r>
              <a:rPr lang="en-GB" dirty="0" smtClean="0"/>
              <a:t> </a:t>
            </a:r>
            <a:r>
              <a:rPr lang="en-GB" baseline="30000" dirty="0" smtClean="0"/>
              <a:t>entities must be established to put the functions</a:t>
            </a:r>
            <a:r>
              <a:rPr lang="en-GB" dirty="0" smtClean="0"/>
              <a:t> </a:t>
            </a:r>
            <a:r>
              <a:rPr lang="en-US" baseline="30000" dirty="0" smtClean="0"/>
              <a:t>into effect?</a:t>
            </a:r>
          </a:p>
          <a:p>
            <a:pPr>
              <a:buNone/>
            </a:pPr>
            <a:r>
              <a:rPr lang="en-GB" baseline="30000" dirty="0" smtClean="0"/>
              <a:t>* Design the environment</a:t>
            </a:r>
            <a:br>
              <a:rPr lang="en-GB" baseline="30000" dirty="0" smtClean="0"/>
            </a:br>
            <a:r>
              <a:rPr lang="en-GB" baseline="30000" dirty="0" smtClean="0"/>
              <a:t> What external structures</a:t>
            </a:r>
            <a:r>
              <a:rPr lang="en-GB" dirty="0" smtClean="0"/>
              <a:t> </a:t>
            </a:r>
            <a:r>
              <a:rPr lang="en-GB" baseline="30000" dirty="0" smtClean="0"/>
              <a:t>and arrangements are needed to support</a:t>
            </a:r>
            <a:r>
              <a:rPr lang="en-GB" dirty="0" smtClean="0"/>
              <a:t> </a:t>
            </a:r>
            <a:r>
              <a:rPr lang="en-US" baseline="30000" dirty="0" smtClean="0"/>
              <a:t>the intended system?</a:t>
            </a:r>
          </a:p>
          <a:p>
            <a:pPr>
              <a:buNone/>
            </a:pPr>
            <a:r>
              <a:rPr lang="en-GB" baseline="30000" dirty="0" smtClean="0"/>
              <a:t>* Model the system.</a:t>
            </a:r>
            <a:br>
              <a:rPr lang="en-GB" baseline="30000" dirty="0" smtClean="0"/>
            </a:br>
            <a:r>
              <a:rPr lang="en-GB" baseline="30000" dirty="0" smtClean="0"/>
              <a:t>What is the model of the</a:t>
            </a:r>
            <a:r>
              <a:rPr lang="en-GB" dirty="0" smtClean="0"/>
              <a:t> </a:t>
            </a:r>
            <a:r>
              <a:rPr lang="en-GB" baseline="30000" dirty="0" smtClean="0"/>
              <a:t>system? How can it be represented as</a:t>
            </a:r>
            <a:r>
              <a:rPr lang="en-GB" dirty="0" smtClean="0"/>
              <a:t> </a:t>
            </a:r>
            <a:r>
              <a:rPr lang="en-US" baseline="30000" dirty="0" smtClean="0"/>
              <a:t>organized knowledge?</a:t>
            </a:r>
          </a:p>
          <a:p>
            <a:pPr>
              <a:buNone/>
            </a:pPr>
            <a:endParaRPr lang="en-GB" dirty="0" smtClean="0"/>
          </a:p>
          <a:p>
            <a:pPr>
              <a:buNone/>
            </a:pPr>
            <a:endParaRPr lang="en-GB" dirty="0"/>
          </a:p>
        </p:txBody>
      </p:sp>
      <p:pic>
        <p:nvPicPr>
          <p:cNvPr id="12290" name="Picture 2" descr="C:\Users\Caroline\Pictures\skola\vt16\system thinking\presentation\iStock_000017334882Mediu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09076" cy="5715000"/>
          </a:xfrm>
          <a:prstGeom prst="rect">
            <a:avLst/>
          </a:prstGeom>
          <a:noFill/>
        </p:spPr>
      </p:pic>
      <p:sp>
        <p:nvSpPr>
          <p:cNvPr id="13" name="textruta 12"/>
          <p:cNvSpPr txBox="1"/>
          <p:nvPr/>
        </p:nvSpPr>
        <p:spPr>
          <a:xfrm>
            <a:off x="9181083" y="5438001"/>
            <a:ext cx="4608512" cy="276999"/>
          </a:xfrm>
          <a:prstGeom prst="rect">
            <a:avLst/>
          </a:prstGeom>
          <a:noFill/>
        </p:spPr>
        <p:txBody>
          <a:bodyPr wrap="square" rtlCol="0">
            <a:spAutoFit/>
          </a:bodyPr>
          <a:lstStyle/>
          <a:p>
            <a:r>
              <a:rPr lang="en-GB" sz="1200" dirty="0" smtClean="0"/>
              <a:t>http://www.bobwilliams.co.nz/Systems_Resources_files/ssm.pdf</a:t>
            </a:r>
            <a:endParaRPr lang="en-GB"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Caroline\Pictures\skola\vt16\system thinking\presentation\democracity-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326099" y="0"/>
            <a:ext cx="9109076" cy="5715000"/>
          </a:xfrm>
          <a:prstGeom prst="rect">
            <a:avLst/>
          </a:prstGeom>
          <a:noFill/>
        </p:spPr>
      </p:pic>
      <p:sp>
        <p:nvSpPr>
          <p:cNvPr id="4" name="Platshållare för bildnummer 3"/>
          <p:cNvSpPr>
            <a:spLocks noGrp="1"/>
          </p:cNvSpPr>
          <p:nvPr>
            <p:ph type="sldNum" sz="quarter" idx="15"/>
          </p:nvPr>
        </p:nvSpPr>
        <p:spPr/>
        <p:txBody>
          <a:bodyPr/>
          <a:lstStyle/>
          <a:p>
            <a:fld id="{A5F4B4F1-3FF9-4E29-822C-0C8F7C4DC046}" type="slidenum">
              <a:rPr lang="fi-FI" smtClean="0"/>
              <a:t>31</a:t>
            </a:fld>
            <a:endParaRPr lang="fi-FI"/>
          </a:p>
        </p:txBody>
      </p:sp>
      <p:sp>
        <p:nvSpPr>
          <p:cNvPr id="9" name="Platshållare för text 8"/>
          <p:cNvSpPr>
            <a:spLocks noGrp="1"/>
          </p:cNvSpPr>
          <p:nvPr>
            <p:ph type="body" idx="18"/>
          </p:nvPr>
        </p:nvSpPr>
        <p:spPr/>
        <p:txBody>
          <a:bodyPr/>
          <a:lstStyle/>
          <a:p>
            <a:r>
              <a:rPr lang="en-US" b="0" dirty="0" smtClean="0">
                <a:solidFill>
                  <a:schemeClr val="bg1">
                    <a:lumMod val="75000"/>
                  </a:schemeClr>
                </a:solidFill>
              </a:rPr>
              <a:t>Evolutionary system design</a:t>
            </a:r>
          </a:p>
        </p:txBody>
      </p:sp>
      <p:pic>
        <p:nvPicPr>
          <p:cNvPr id="13314" name="Picture 2" descr="C:\Users\Caroline\Pictures\skola\vt16\system thinking\presentation\photo-nl13-2-p1.jpg"/>
          <p:cNvPicPr>
            <a:picLocks noChangeAspect="1" noChangeArrowheads="1"/>
          </p:cNvPicPr>
          <p:nvPr/>
        </p:nvPicPr>
        <p:blipFill>
          <a:blip r:embed="rId4" cstate="print"/>
          <a:srcRect/>
          <a:stretch>
            <a:fillRect/>
          </a:stretch>
        </p:blipFill>
        <p:spPr bwMode="auto">
          <a:xfrm>
            <a:off x="1980283" y="-4410"/>
            <a:ext cx="4536504" cy="5719410"/>
          </a:xfrm>
          <a:prstGeom prst="rect">
            <a:avLst/>
          </a:prstGeom>
          <a:noFill/>
        </p:spPr>
      </p:pic>
      <p:sp>
        <p:nvSpPr>
          <p:cNvPr id="12" name="textruta 11"/>
          <p:cNvSpPr txBox="1"/>
          <p:nvPr/>
        </p:nvSpPr>
        <p:spPr>
          <a:xfrm>
            <a:off x="9181083" y="5438001"/>
            <a:ext cx="4608512" cy="276999"/>
          </a:xfrm>
          <a:prstGeom prst="rect">
            <a:avLst/>
          </a:prstGeom>
          <a:noFill/>
        </p:spPr>
        <p:txBody>
          <a:bodyPr wrap="square" rtlCol="0">
            <a:spAutoFit/>
          </a:bodyPr>
          <a:lstStyle/>
          <a:p>
            <a:r>
              <a:rPr lang="en-GB" sz="1200" dirty="0" smtClean="0"/>
              <a:t>http://www.bobwilliams.co.nz/Systems_Resources_files/ssm.pdf</a:t>
            </a:r>
            <a:endParaRPr lang="en-GB" sz="1200" dirty="0"/>
          </a:p>
        </p:txBody>
      </p:sp>
      <p:sp>
        <p:nvSpPr>
          <p:cNvPr id="14" name="Platshållare för innehåll 9"/>
          <p:cNvSpPr txBox="1"/>
          <p:nvPr/>
        </p:nvSpPr>
        <p:spPr>
          <a:xfrm>
            <a:off x="9397107" y="2281436"/>
            <a:ext cx="8100392" cy="2016224"/>
          </a:xfrm>
          <a:prstGeom prst="rect">
            <a:avLst/>
          </a:prstGeom>
        </p:spPr>
        <p:txBody>
          <a:bodyPr vert="horz" lIns="91440" tIns="45720" rIns="91440" bIns="45720" rtlCol="0" anchor="ctr">
            <a:normAutofit fontScale="92500" lnSpcReduction="20000"/>
          </a:bodyPr>
          <a:lstStyle/>
          <a:p>
            <a:pPr marL="342900" marR="0" lvl="0" indent="-342900" algn="l" defTabSz="914400" rtl="0" eaLnBrk="1" latinLnBrk="0" hangingPunct="1">
              <a:spcBef>
                <a:spcPct val="20000"/>
              </a:spcBef>
              <a:spcAft>
                <a:spcPts val="0"/>
              </a:spcAft>
              <a:buClrTx/>
              <a:buSzTx/>
              <a:buFont typeface="Arial" pitchFamily="34" charset="0"/>
              <a:buNone/>
              <a:defRPr/>
            </a:pPr>
            <a:endParaRPr kumimoji="0" lang="en-US" sz="24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spcBef>
                <a:spcPct val="20000"/>
              </a:spcBef>
              <a:spcAft>
                <a:spcPts val="0"/>
              </a:spcAft>
              <a:buClrTx/>
              <a:buSzTx/>
              <a:buFont typeface="Arial" pitchFamily="34" charset="0"/>
              <a:buNone/>
              <a:defRPr/>
            </a:pPr>
            <a:endParaRPr kumimoji="0" lang="en-US" sz="24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lnSpc>
                <a:spcPct val="150000"/>
              </a:lnSpc>
              <a:spcBef>
                <a:spcPct val="20000"/>
              </a:spcBef>
              <a:spcAft>
                <a:spcPts val="0"/>
              </a:spcAft>
              <a:buClrTx/>
              <a:buSzTx/>
              <a:buFont typeface="Arial" pitchFamily="34" charset="0"/>
              <a:buNone/>
              <a:defRPr/>
            </a:pPr>
            <a:endParaRPr kumimoji="0" lang="en-US" sz="3200" b="0" i="0" u="none" strike="noStrike" kern="1200" cap="none" spc="0" normalizeH="0" baseline="30000" noProof="0" dirty="0" smtClean="0">
              <a:ln>
                <a:noFill/>
              </a:ln>
              <a:solidFill>
                <a:schemeClr val="tx1"/>
              </a:solidFill>
              <a:effectLst/>
              <a:uLnTx/>
              <a:uFillTx/>
              <a:latin typeface="+mn-lt"/>
              <a:ea typeface="+mn-ea"/>
              <a:cs typeface="+mn-cs"/>
            </a:endParaRPr>
          </a:p>
          <a:p>
            <a:pPr algn="ctr">
              <a:buNone/>
            </a:pPr>
            <a:r>
              <a:rPr lang="en-US" sz="3200" baseline="30000" dirty="0" smtClean="0"/>
              <a:t>‘The task is absolutely</a:t>
            </a:r>
            <a:r>
              <a:rPr lang="en-US" sz="3200" dirty="0" smtClean="0"/>
              <a:t> </a:t>
            </a:r>
            <a:r>
              <a:rPr lang="en-GB" sz="3200" baseline="30000" dirty="0" smtClean="0"/>
              <a:t>not to propose a particular evolutionary future,</a:t>
            </a:r>
            <a:r>
              <a:rPr lang="en-GB" sz="3200" dirty="0" smtClean="0"/>
              <a:t> </a:t>
            </a:r>
            <a:r>
              <a:rPr lang="en-GB" sz="3200" baseline="30000" dirty="0" smtClean="0"/>
              <a:t>but rather a possible approach to creating our</a:t>
            </a:r>
            <a:r>
              <a:rPr lang="en-GB" sz="3200" dirty="0" smtClean="0"/>
              <a:t> </a:t>
            </a:r>
            <a:r>
              <a:rPr lang="en-GB" sz="3200" baseline="30000" dirty="0" smtClean="0"/>
              <a:t>evolutionary future’</a:t>
            </a:r>
          </a:p>
          <a:p>
            <a:pPr algn="ctr">
              <a:buNone/>
            </a:pPr>
            <a:r>
              <a:rPr lang="en-GB" sz="3200" baseline="30000" dirty="0" smtClean="0">
                <a:solidFill>
                  <a:schemeClr val="bg1">
                    <a:lumMod val="75000"/>
                  </a:schemeClr>
                </a:solidFill>
              </a:rPr>
              <a:t> (</a:t>
            </a:r>
            <a:r>
              <a:rPr lang="en-GB" sz="3200" baseline="30000" dirty="0" err="1" smtClean="0">
                <a:solidFill>
                  <a:schemeClr val="bg1">
                    <a:lumMod val="75000"/>
                  </a:schemeClr>
                </a:solidFill>
              </a:rPr>
              <a:t>Banathy</a:t>
            </a:r>
            <a:r>
              <a:rPr lang="en-GB" sz="3200" baseline="30000" dirty="0" smtClean="0">
                <a:solidFill>
                  <a:schemeClr val="bg1">
                    <a:lumMod val="75000"/>
                  </a:schemeClr>
                </a:solidFill>
              </a:rPr>
              <a:t>, 2000, p. 293)</a:t>
            </a:r>
            <a:endParaRPr lang="en-GB" sz="3200" dirty="0" smtClean="0">
              <a:solidFill>
                <a:schemeClr val="bg1">
                  <a:lumMod val="75000"/>
                </a:schemeClr>
              </a:solidFill>
            </a:endParaRPr>
          </a:p>
          <a:p>
            <a:pPr marL="342900" marR="0" lvl="0" indent="-342900" algn="ctr" defTabSz="914400" rtl="0" eaLnBrk="1" latinLnBrk="0" hangingPunct="1">
              <a:spcBef>
                <a:spcPct val="20000"/>
              </a:spcBef>
              <a:spcAft>
                <a:spcPts val="0"/>
              </a:spcAft>
              <a:buClrTx/>
              <a:buSzTx/>
              <a:buFont typeface="Arial" pitchFamily="34" charset="0"/>
              <a:buNone/>
              <a:defRPr/>
            </a:pPr>
            <a:endParaRPr kumimoji="0" lang="en-US" sz="36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spcBef>
                <a:spcPct val="20000"/>
              </a:spcBef>
              <a:spcAft>
                <a:spcPts val="0"/>
              </a:spcAft>
              <a:buClrTx/>
              <a:buSzTx/>
              <a:buFont typeface="Arial" pitchFamily="34" charset="0"/>
              <a:buNone/>
              <a:defRPr/>
            </a:pPr>
            <a:endParaRPr kumimoji="0" lang="en-US" sz="36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spcBef>
                <a:spcPct val="20000"/>
              </a:spcBef>
              <a:spcAft>
                <a:spcPts val="0"/>
              </a:spcAft>
              <a:buClrTx/>
              <a:buSzTx/>
              <a:buFont typeface="Arial" pitchFamily="34" charset="0"/>
              <a:buNone/>
              <a:defRPr/>
            </a:pPr>
            <a:endParaRPr kumimoji="0" lang="en-US" sz="36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spcBef>
                <a:spcPct val="20000"/>
              </a:spcBef>
              <a:spcAft>
                <a:spcPts val="0"/>
              </a:spcAft>
              <a:buClrTx/>
              <a:buSzTx/>
              <a:buFont typeface="Arial" pitchFamily="34" charset="0"/>
              <a:buNone/>
              <a:defRPr/>
            </a:pPr>
            <a:endParaRPr kumimoji="0" lang="en-US" sz="36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l" defTabSz="914400" rtl="0" eaLnBrk="1" latinLnBrk="0" hangingPunct="1">
              <a:spcBef>
                <a:spcPct val="20000"/>
              </a:spcBef>
              <a:spcAft>
                <a:spcPts val="0"/>
              </a:spcAft>
              <a:buClrTx/>
              <a:buSzTx/>
              <a:buFont typeface="Arial" pitchFamily="34" charset="0"/>
              <a:buNone/>
              <a:defRPr/>
            </a:pPr>
            <a:endParaRPr kumimoji="0" lang="sv-SE"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Caroline\Pictures\skola\vt16\system thinking\presentation\kbhero1.jpg"/>
          <p:cNvPicPr>
            <a:picLocks noChangeAspect="1" noChangeArrowheads="1"/>
          </p:cNvPicPr>
          <p:nvPr/>
        </p:nvPicPr>
        <p:blipFill>
          <a:blip r:embed="rId3" cstate="print"/>
          <a:srcRect/>
          <a:stretch>
            <a:fillRect/>
          </a:stretch>
        </p:blipFill>
        <p:spPr bwMode="auto">
          <a:xfrm>
            <a:off x="1" y="0"/>
            <a:ext cx="9201392" cy="5715000"/>
          </a:xfrm>
          <a:prstGeom prst="rect">
            <a:avLst/>
          </a:prstGeom>
          <a:noFill/>
        </p:spPr>
      </p:pic>
      <p:pic>
        <p:nvPicPr>
          <p:cNvPr id="14338" name="Picture 2" descr="C:\Users\Caroline\Pictures\skola\vt16\system thinking\presentation\Olympus-Lens-Collect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91176" y="0"/>
            <a:ext cx="9143999" cy="5715000"/>
          </a:xfrm>
          <a:prstGeom prst="rect">
            <a:avLst/>
          </a:prstGeom>
          <a:noFill/>
        </p:spPr>
      </p:pic>
      <p:sp>
        <p:nvSpPr>
          <p:cNvPr id="9" name="Platshållare för text 8"/>
          <p:cNvSpPr>
            <a:spLocks noGrp="1"/>
          </p:cNvSpPr>
          <p:nvPr>
            <p:ph type="body" idx="18"/>
          </p:nvPr>
        </p:nvSpPr>
        <p:spPr/>
        <p:txBody>
          <a:bodyPr/>
          <a:lstStyle/>
          <a:p>
            <a:r>
              <a:rPr lang="en-US" b="0" dirty="0" smtClean="0">
                <a:solidFill>
                  <a:schemeClr val="bg1">
                    <a:lumMod val="75000"/>
                  </a:schemeClr>
                </a:solidFill>
              </a:rPr>
              <a:t>Evolutionary system design</a:t>
            </a:r>
          </a:p>
        </p:txBody>
      </p:sp>
      <p:sp>
        <p:nvSpPr>
          <p:cNvPr id="11" name="textruta 10"/>
          <p:cNvSpPr txBox="1"/>
          <p:nvPr/>
        </p:nvSpPr>
        <p:spPr>
          <a:xfrm>
            <a:off x="9181083" y="5438001"/>
            <a:ext cx="4608512" cy="276999"/>
          </a:xfrm>
          <a:prstGeom prst="rect">
            <a:avLst/>
          </a:prstGeom>
          <a:noFill/>
        </p:spPr>
        <p:txBody>
          <a:bodyPr wrap="square" rtlCol="0">
            <a:spAutoFit/>
          </a:bodyPr>
          <a:lstStyle/>
          <a:p>
            <a:r>
              <a:rPr lang="en-GB" sz="1200" dirty="0" smtClean="0"/>
              <a:t>http://www.bobwilliams.co.nz/Systems_Resources_files/ssm.pdf</a:t>
            </a:r>
            <a:endParaRPr lang="en-GB" sz="1200" dirty="0"/>
          </a:p>
        </p:txBody>
      </p:sp>
      <p:sp>
        <p:nvSpPr>
          <p:cNvPr id="14" name="textruta 13"/>
          <p:cNvSpPr txBox="1"/>
          <p:nvPr/>
        </p:nvSpPr>
        <p:spPr>
          <a:xfrm>
            <a:off x="10693251" y="1273324"/>
            <a:ext cx="5400600" cy="3108543"/>
          </a:xfrm>
          <a:prstGeom prst="rect">
            <a:avLst/>
          </a:prstGeom>
          <a:noFill/>
        </p:spPr>
        <p:txBody>
          <a:bodyPr wrap="square" rtlCol="0">
            <a:spAutoFit/>
          </a:bodyPr>
          <a:lstStyle/>
          <a:p>
            <a:r>
              <a:rPr lang="en-GB" dirty="0" smtClean="0"/>
              <a:t>Knowledge base</a:t>
            </a:r>
            <a:br>
              <a:rPr lang="en-GB" dirty="0" smtClean="0"/>
            </a:br>
            <a:r>
              <a:rPr lang="en-GB" sz="1600" dirty="0" smtClean="0"/>
              <a:t>- Available for all</a:t>
            </a:r>
          </a:p>
          <a:p>
            <a:pPr>
              <a:buFontTx/>
              <a:buChar char="-"/>
            </a:pPr>
            <a:r>
              <a:rPr lang="en-GB" sz="1600" dirty="0" smtClean="0"/>
              <a:t>Description of shared values</a:t>
            </a:r>
          </a:p>
          <a:p>
            <a:pPr>
              <a:buFontTx/>
              <a:buChar char="-"/>
            </a:pPr>
            <a:r>
              <a:rPr lang="en-GB" sz="1600" dirty="0" smtClean="0"/>
              <a:t> Statement describing the ideal future image</a:t>
            </a:r>
          </a:p>
          <a:p>
            <a:pPr>
              <a:buFontTx/>
              <a:buChar char="-"/>
            </a:pPr>
            <a:r>
              <a:rPr lang="en-GB" sz="1600" dirty="0" smtClean="0"/>
              <a:t> Models of proposed systems</a:t>
            </a:r>
          </a:p>
          <a:p>
            <a:pPr>
              <a:buFontTx/>
              <a:buChar char="-"/>
            </a:pPr>
            <a:r>
              <a:rPr lang="en-GB" sz="1600" dirty="0" smtClean="0"/>
              <a:t> Descriptions of all aspect of the proposed system</a:t>
            </a:r>
          </a:p>
          <a:p>
            <a:pPr>
              <a:buFontTx/>
              <a:buChar char="-"/>
            </a:pPr>
            <a:endParaRPr lang="en-GB" sz="1600" dirty="0" smtClean="0"/>
          </a:p>
          <a:p>
            <a:pPr>
              <a:buFontTx/>
              <a:buChar char="-"/>
            </a:pPr>
            <a:endParaRPr lang="en-GB" sz="1600" dirty="0" smtClean="0"/>
          </a:p>
          <a:p>
            <a:r>
              <a:rPr lang="en-GB" dirty="0" smtClean="0"/>
              <a:t>Lenses</a:t>
            </a:r>
          </a:p>
          <a:p>
            <a:r>
              <a:rPr lang="en-GB" sz="1600" dirty="0" smtClean="0"/>
              <a:t>System  - environment </a:t>
            </a:r>
          </a:p>
          <a:p>
            <a:r>
              <a:rPr lang="en-GB" sz="1600" dirty="0" smtClean="0"/>
              <a:t>Function - structure </a:t>
            </a:r>
          </a:p>
          <a:p>
            <a:r>
              <a:rPr lang="en-GB" sz="1600" dirty="0" smtClean="0"/>
              <a:t>Process - behavioural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aroline\Pictures\skola\vt16\system thinking\presentation\travel_greece_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81083" cy="5715000"/>
          </a:xfrm>
          <a:prstGeom prst="rect">
            <a:avLst/>
          </a:prstGeom>
          <a:noFill/>
        </p:spPr>
      </p:pic>
      <p:sp>
        <p:nvSpPr>
          <p:cNvPr id="4" name="Platshållare för bildnummer 3"/>
          <p:cNvSpPr>
            <a:spLocks noGrp="1"/>
          </p:cNvSpPr>
          <p:nvPr>
            <p:ph type="sldNum" sz="quarter" idx="15"/>
          </p:nvPr>
        </p:nvSpPr>
        <p:spPr/>
        <p:txBody>
          <a:bodyPr/>
          <a:lstStyle/>
          <a:p>
            <a:fld id="{A5F4B4F1-3FF9-4E29-822C-0C8F7C4DC046}" type="slidenum">
              <a:rPr lang="fi-FI" smtClean="0"/>
              <a:t>33</a:t>
            </a:fld>
            <a:endParaRPr lang="fi-FI"/>
          </a:p>
        </p:txBody>
      </p:sp>
      <p:sp>
        <p:nvSpPr>
          <p:cNvPr id="7" name="Platshållare för text 6"/>
          <p:cNvSpPr>
            <a:spLocks noGrp="1"/>
          </p:cNvSpPr>
          <p:nvPr>
            <p:ph type="body" idx="16"/>
          </p:nvPr>
        </p:nvSpPr>
        <p:spPr/>
        <p:txBody>
          <a:bodyPr/>
          <a:lstStyle/>
          <a:p>
            <a:endParaRPr lang="en-GB"/>
          </a:p>
        </p:txBody>
      </p:sp>
      <p:sp>
        <p:nvSpPr>
          <p:cNvPr id="8" name="Platshållare för innehåll 7"/>
          <p:cNvSpPr>
            <a:spLocks noGrp="1"/>
          </p:cNvSpPr>
          <p:nvPr>
            <p:ph sz="half" idx="17"/>
          </p:nvPr>
        </p:nvSpPr>
        <p:spPr/>
        <p:txBody>
          <a:bodyPr/>
          <a:lstStyle/>
          <a:p>
            <a:endParaRPr lang="en-GB"/>
          </a:p>
        </p:txBody>
      </p:sp>
      <p:sp>
        <p:nvSpPr>
          <p:cNvPr id="9" name="Platshållare för text 8"/>
          <p:cNvSpPr>
            <a:spLocks noGrp="1"/>
          </p:cNvSpPr>
          <p:nvPr>
            <p:ph type="body" idx="18"/>
          </p:nvPr>
        </p:nvSpPr>
        <p:spPr/>
        <p:txBody>
          <a:bodyPr/>
          <a:lstStyle/>
          <a:p>
            <a:r>
              <a:rPr lang="sv-SE" b="0" dirty="0" err="1" smtClean="0">
                <a:solidFill>
                  <a:schemeClr val="bg1">
                    <a:lumMod val="75000"/>
                  </a:schemeClr>
                </a:solidFill>
              </a:rPr>
              <a:t>Evolutionary</a:t>
            </a:r>
            <a:r>
              <a:rPr lang="sv-SE" b="0" dirty="0" smtClean="0">
                <a:solidFill>
                  <a:schemeClr val="bg1">
                    <a:lumMod val="75000"/>
                  </a:schemeClr>
                </a:solidFill>
              </a:rPr>
              <a:t> system design</a:t>
            </a:r>
          </a:p>
        </p:txBody>
      </p:sp>
      <p:pic>
        <p:nvPicPr>
          <p:cNvPr id="15363" name="Picture 3" descr="C:\Users\Caroline\Pictures\skola\vt16\system thinking\presentation\athenes_old_agor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54091" y="0"/>
            <a:ext cx="9181084" cy="5715000"/>
          </a:xfrm>
          <a:prstGeom prst="rect">
            <a:avLst/>
          </a:prstGeom>
          <a:noFill/>
        </p:spPr>
      </p:pic>
      <p:sp>
        <p:nvSpPr>
          <p:cNvPr id="15" name="textruta 14"/>
          <p:cNvSpPr txBox="1"/>
          <p:nvPr/>
        </p:nvSpPr>
        <p:spPr>
          <a:xfrm>
            <a:off x="9181083" y="5438001"/>
            <a:ext cx="4608512" cy="276999"/>
          </a:xfrm>
          <a:prstGeom prst="rect">
            <a:avLst/>
          </a:prstGeom>
          <a:noFill/>
        </p:spPr>
        <p:txBody>
          <a:bodyPr wrap="square" rtlCol="0">
            <a:spAutoFit/>
          </a:bodyPr>
          <a:lstStyle/>
          <a:p>
            <a:r>
              <a:rPr lang="en-GB" sz="1200" dirty="0" smtClean="0"/>
              <a:t>http://www.bobwilliams.co.nz/Systems_Resources_files/ssm.pdf</a:t>
            </a:r>
            <a:endParaRPr lang="en-GB" sz="1200" dirty="0"/>
          </a:p>
        </p:txBody>
      </p:sp>
      <p:grpSp>
        <p:nvGrpSpPr>
          <p:cNvPr id="21" name="Grupp 20"/>
          <p:cNvGrpSpPr/>
          <p:nvPr/>
        </p:nvGrpSpPr>
        <p:grpSpPr>
          <a:xfrm>
            <a:off x="13645579" y="4225652"/>
            <a:ext cx="2592288" cy="432048"/>
            <a:chOff x="10189195" y="4081636"/>
            <a:chExt cx="2592288" cy="432048"/>
          </a:xfrm>
        </p:grpSpPr>
        <p:sp>
          <p:nvSpPr>
            <p:cNvPr id="20" name="Rektangel med rundade hörn 19"/>
            <p:cNvSpPr/>
            <p:nvPr/>
          </p:nvSpPr>
          <p:spPr>
            <a:xfrm>
              <a:off x="10189195" y="4081636"/>
              <a:ext cx="2448272" cy="4320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ruta 16"/>
            <p:cNvSpPr txBox="1"/>
            <p:nvPr/>
          </p:nvSpPr>
          <p:spPr>
            <a:xfrm>
              <a:off x="10333211" y="4081637"/>
              <a:ext cx="2448272" cy="369332"/>
            </a:xfrm>
            <a:prstGeom prst="rect">
              <a:avLst/>
            </a:prstGeom>
            <a:noFill/>
          </p:spPr>
          <p:txBody>
            <a:bodyPr wrap="square" rtlCol="0">
              <a:spAutoFit/>
            </a:bodyPr>
            <a:lstStyle/>
            <a:p>
              <a:r>
                <a:rPr lang="en-GB" dirty="0" smtClean="0"/>
                <a:t>Local agora + steward</a:t>
              </a:r>
              <a:endParaRPr lang="en-GB" dirty="0"/>
            </a:p>
          </p:txBody>
        </p:sp>
      </p:grpSp>
      <p:grpSp>
        <p:nvGrpSpPr>
          <p:cNvPr id="22" name="Grupp 21"/>
          <p:cNvGrpSpPr/>
          <p:nvPr/>
        </p:nvGrpSpPr>
        <p:grpSpPr>
          <a:xfrm>
            <a:off x="12277427" y="3649588"/>
            <a:ext cx="2592288" cy="432048"/>
            <a:chOff x="10189195" y="4081636"/>
            <a:chExt cx="2592288" cy="432048"/>
          </a:xfrm>
        </p:grpSpPr>
        <p:sp>
          <p:nvSpPr>
            <p:cNvPr id="23" name="Rektangel med rundade hörn 22"/>
            <p:cNvSpPr/>
            <p:nvPr/>
          </p:nvSpPr>
          <p:spPr>
            <a:xfrm>
              <a:off x="10189195" y="4081636"/>
              <a:ext cx="2448272" cy="4320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ruta 23"/>
            <p:cNvSpPr txBox="1"/>
            <p:nvPr/>
          </p:nvSpPr>
          <p:spPr>
            <a:xfrm>
              <a:off x="10333211" y="4081637"/>
              <a:ext cx="2448272" cy="369332"/>
            </a:xfrm>
            <a:prstGeom prst="rect">
              <a:avLst/>
            </a:prstGeom>
            <a:noFill/>
          </p:spPr>
          <p:txBody>
            <a:bodyPr wrap="square" rtlCol="0">
              <a:spAutoFit/>
            </a:bodyPr>
            <a:lstStyle/>
            <a:p>
              <a:r>
                <a:rPr lang="en-GB" dirty="0" smtClean="0"/>
                <a:t>Local agora + steward</a:t>
              </a:r>
              <a:endParaRPr lang="en-GB" dirty="0"/>
            </a:p>
          </p:txBody>
        </p:sp>
      </p:grpSp>
      <p:grpSp>
        <p:nvGrpSpPr>
          <p:cNvPr id="25" name="Grupp 24"/>
          <p:cNvGrpSpPr/>
          <p:nvPr/>
        </p:nvGrpSpPr>
        <p:grpSpPr>
          <a:xfrm>
            <a:off x="10125571" y="4378052"/>
            <a:ext cx="2592288" cy="432048"/>
            <a:chOff x="10189195" y="4081636"/>
            <a:chExt cx="2592288" cy="432048"/>
          </a:xfrm>
        </p:grpSpPr>
        <p:sp>
          <p:nvSpPr>
            <p:cNvPr id="26" name="Rektangel med rundade hörn 25"/>
            <p:cNvSpPr/>
            <p:nvPr/>
          </p:nvSpPr>
          <p:spPr>
            <a:xfrm>
              <a:off x="10189195" y="4081636"/>
              <a:ext cx="2448272" cy="4320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ruta 26"/>
            <p:cNvSpPr txBox="1"/>
            <p:nvPr/>
          </p:nvSpPr>
          <p:spPr>
            <a:xfrm>
              <a:off x="10333211" y="4081637"/>
              <a:ext cx="2448272" cy="369332"/>
            </a:xfrm>
            <a:prstGeom prst="rect">
              <a:avLst/>
            </a:prstGeom>
            <a:noFill/>
          </p:spPr>
          <p:txBody>
            <a:bodyPr wrap="square" rtlCol="0">
              <a:spAutoFit/>
            </a:bodyPr>
            <a:lstStyle/>
            <a:p>
              <a:r>
                <a:rPr lang="en-GB" dirty="0" smtClean="0"/>
                <a:t>Local agora + steward</a:t>
              </a:r>
              <a:endParaRPr lang="en-GB" dirty="0"/>
            </a:p>
          </p:txBody>
        </p:sp>
      </p:grpSp>
      <p:grpSp>
        <p:nvGrpSpPr>
          <p:cNvPr id="28" name="Grupp 27"/>
          <p:cNvGrpSpPr/>
          <p:nvPr/>
        </p:nvGrpSpPr>
        <p:grpSpPr>
          <a:xfrm>
            <a:off x="15229755" y="3361556"/>
            <a:ext cx="2592288" cy="432048"/>
            <a:chOff x="10189195" y="4081636"/>
            <a:chExt cx="2592288" cy="432048"/>
          </a:xfrm>
        </p:grpSpPr>
        <p:sp>
          <p:nvSpPr>
            <p:cNvPr id="29" name="Rektangel med rundade hörn 28"/>
            <p:cNvSpPr/>
            <p:nvPr/>
          </p:nvSpPr>
          <p:spPr>
            <a:xfrm>
              <a:off x="10189195" y="4081636"/>
              <a:ext cx="2448272" cy="4320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ruta 29"/>
            <p:cNvSpPr txBox="1"/>
            <p:nvPr/>
          </p:nvSpPr>
          <p:spPr>
            <a:xfrm>
              <a:off x="10333211" y="4081637"/>
              <a:ext cx="2448272" cy="369332"/>
            </a:xfrm>
            <a:prstGeom prst="rect">
              <a:avLst/>
            </a:prstGeom>
            <a:noFill/>
          </p:spPr>
          <p:txBody>
            <a:bodyPr wrap="square" rtlCol="0">
              <a:spAutoFit/>
            </a:bodyPr>
            <a:lstStyle/>
            <a:p>
              <a:r>
                <a:rPr lang="en-GB" dirty="0" smtClean="0"/>
                <a:t>Local agora + steward</a:t>
              </a:r>
              <a:endParaRPr lang="en-GB" dirty="0"/>
            </a:p>
          </p:txBody>
        </p:sp>
      </p:grpSp>
      <p:grpSp>
        <p:nvGrpSpPr>
          <p:cNvPr id="31" name="Grupp 30"/>
          <p:cNvGrpSpPr/>
          <p:nvPr/>
        </p:nvGrpSpPr>
        <p:grpSpPr>
          <a:xfrm>
            <a:off x="9541123" y="3433564"/>
            <a:ext cx="2592288" cy="432048"/>
            <a:chOff x="10189195" y="4081636"/>
            <a:chExt cx="2592288" cy="432048"/>
          </a:xfrm>
        </p:grpSpPr>
        <p:sp>
          <p:nvSpPr>
            <p:cNvPr id="32" name="Rektangel med rundade hörn 31"/>
            <p:cNvSpPr/>
            <p:nvPr/>
          </p:nvSpPr>
          <p:spPr>
            <a:xfrm>
              <a:off x="10189195" y="4081636"/>
              <a:ext cx="2448272" cy="4320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ruta 32"/>
            <p:cNvSpPr txBox="1"/>
            <p:nvPr/>
          </p:nvSpPr>
          <p:spPr>
            <a:xfrm>
              <a:off x="10333211" y="4081637"/>
              <a:ext cx="2448272" cy="369332"/>
            </a:xfrm>
            <a:prstGeom prst="rect">
              <a:avLst/>
            </a:prstGeom>
            <a:noFill/>
          </p:spPr>
          <p:txBody>
            <a:bodyPr wrap="square" rtlCol="0">
              <a:spAutoFit/>
            </a:bodyPr>
            <a:lstStyle/>
            <a:p>
              <a:r>
                <a:rPr lang="en-GB" dirty="0" smtClean="0"/>
                <a:t>Local agora + steward</a:t>
              </a:r>
              <a:endParaRPr lang="en-GB" dirty="0"/>
            </a:p>
          </p:txBody>
        </p:sp>
      </p:grpSp>
      <p:grpSp>
        <p:nvGrpSpPr>
          <p:cNvPr id="37" name="Grupp 36"/>
          <p:cNvGrpSpPr/>
          <p:nvPr/>
        </p:nvGrpSpPr>
        <p:grpSpPr>
          <a:xfrm>
            <a:off x="12349435" y="1561356"/>
            <a:ext cx="2664296" cy="576064"/>
            <a:chOff x="12133411" y="1705372"/>
            <a:chExt cx="2664296" cy="576064"/>
          </a:xfrm>
        </p:grpSpPr>
        <p:sp>
          <p:nvSpPr>
            <p:cNvPr id="35" name="Rektangel med rundade hörn 34"/>
            <p:cNvSpPr/>
            <p:nvPr/>
          </p:nvSpPr>
          <p:spPr>
            <a:xfrm>
              <a:off x="12133411" y="1705372"/>
              <a:ext cx="2304256" cy="57606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ruta 35"/>
            <p:cNvSpPr txBox="1"/>
            <p:nvPr/>
          </p:nvSpPr>
          <p:spPr>
            <a:xfrm>
              <a:off x="12349435" y="1777380"/>
              <a:ext cx="2448272" cy="461665"/>
            </a:xfrm>
            <a:prstGeom prst="rect">
              <a:avLst/>
            </a:prstGeom>
            <a:noFill/>
          </p:spPr>
          <p:txBody>
            <a:bodyPr wrap="square" rtlCol="0">
              <a:spAutoFit/>
            </a:bodyPr>
            <a:lstStyle/>
            <a:p>
              <a:r>
                <a:rPr lang="en-GB" sz="2400" dirty="0" smtClean="0"/>
                <a:t>Linkage agora</a:t>
              </a:r>
              <a:endParaRPr lang="en-GB" sz="2400" dirty="0"/>
            </a:p>
          </p:txBody>
        </p:sp>
      </p:grpSp>
      <p:cxnSp>
        <p:nvCxnSpPr>
          <p:cNvPr id="52" name="Rak pil 51"/>
          <p:cNvCxnSpPr/>
          <p:nvPr/>
        </p:nvCxnSpPr>
        <p:spPr>
          <a:xfrm flipV="1">
            <a:off x="11341323" y="2281436"/>
            <a:ext cx="936104" cy="8640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Rak pil 53"/>
          <p:cNvCxnSpPr/>
          <p:nvPr/>
        </p:nvCxnSpPr>
        <p:spPr>
          <a:xfrm flipV="1">
            <a:off x="11989395" y="2353444"/>
            <a:ext cx="648072" cy="18722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Rak pil 55"/>
          <p:cNvCxnSpPr/>
          <p:nvPr/>
        </p:nvCxnSpPr>
        <p:spPr>
          <a:xfrm flipH="1" flipV="1">
            <a:off x="13573571" y="2425452"/>
            <a:ext cx="72008" cy="10081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Rak pil 57"/>
          <p:cNvCxnSpPr/>
          <p:nvPr/>
        </p:nvCxnSpPr>
        <p:spPr>
          <a:xfrm flipH="1" flipV="1">
            <a:off x="14365659" y="2353444"/>
            <a:ext cx="648072" cy="16561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Rak pil 59"/>
          <p:cNvCxnSpPr/>
          <p:nvPr/>
        </p:nvCxnSpPr>
        <p:spPr>
          <a:xfrm flipH="1" flipV="1">
            <a:off x="14797707" y="2281436"/>
            <a:ext cx="1152128" cy="7920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Caroline\Pictures\skola\vt16\system thinking\presentation\basic_diamond_drawing.jpg"/>
          <p:cNvPicPr>
            <a:picLocks noChangeAspect="1" noChangeArrowheads="1"/>
          </p:cNvPicPr>
          <p:nvPr/>
        </p:nvPicPr>
        <p:blipFill>
          <a:blip r:embed="rId3" cstate="print"/>
          <a:srcRect/>
          <a:stretch>
            <a:fillRect/>
          </a:stretch>
        </p:blipFill>
        <p:spPr bwMode="auto">
          <a:xfrm>
            <a:off x="20702363" y="1201316"/>
            <a:ext cx="4968552" cy="3726414"/>
          </a:xfrm>
          <a:prstGeom prst="rect">
            <a:avLst/>
          </a:prstGeom>
          <a:noFill/>
        </p:spPr>
      </p:pic>
      <p:sp>
        <p:nvSpPr>
          <p:cNvPr id="9" name="Platshållare för text 8"/>
          <p:cNvSpPr>
            <a:spLocks noGrp="1"/>
          </p:cNvSpPr>
          <p:nvPr>
            <p:ph type="body" idx="18"/>
          </p:nvPr>
        </p:nvSpPr>
        <p:spPr/>
        <p:txBody>
          <a:bodyPr/>
          <a:lstStyle/>
          <a:p>
            <a:r>
              <a:rPr lang="en-GB" b="0" dirty="0" smtClean="0">
                <a:solidFill>
                  <a:schemeClr val="bg1">
                    <a:lumMod val="75000"/>
                  </a:schemeClr>
                </a:solidFill>
              </a:rPr>
              <a:t>Diamond Schematic Method</a:t>
            </a:r>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8275" y="121196"/>
            <a:ext cx="4752528" cy="5519065"/>
          </a:xfrm>
          <a:prstGeom prst="rect">
            <a:avLst/>
          </a:prstGeom>
          <a:noFill/>
          <a:ln w="9525">
            <a:noFill/>
            <a:miter lim="800000"/>
            <a:headEnd/>
            <a:tailEnd/>
          </a:ln>
        </p:spPr>
      </p:pic>
      <p:sp>
        <p:nvSpPr>
          <p:cNvPr id="12" name="Platshållare för innehåll 9"/>
          <p:cNvSpPr txBox="1"/>
          <p:nvPr/>
        </p:nvSpPr>
        <p:spPr>
          <a:xfrm>
            <a:off x="9757147" y="2209428"/>
            <a:ext cx="7200800" cy="1512168"/>
          </a:xfrm>
          <a:prstGeom prst="rect">
            <a:avLst/>
          </a:prstGeom>
        </p:spPr>
        <p:txBody>
          <a:bodyPr vert="horz" lIns="91440" tIns="45720" rIns="91440" bIns="45720" rtlCol="0" anchor="ctr">
            <a:normAutofit fontScale="92500" lnSpcReduction="10000"/>
          </a:bodyPr>
          <a:lstStyle/>
          <a:p>
            <a:pPr marL="342900" marR="0" lvl="0" indent="-342900" algn="l" defTabSz="914400" rtl="0" eaLnBrk="1" latinLnBrk="0" hangingPunct="1">
              <a:spcBef>
                <a:spcPct val="20000"/>
              </a:spcBef>
              <a:spcAft>
                <a:spcPts val="0"/>
              </a:spcAft>
              <a:buClrTx/>
              <a:buSzTx/>
              <a:buFont typeface="Arial" pitchFamily="34" charset="0"/>
              <a:buNone/>
              <a:defRPr/>
            </a:pPr>
            <a:endParaRPr kumimoji="0" lang="en-US" sz="24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l" defTabSz="914400" rtl="0" eaLnBrk="1" latinLnBrk="0" hangingPunct="1">
              <a:spcBef>
                <a:spcPct val="20000"/>
              </a:spcBef>
              <a:spcAft>
                <a:spcPts val="0"/>
              </a:spcAft>
              <a:buClrTx/>
              <a:buSzTx/>
              <a:buFont typeface="Arial" pitchFamily="34" charset="0"/>
              <a:buNone/>
              <a:defRPr/>
            </a:pPr>
            <a:endParaRPr kumimoji="0" lang="en-US" sz="2400" b="0" i="0" u="none" strike="noStrike" kern="1200" cap="none" spc="0" normalizeH="0" baseline="30000" noProof="0" dirty="0" smtClean="0">
              <a:ln>
                <a:noFill/>
              </a:ln>
              <a:solidFill>
                <a:schemeClr val="tx1"/>
              </a:solidFill>
              <a:effectLst/>
              <a:uLnTx/>
              <a:uFillTx/>
              <a:latin typeface="+mn-lt"/>
              <a:ea typeface="+mn-ea"/>
              <a:cs typeface="+mn-cs"/>
            </a:endParaRPr>
          </a:p>
          <a:p>
            <a:pPr marL="342900" lvl="0" indent="-342900" algn="ctr">
              <a:lnSpc>
                <a:spcPct val="150000"/>
              </a:lnSpc>
              <a:spcBef>
                <a:spcPct val="20000"/>
              </a:spcBef>
            </a:pPr>
            <a:r>
              <a:rPr lang="en-GB" sz="3200" baseline="30000" dirty="0" smtClean="0"/>
              <a:t> How can we plan a future where human and natural ecosystems co-evolve? </a:t>
            </a:r>
            <a:endParaRPr kumimoji="0" lang="en-US" sz="36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ctr" defTabSz="914400" rtl="0" eaLnBrk="1" latinLnBrk="0" hangingPunct="1">
              <a:spcBef>
                <a:spcPct val="20000"/>
              </a:spcBef>
              <a:spcAft>
                <a:spcPts val="0"/>
              </a:spcAft>
              <a:buClrTx/>
              <a:buSzTx/>
              <a:buFont typeface="Arial" pitchFamily="34" charset="0"/>
              <a:buNone/>
              <a:defRPr/>
            </a:pPr>
            <a:endParaRPr kumimoji="0" lang="en-US" sz="3600" b="0" i="0" u="none" strike="noStrike" kern="1200" cap="none" spc="0" normalizeH="0" baseline="30000" noProof="0" dirty="0" smtClean="0">
              <a:ln>
                <a:noFill/>
              </a:ln>
              <a:solidFill>
                <a:schemeClr val="tx1"/>
              </a:solidFill>
              <a:effectLst/>
              <a:uLnTx/>
              <a:uFillTx/>
              <a:latin typeface="+mn-lt"/>
              <a:ea typeface="+mn-ea"/>
              <a:cs typeface="+mn-cs"/>
            </a:endParaRPr>
          </a:p>
          <a:p>
            <a:pPr marL="342900" marR="0" lvl="0" indent="-342900" algn="l" defTabSz="914400" rtl="0" eaLnBrk="1" latinLnBrk="0" hangingPunct="1">
              <a:spcBef>
                <a:spcPct val="20000"/>
              </a:spcBef>
              <a:spcAft>
                <a:spcPts val="0"/>
              </a:spcAft>
              <a:buClrTx/>
              <a:buSzTx/>
              <a:buFont typeface="Arial" pitchFamily="34" charset="0"/>
              <a:buNone/>
              <a:defRPr/>
            </a:pPr>
            <a:endParaRPr kumimoji="0" lang="sv-SE"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extruta 14"/>
          <p:cNvSpPr txBox="1"/>
          <p:nvPr/>
        </p:nvSpPr>
        <p:spPr>
          <a:xfrm>
            <a:off x="9109075" y="5068669"/>
            <a:ext cx="6120680" cy="646331"/>
          </a:xfrm>
          <a:prstGeom prst="rect">
            <a:avLst/>
          </a:prstGeom>
          <a:noFill/>
        </p:spPr>
        <p:txBody>
          <a:bodyPr wrap="square" rtlCol="0">
            <a:spAutoFit/>
          </a:bodyPr>
          <a:lstStyle/>
          <a:p>
            <a:r>
              <a:rPr lang="en-GB" sz="1200" baseline="30000" dirty="0" smtClean="0">
                <a:solidFill>
                  <a:schemeClr val="bg1">
                    <a:lumMod val="75000"/>
                  </a:schemeClr>
                </a:solidFill>
              </a:rPr>
              <a:t>The Evolution of an Ecosystem Approach: the Diamond</a:t>
            </a:r>
            <a:r>
              <a:rPr lang="en-GB" sz="1200" dirty="0" smtClean="0">
                <a:solidFill>
                  <a:schemeClr val="bg1">
                    <a:lumMod val="75000"/>
                  </a:schemeClr>
                </a:solidFill>
              </a:rPr>
              <a:t> </a:t>
            </a:r>
            <a:r>
              <a:rPr lang="en-GB" sz="1200" baseline="30000" dirty="0" smtClean="0">
                <a:solidFill>
                  <a:schemeClr val="bg1">
                    <a:lumMod val="75000"/>
                  </a:schemeClr>
                </a:solidFill>
              </a:rPr>
              <a:t>Schematic and an </a:t>
            </a:r>
          </a:p>
          <a:p>
            <a:r>
              <a:rPr lang="en-GB" sz="1200" baseline="30000" dirty="0" smtClean="0">
                <a:solidFill>
                  <a:schemeClr val="bg1">
                    <a:lumMod val="75000"/>
                  </a:schemeClr>
                </a:solidFill>
              </a:rPr>
              <a:t>Adaptive Methodology for Ecosystem</a:t>
            </a:r>
            <a:r>
              <a:rPr lang="en-GB" sz="1200" dirty="0" smtClean="0">
                <a:solidFill>
                  <a:schemeClr val="bg1">
                    <a:lumMod val="75000"/>
                  </a:schemeClr>
                </a:solidFill>
              </a:rPr>
              <a:t> </a:t>
            </a:r>
            <a:r>
              <a:rPr lang="en-US" sz="1200" baseline="30000" dirty="0" smtClean="0">
                <a:solidFill>
                  <a:schemeClr val="bg1">
                    <a:lumMod val="75000"/>
                  </a:schemeClr>
                </a:solidFill>
              </a:rPr>
              <a:t>Sustainability and Health</a:t>
            </a:r>
            <a:br>
              <a:rPr lang="en-US" sz="1200" baseline="30000" dirty="0" smtClean="0">
                <a:solidFill>
                  <a:schemeClr val="bg1">
                    <a:lumMod val="75000"/>
                  </a:schemeClr>
                </a:solidFill>
              </a:rPr>
            </a:br>
            <a:r>
              <a:rPr lang="en-GB" sz="1200" baseline="30000" dirty="0" smtClean="0">
                <a:solidFill>
                  <a:schemeClr val="bg1">
                    <a:lumMod val="75000"/>
                  </a:schemeClr>
                </a:solidFill>
              </a:rPr>
              <a:t>David Waltner-Toews1 and James Kay</a:t>
            </a:r>
            <a:endParaRPr lang="en-GB" sz="1200" dirty="0">
              <a:solidFill>
                <a:schemeClr val="bg1">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idx="1"/>
          </p:nvPr>
        </p:nvSpPr>
        <p:spPr/>
        <p:txBody>
          <a:bodyPr/>
          <a:lstStyle/>
          <a:p>
            <a:r>
              <a:rPr lang="en-GB" b="0" dirty="0" smtClean="0"/>
              <a:t>Environmental management</a:t>
            </a:r>
            <a:endParaRPr lang="en-GB" b="0" dirty="0"/>
          </a:p>
        </p:txBody>
      </p:sp>
      <p:sp>
        <p:nvSpPr>
          <p:cNvPr id="7" name="Platshållare för text 6"/>
          <p:cNvSpPr>
            <a:spLocks noGrp="1"/>
          </p:cNvSpPr>
          <p:nvPr>
            <p:ph type="body" idx="16"/>
          </p:nvPr>
        </p:nvSpPr>
        <p:spPr/>
        <p:txBody>
          <a:bodyPr/>
          <a:lstStyle/>
          <a:p>
            <a:r>
              <a:rPr lang="en-GB" b="0" dirty="0" smtClean="0"/>
              <a:t>Eco social system</a:t>
            </a:r>
            <a:endParaRPr lang="en-GB" b="0" dirty="0"/>
          </a:p>
        </p:txBody>
      </p:sp>
      <p:sp>
        <p:nvSpPr>
          <p:cNvPr id="9" name="Platshållare för text 8"/>
          <p:cNvSpPr>
            <a:spLocks noGrp="1"/>
          </p:cNvSpPr>
          <p:nvPr>
            <p:ph type="body" idx="18"/>
          </p:nvPr>
        </p:nvSpPr>
        <p:spPr/>
        <p:txBody>
          <a:bodyPr/>
          <a:lstStyle/>
          <a:p>
            <a:r>
              <a:rPr lang="en-GB" b="0" dirty="0" smtClean="0">
                <a:solidFill>
                  <a:schemeClr val="bg1">
                    <a:lumMod val="75000"/>
                  </a:schemeClr>
                </a:solidFill>
              </a:rPr>
              <a:t>Diamond Schematic Method</a:t>
            </a:r>
            <a:endParaRPr lang="en-GB" b="0" dirty="0">
              <a:solidFill>
                <a:schemeClr val="bg1">
                  <a:lumMod val="7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24299" y="1345332"/>
            <a:ext cx="3744416" cy="3042338"/>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270315" y="1273324"/>
            <a:ext cx="3348372" cy="2808312"/>
          </a:xfrm>
          <a:prstGeom prst="rect">
            <a:avLst/>
          </a:prstGeom>
          <a:noFill/>
          <a:ln w="9525">
            <a:noFill/>
            <a:miter lim="800000"/>
            <a:headEnd/>
            <a:tailEnd/>
          </a:ln>
        </p:spPr>
      </p:pic>
      <p:sp>
        <p:nvSpPr>
          <p:cNvPr id="13" name="textruta 12"/>
          <p:cNvSpPr txBox="1"/>
          <p:nvPr/>
        </p:nvSpPr>
        <p:spPr>
          <a:xfrm>
            <a:off x="3924499" y="49188"/>
            <a:ext cx="3119572" cy="646331"/>
          </a:xfrm>
          <a:prstGeom prst="rect">
            <a:avLst/>
          </a:prstGeom>
          <a:noFill/>
        </p:spPr>
        <p:txBody>
          <a:bodyPr wrap="none" rtlCol="0">
            <a:spAutoFit/>
          </a:bodyPr>
          <a:lstStyle/>
          <a:p>
            <a:r>
              <a:rPr lang="en-GB" dirty="0" smtClean="0"/>
              <a:t>Meet species needs </a:t>
            </a:r>
          </a:p>
          <a:p>
            <a:r>
              <a:rPr lang="en-GB" dirty="0" smtClean="0"/>
              <a:t>Preserve integrity of ecosystem</a:t>
            </a:r>
            <a:endParaRPr lang="en-GB" dirty="0"/>
          </a:p>
        </p:txBody>
      </p:sp>
      <p:sp>
        <p:nvSpPr>
          <p:cNvPr id="14" name="textruta 13"/>
          <p:cNvSpPr txBox="1"/>
          <p:nvPr/>
        </p:nvSpPr>
        <p:spPr>
          <a:xfrm>
            <a:off x="20918387" y="121196"/>
            <a:ext cx="3179332" cy="369332"/>
          </a:xfrm>
          <a:prstGeom prst="rect">
            <a:avLst/>
          </a:prstGeom>
          <a:noFill/>
        </p:spPr>
        <p:txBody>
          <a:bodyPr wrap="none" rtlCol="0">
            <a:spAutoFit/>
          </a:bodyPr>
          <a:lstStyle/>
          <a:p>
            <a:pPr algn="r"/>
            <a:r>
              <a:rPr lang="en-GB" dirty="0" smtClean="0"/>
              <a:t>Nature itself has no preferences</a:t>
            </a:r>
            <a:endParaRPr lang="en-GB" dirty="0"/>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765259" y="1201316"/>
            <a:ext cx="3744416" cy="3054655"/>
          </a:xfrm>
          <a:prstGeom prst="rect">
            <a:avLst/>
          </a:prstGeom>
          <a:noFill/>
          <a:ln w="9525">
            <a:noFill/>
            <a:miter lim="800000"/>
            <a:headEnd/>
            <a:tailEnd/>
          </a:ln>
        </p:spPr>
      </p:pic>
      <p:sp>
        <p:nvSpPr>
          <p:cNvPr id="17" name="textruta 16"/>
          <p:cNvSpPr txBox="1"/>
          <p:nvPr/>
        </p:nvSpPr>
        <p:spPr>
          <a:xfrm>
            <a:off x="468115" y="1561356"/>
            <a:ext cx="1944216" cy="1200329"/>
          </a:xfrm>
          <a:prstGeom prst="rect">
            <a:avLst/>
          </a:prstGeom>
          <a:noFill/>
        </p:spPr>
        <p:txBody>
          <a:bodyPr wrap="square" rtlCol="0">
            <a:spAutoFit/>
          </a:bodyPr>
          <a:lstStyle/>
          <a:p>
            <a:r>
              <a:rPr lang="en-GB" b="1" dirty="0" smtClean="0">
                <a:solidFill>
                  <a:schemeClr val="accent3">
                    <a:lumMod val="50000"/>
                  </a:schemeClr>
                </a:solidFill>
              </a:rPr>
              <a:t>Scientist: </a:t>
            </a:r>
            <a:r>
              <a:rPr lang="en-GB" dirty="0" smtClean="0"/>
              <a:t>This is how the future of ecosystem might look like</a:t>
            </a:r>
            <a:endParaRPr lang="en-GB" dirty="0"/>
          </a:p>
        </p:txBody>
      </p:sp>
      <p:sp>
        <p:nvSpPr>
          <p:cNvPr id="18" name="textruta 17"/>
          <p:cNvSpPr txBox="1"/>
          <p:nvPr/>
        </p:nvSpPr>
        <p:spPr>
          <a:xfrm>
            <a:off x="23726699" y="1273324"/>
            <a:ext cx="2448272" cy="923330"/>
          </a:xfrm>
          <a:prstGeom prst="rect">
            <a:avLst/>
          </a:prstGeom>
          <a:noFill/>
        </p:spPr>
        <p:txBody>
          <a:bodyPr wrap="square" rtlCol="0">
            <a:spAutoFit/>
          </a:bodyPr>
          <a:lstStyle/>
          <a:p>
            <a:pPr algn="r"/>
            <a:r>
              <a:rPr lang="en-GB" b="1" dirty="0" smtClean="0">
                <a:solidFill>
                  <a:schemeClr val="accent6">
                    <a:lumMod val="75000"/>
                  </a:schemeClr>
                </a:solidFill>
              </a:rPr>
              <a:t>People: </a:t>
            </a:r>
            <a:r>
              <a:rPr lang="en-GB" dirty="0" smtClean="0"/>
              <a:t>This is how we want to see the people and nature </a:t>
            </a:r>
            <a:r>
              <a:rPr lang="en-GB" dirty="0" err="1" smtClean="0"/>
              <a:t>coevolve</a:t>
            </a:r>
            <a:endParaRPr lang="en-GB" dirty="0"/>
          </a:p>
        </p:txBody>
      </p:sp>
      <p:cxnSp>
        <p:nvCxnSpPr>
          <p:cNvPr id="20" name="Rak pil 19"/>
          <p:cNvCxnSpPr/>
          <p:nvPr/>
        </p:nvCxnSpPr>
        <p:spPr>
          <a:xfrm>
            <a:off x="6876827" y="2569468"/>
            <a:ext cx="2304256"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2" name="Rak pil 21"/>
          <p:cNvCxnSpPr/>
          <p:nvPr/>
        </p:nvCxnSpPr>
        <p:spPr>
          <a:xfrm flipH="1">
            <a:off x="16741923" y="2641476"/>
            <a:ext cx="2592288"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3" name="textruta 22"/>
          <p:cNvSpPr txBox="1"/>
          <p:nvPr/>
        </p:nvSpPr>
        <p:spPr>
          <a:xfrm>
            <a:off x="11341323" y="4729708"/>
            <a:ext cx="4896544" cy="369332"/>
          </a:xfrm>
          <a:prstGeom prst="rect">
            <a:avLst/>
          </a:prstGeom>
          <a:noFill/>
        </p:spPr>
        <p:txBody>
          <a:bodyPr wrap="square" rtlCol="0">
            <a:spAutoFit/>
          </a:bodyPr>
          <a:lstStyle/>
          <a:p>
            <a:r>
              <a:rPr lang="en-GB" dirty="0" smtClean="0"/>
              <a:t>Policy makers and managers</a:t>
            </a:r>
            <a:endParaRPr lang="en-GB" dirty="0"/>
          </a:p>
        </p:txBody>
      </p:sp>
      <p:cxnSp>
        <p:nvCxnSpPr>
          <p:cNvPr id="25" name="Rak pil 24"/>
          <p:cNvCxnSpPr/>
          <p:nvPr/>
        </p:nvCxnSpPr>
        <p:spPr>
          <a:xfrm flipV="1">
            <a:off x="12637467" y="4153644"/>
            <a:ext cx="0" cy="64807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8" name="textruta 27"/>
          <p:cNvSpPr txBox="1"/>
          <p:nvPr/>
        </p:nvSpPr>
        <p:spPr>
          <a:xfrm>
            <a:off x="9109075" y="5068669"/>
            <a:ext cx="6120680" cy="646331"/>
          </a:xfrm>
          <a:prstGeom prst="rect">
            <a:avLst/>
          </a:prstGeom>
          <a:noFill/>
        </p:spPr>
        <p:txBody>
          <a:bodyPr wrap="square" rtlCol="0">
            <a:spAutoFit/>
          </a:bodyPr>
          <a:lstStyle/>
          <a:p>
            <a:r>
              <a:rPr lang="en-GB" sz="1200" baseline="30000" dirty="0" smtClean="0">
                <a:solidFill>
                  <a:schemeClr val="bg1">
                    <a:lumMod val="75000"/>
                  </a:schemeClr>
                </a:solidFill>
              </a:rPr>
              <a:t>The Evolution of an Ecosystem Approach: the Diamond</a:t>
            </a:r>
            <a:r>
              <a:rPr lang="en-GB" sz="1200" dirty="0" smtClean="0">
                <a:solidFill>
                  <a:schemeClr val="bg1">
                    <a:lumMod val="75000"/>
                  </a:schemeClr>
                </a:solidFill>
              </a:rPr>
              <a:t> </a:t>
            </a:r>
            <a:r>
              <a:rPr lang="en-GB" sz="1200" baseline="30000" dirty="0" smtClean="0">
                <a:solidFill>
                  <a:schemeClr val="bg1">
                    <a:lumMod val="75000"/>
                  </a:schemeClr>
                </a:solidFill>
              </a:rPr>
              <a:t>Schematic and an </a:t>
            </a:r>
          </a:p>
          <a:p>
            <a:r>
              <a:rPr lang="en-GB" sz="1200" baseline="30000" dirty="0" smtClean="0">
                <a:solidFill>
                  <a:schemeClr val="bg1">
                    <a:lumMod val="75000"/>
                  </a:schemeClr>
                </a:solidFill>
              </a:rPr>
              <a:t>Adaptive Methodology for Ecosystem</a:t>
            </a:r>
            <a:r>
              <a:rPr lang="en-GB" sz="1200" dirty="0" smtClean="0">
                <a:solidFill>
                  <a:schemeClr val="bg1">
                    <a:lumMod val="75000"/>
                  </a:schemeClr>
                </a:solidFill>
              </a:rPr>
              <a:t> </a:t>
            </a:r>
            <a:r>
              <a:rPr lang="en-US" sz="1200" baseline="30000" dirty="0" smtClean="0">
                <a:solidFill>
                  <a:schemeClr val="bg1">
                    <a:lumMod val="75000"/>
                  </a:schemeClr>
                </a:solidFill>
              </a:rPr>
              <a:t>Sustainability and Health</a:t>
            </a:r>
            <a:br>
              <a:rPr lang="en-US" sz="1200" baseline="30000" dirty="0" smtClean="0">
                <a:solidFill>
                  <a:schemeClr val="bg1">
                    <a:lumMod val="75000"/>
                  </a:schemeClr>
                </a:solidFill>
              </a:rPr>
            </a:br>
            <a:r>
              <a:rPr lang="en-GB" sz="1200" baseline="30000" dirty="0" smtClean="0">
                <a:solidFill>
                  <a:schemeClr val="bg1">
                    <a:lumMod val="75000"/>
                  </a:schemeClr>
                </a:solidFill>
              </a:rPr>
              <a:t>David Waltner-Toews1 and James Kay</a:t>
            </a:r>
            <a:endParaRPr lang="en-GB" sz="1200" dirty="0">
              <a:solidFill>
                <a:schemeClr val="bg1">
                  <a:lumMod val="7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p:cNvSpPr>
            <a:spLocks noGrp="1"/>
          </p:cNvSpPr>
          <p:nvPr>
            <p:ph type="body" idx="18"/>
          </p:nvPr>
        </p:nvSpPr>
        <p:spPr/>
        <p:txBody>
          <a:bodyPr/>
          <a:lstStyle/>
          <a:p>
            <a:r>
              <a:rPr lang="en-GB" b="0" dirty="0" smtClean="0">
                <a:solidFill>
                  <a:schemeClr val="bg1">
                    <a:lumMod val="75000"/>
                  </a:schemeClr>
                </a:solidFill>
              </a:rPr>
              <a:t>Diamond Schematic Method</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00363" y="1777380"/>
            <a:ext cx="4209698" cy="2736304"/>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629355" y="1561356"/>
            <a:ext cx="3528392" cy="3087343"/>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494451" y="1849388"/>
            <a:ext cx="3190508" cy="2592288"/>
          </a:xfrm>
          <a:prstGeom prst="rect">
            <a:avLst/>
          </a:prstGeom>
          <a:noFill/>
          <a:ln w="9525">
            <a:noFill/>
            <a:miter lim="800000"/>
            <a:headEnd/>
            <a:tailEnd/>
          </a:ln>
        </p:spPr>
      </p:pic>
      <p:sp>
        <p:nvSpPr>
          <p:cNvPr id="14" name="textruta 13"/>
          <p:cNvSpPr txBox="1"/>
          <p:nvPr/>
        </p:nvSpPr>
        <p:spPr>
          <a:xfrm>
            <a:off x="324099" y="1705372"/>
            <a:ext cx="2160240" cy="923330"/>
          </a:xfrm>
          <a:prstGeom prst="rect">
            <a:avLst/>
          </a:prstGeom>
          <a:noFill/>
        </p:spPr>
        <p:txBody>
          <a:bodyPr wrap="square" rtlCol="0">
            <a:spAutoFit/>
          </a:bodyPr>
          <a:lstStyle/>
          <a:p>
            <a:r>
              <a:rPr lang="en-GB" dirty="0" smtClean="0">
                <a:solidFill>
                  <a:schemeClr val="accent5">
                    <a:lumMod val="75000"/>
                  </a:schemeClr>
                </a:solidFill>
              </a:rPr>
              <a:t>- Process of learning</a:t>
            </a:r>
          </a:p>
          <a:p>
            <a:r>
              <a:rPr lang="en-GB" dirty="0" smtClean="0">
                <a:solidFill>
                  <a:schemeClr val="accent5">
                    <a:lumMod val="75000"/>
                  </a:schemeClr>
                </a:solidFill>
              </a:rPr>
              <a:t>- Re-visioning</a:t>
            </a:r>
          </a:p>
          <a:p>
            <a:r>
              <a:rPr lang="en-GB" dirty="0" smtClean="0">
                <a:solidFill>
                  <a:schemeClr val="accent5">
                    <a:lumMod val="75000"/>
                  </a:schemeClr>
                </a:solidFill>
              </a:rPr>
              <a:t>- Planning</a:t>
            </a:r>
            <a:endParaRPr lang="en-GB" dirty="0">
              <a:solidFill>
                <a:schemeClr val="accent5">
                  <a:lumMod val="75000"/>
                </a:schemeClr>
              </a:solidFill>
            </a:endParaRPr>
          </a:p>
        </p:txBody>
      </p:sp>
      <p:sp>
        <p:nvSpPr>
          <p:cNvPr id="16" name="textruta 15"/>
          <p:cNvSpPr txBox="1"/>
          <p:nvPr/>
        </p:nvSpPr>
        <p:spPr>
          <a:xfrm>
            <a:off x="9397107" y="1561356"/>
            <a:ext cx="1944216" cy="646331"/>
          </a:xfrm>
          <a:prstGeom prst="rect">
            <a:avLst/>
          </a:prstGeom>
          <a:noFill/>
        </p:spPr>
        <p:txBody>
          <a:bodyPr wrap="square" rtlCol="0">
            <a:spAutoFit/>
          </a:bodyPr>
          <a:lstStyle/>
          <a:p>
            <a:r>
              <a:rPr lang="en-GB" dirty="0" smtClean="0">
                <a:solidFill>
                  <a:schemeClr val="accent4">
                    <a:lumMod val="75000"/>
                  </a:schemeClr>
                </a:solidFill>
              </a:rPr>
              <a:t>Translate vision into reality</a:t>
            </a:r>
            <a:endParaRPr lang="en-GB" dirty="0">
              <a:solidFill>
                <a:schemeClr val="accent4">
                  <a:lumMod val="75000"/>
                </a:schemeClr>
              </a:solidFill>
            </a:endParaRPr>
          </a:p>
        </p:txBody>
      </p:sp>
      <p:sp>
        <p:nvSpPr>
          <p:cNvPr id="17" name="textruta 16"/>
          <p:cNvSpPr txBox="1"/>
          <p:nvPr/>
        </p:nvSpPr>
        <p:spPr>
          <a:xfrm>
            <a:off x="19478227" y="1489348"/>
            <a:ext cx="2520280" cy="1200329"/>
          </a:xfrm>
          <a:prstGeom prst="rect">
            <a:avLst/>
          </a:prstGeom>
          <a:noFill/>
        </p:spPr>
        <p:txBody>
          <a:bodyPr wrap="square" rtlCol="0">
            <a:spAutoFit/>
          </a:bodyPr>
          <a:lstStyle/>
          <a:p>
            <a:r>
              <a:rPr lang="en-GB" dirty="0" smtClean="0">
                <a:solidFill>
                  <a:schemeClr val="accent3">
                    <a:lumMod val="75000"/>
                  </a:schemeClr>
                </a:solidFill>
              </a:rPr>
              <a:t>Observe result and create a narrative for governance and future management</a:t>
            </a:r>
            <a:endParaRPr lang="en-GB" dirty="0">
              <a:solidFill>
                <a:schemeClr val="accent3">
                  <a:lumMod val="75000"/>
                </a:schemeClr>
              </a:solidFill>
            </a:endParaRPr>
          </a:p>
        </p:txBody>
      </p:sp>
      <p:sp>
        <p:nvSpPr>
          <p:cNvPr id="18" name="textruta 17"/>
          <p:cNvSpPr txBox="1"/>
          <p:nvPr/>
        </p:nvSpPr>
        <p:spPr>
          <a:xfrm>
            <a:off x="9109075" y="5068669"/>
            <a:ext cx="6120680" cy="646331"/>
          </a:xfrm>
          <a:prstGeom prst="rect">
            <a:avLst/>
          </a:prstGeom>
          <a:noFill/>
        </p:spPr>
        <p:txBody>
          <a:bodyPr wrap="square" rtlCol="0">
            <a:spAutoFit/>
          </a:bodyPr>
          <a:lstStyle/>
          <a:p>
            <a:r>
              <a:rPr lang="en-GB" sz="1200" baseline="30000" dirty="0" smtClean="0">
                <a:solidFill>
                  <a:schemeClr val="bg1">
                    <a:lumMod val="75000"/>
                  </a:schemeClr>
                </a:solidFill>
              </a:rPr>
              <a:t>The Evolution of an Ecosystem Approach: the Diamond</a:t>
            </a:r>
            <a:r>
              <a:rPr lang="en-GB" sz="1200" dirty="0" smtClean="0">
                <a:solidFill>
                  <a:schemeClr val="bg1">
                    <a:lumMod val="75000"/>
                  </a:schemeClr>
                </a:solidFill>
              </a:rPr>
              <a:t> </a:t>
            </a:r>
            <a:r>
              <a:rPr lang="en-GB" sz="1200" baseline="30000" dirty="0" smtClean="0">
                <a:solidFill>
                  <a:schemeClr val="bg1">
                    <a:lumMod val="75000"/>
                  </a:schemeClr>
                </a:solidFill>
              </a:rPr>
              <a:t>Schematic and an </a:t>
            </a:r>
          </a:p>
          <a:p>
            <a:r>
              <a:rPr lang="en-GB" sz="1200" baseline="30000" dirty="0" smtClean="0">
                <a:solidFill>
                  <a:schemeClr val="bg1">
                    <a:lumMod val="75000"/>
                  </a:schemeClr>
                </a:solidFill>
              </a:rPr>
              <a:t>Adaptive Methodology for Ecosystem</a:t>
            </a:r>
            <a:r>
              <a:rPr lang="en-GB" sz="1200" dirty="0" smtClean="0">
                <a:solidFill>
                  <a:schemeClr val="bg1">
                    <a:lumMod val="75000"/>
                  </a:schemeClr>
                </a:solidFill>
              </a:rPr>
              <a:t> </a:t>
            </a:r>
            <a:r>
              <a:rPr lang="en-US" sz="1200" baseline="30000" dirty="0" smtClean="0">
                <a:solidFill>
                  <a:schemeClr val="bg1">
                    <a:lumMod val="75000"/>
                  </a:schemeClr>
                </a:solidFill>
              </a:rPr>
              <a:t>Sustainability and Health</a:t>
            </a:r>
            <a:br>
              <a:rPr lang="en-US" sz="1200" baseline="30000" dirty="0" smtClean="0">
                <a:solidFill>
                  <a:schemeClr val="bg1">
                    <a:lumMod val="75000"/>
                  </a:schemeClr>
                </a:solidFill>
              </a:rPr>
            </a:br>
            <a:r>
              <a:rPr lang="en-GB" sz="1200" baseline="30000" dirty="0" smtClean="0">
                <a:solidFill>
                  <a:schemeClr val="bg1">
                    <a:lumMod val="75000"/>
                  </a:schemeClr>
                </a:solidFill>
              </a:rPr>
              <a:t>David Waltner-Toews1 and James Kay</a:t>
            </a:r>
            <a:endParaRPr lang="en-GB" sz="1200" dirty="0">
              <a:solidFill>
                <a:schemeClr val="bg1">
                  <a:lumMod val="7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Caroline\Pictures\skola\vt16\system thinking\presentation\1413230151-1-how-sound-human-data-backed-keys-making-voice-stand-olin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81084" cy="5715000"/>
          </a:xfrm>
          <a:prstGeom prst="rect">
            <a:avLst/>
          </a:prstGeom>
          <a:noFill/>
        </p:spPr>
      </p:pic>
      <p:sp>
        <p:nvSpPr>
          <p:cNvPr id="4" name="Platshållare för bildnummer 3"/>
          <p:cNvSpPr>
            <a:spLocks noGrp="1"/>
          </p:cNvSpPr>
          <p:nvPr>
            <p:ph type="sldNum" sz="quarter" idx="15"/>
          </p:nvPr>
        </p:nvSpPr>
        <p:spPr/>
        <p:txBody>
          <a:bodyPr/>
          <a:lstStyle/>
          <a:p>
            <a:fld id="{A5F4B4F1-3FF9-4E29-822C-0C8F7C4DC046}" type="slidenum">
              <a:rPr lang="fi-FI" smtClean="0"/>
              <a:t>37</a:t>
            </a:fld>
            <a:endParaRPr lang="fi-FI"/>
          </a:p>
        </p:txBody>
      </p:sp>
      <p:sp>
        <p:nvSpPr>
          <p:cNvPr id="7" name="Platshållare för text 6"/>
          <p:cNvSpPr>
            <a:spLocks noGrp="1"/>
          </p:cNvSpPr>
          <p:nvPr>
            <p:ph type="body" idx="16"/>
          </p:nvPr>
        </p:nvSpPr>
        <p:spPr>
          <a:xfrm>
            <a:off x="9181083" y="0"/>
            <a:ext cx="9144000" cy="625252"/>
          </a:xfrm>
        </p:spPr>
        <p:txBody>
          <a:bodyPr/>
          <a:lstStyle/>
          <a:p>
            <a:r>
              <a:rPr lang="en-GB" b="0" dirty="0" smtClean="0">
                <a:solidFill>
                  <a:schemeClr val="bg1">
                    <a:lumMod val="75000"/>
                  </a:schemeClr>
                </a:solidFill>
              </a:rPr>
              <a:t>Soft system method</a:t>
            </a:r>
            <a:endParaRPr lang="en-GB" b="0" dirty="0">
              <a:solidFill>
                <a:schemeClr val="bg1">
                  <a:lumMod val="75000"/>
                </a:schemeClr>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901163" y="625252"/>
            <a:ext cx="8784976" cy="4563624"/>
          </a:xfrm>
          <a:prstGeom prst="rect">
            <a:avLst/>
          </a:prstGeom>
          <a:noFill/>
          <a:ln w="9525">
            <a:noFill/>
            <a:miter lim="800000"/>
            <a:headEnd/>
            <a:tailEnd/>
          </a:ln>
        </p:spPr>
      </p:pic>
      <p:sp>
        <p:nvSpPr>
          <p:cNvPr id="12" name="textruta 11"/>
          <p:cNvSpPr txBox="1"/>
          <p:nvPr/>
        </p:nvSpPr>
        <p:spPr>
          <a:xfrm>
            <a:off x="0" y="5438001"/>
            <a:ext cx="4608512" cy="276999"/>
          </a:xfrm>
          <a:prstGeom prst="rect">
            <a:avLst/>
          </a:prstGeom>
          <a:noFill/>
        </p:spPr>
        <p:txBody>
          <a:bodyPr wrap="square" rtlCol="0">
            <a:spAutoFit/>
          </a:bodyPr>
          <a:lstStyle/>
          <a:p>
            <a:r>
              <a:rPr lang="en-GB" sz="1200" dirty="0" smtClean="0"/>
              <a:t>http://www.bobwilliams.co.nz/Systems_Resources_files/ssm.pdf</a:t>
            </a:r>
            <a:endParaRPr lang="en-GB" sz="1200" dirty="0"/>
          </a:p>
        </p:txBody>
      </p:sp>
      <p:pic>
        <p:nvPicPr>
          <p:cNvPr id="15" name="Picture 3" descr="C:\Users\Caroline\Pictures\skola\vt16\system thinking\presentation\connectionsfinal.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254091" y="0"/>
            <a:ext cx="9181084" cy="5715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med rundade hörn 21"/>
          <p:cNvSpPr/>
          <p:nvPr/>
        </p:nvSpPr>
        <p:spPr>
          <a:xfrm>
            <a:off x="11341323" y="2641476"/>
            <a:ext cx="3672408" cy="8640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ktangel med rundade hörn 17"/>
          <p:cNvSpPr/>
          <p:nvPr/>
        </p:nvSpPr>
        <p:spPr>
          <a:xfrm>
            <a:off x="9253091" y="1273324"/>
            <a:ext cx="3024336"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latshållare för text 8"/>
          <p:cNvSpPr>
            <a:spLocks noGrp="1"/>
          </p:cNvSpPr>
          <p:nvPr>
            <p:ph type="body" idx="18"/>
          </p:nvPr>
        </p:nvSpPr>
        <p:spPr/>
        <p:txBody>
          <a:bodyPr/>
          <a:lstStyle/>
          <a:p>
            <a:r>
              <a:rPr lang="en-GB" b="0" dirty="0" smtClean="0">
                <a:solidFill>
                  <a:schemeClr val="bg1">
                    <a:lumMod val="75000"/>
                  </a:schemeClr>
                </a:solidFill>
              </a:rPr>
              <a:t>Soft system method</a:t>
            </a:r>
            <a:endParaRPr lang="en-GB" b="0" dirty="0">
              <a:solidFill>
                <a:schemeClr val="bg1">
                  <a:lumMod val="75000"/>
                </a:schemeClr>
              </a:solidFill>
            </a:endParaRPr>
          </a:p>
        </p:txBody>
      </p:sp>
      <p:sp>
        <p:nvSpPr>
          <p:cNvPr id="10" name="Platshållare för innehåll 9"/>
          <p:cNvSpPr>
            <a:spLocks noGrp="1"/>
          </p:cNvSpPr>
          <p:nvPr>
            <p:ph sz="half" idx="19"/>
          </p:nvPr>
        </p:nvSpPr>
        <p:spPr>
          <a:xfrm>
            <a:off x="1188195" y="1921396"/>
            <a:ext cx="5544616" cy="2160240"/>
          </a:xfrm>
        </p:spPr>
        <p:txBody>
          <a:bodyPr/>
          <a:lstStyle/>
          <a:p>
            <a:pPr algn="ctr">
              <a:buNone/>
            </a:pPr>
            <a:r>
              <a:rPr lang="en-GB" sz="4000" dirty="0" smtClean="0">
                <a:solidFill>
                  <a:schemeClr val="accent5">
                    <a:lumMod val="75000"/>
                  </a:schemeClr>
                </a:solidFill>
              </a:rPr>
              <a:t>1. </a:t>
            </a:r>
          </a:p>
          <a:p>
            <a:pPr algn="ctr">
              <a:buNone/>
            </a:pPr>
            <a:r>
              <a:rPr lang="en-GB" dirty="0" smtClean="0"/>
              <a:t>Enter the problem/issue/situation</a:t>
            </a:r>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846379" y="697260"/>
            <a:ext cx="3564396" cy="4277275"/>
          </a:xfrm>
          <a:prstGeom prst="rect">
            <a:avLst/>
          </a:prstGeom>
          <a:noFill/>
          <a:ln w="9525">
            <a:noFill/>
            <a:miter lim="800000"/>
            <a:headEnd/>
            <a:tailEnd/>
          </a:ln>
        </p:spPr>
      </p:pic>
      <p:sp>
        <p:nvSpPr>
          <p:cNvPr id="12" name="textruta 11"/>
          <p:cNvSpPr txBox="1"/>
          <p:nvPr/>
        </p:nvSpPr>
        <p:spPr>
          <a:xfrm>
            <a:off x="11413331" y="2857500"/>
            <a:ext cx="4968552" cy="400110"/>
          </a:xfrm>
          <a:prstGeom prst="rect">
            <a:avLst/>
          </a:prstGeom>
          <a:noFill/>
        </p:spPr>
        <p:txBody>
          <a:bodyPr wrap="square" rtlCol="0">
            <a:spAutoFit/>
          </a:bodyPr>
          <a:lstStyle/>
          <a:p>
            <a:r>
              <a:rPr lang="en-GB" sz="2000" dirty="0" smtClean="0"/>
              <a:t>“Sustainable food collaboration”</a:t>
            </a:r>
            <a:endParaRPr lang="en-GB" sz="2000" dirty="0"/>
          </a:p>
        </p:txBody>
      </p:sp>
      <p:sp>
        <p:nvSpPr>
          <p:cNvPr id="13" name="textruta 12"/>
          <p:cNvSpPr txBox="1"/>
          <p:nvPr/>
        </p:nvSpPr>
        <p:spPr>
          <a:xfrm>
            <a:off x="13933611" y="4225652"/>
            <a:ext cx="2311980" cy="369332"/>
          </a:xfrm>
          <a:prstGeom prst="rect">
            <a:avLst/>
          </a:prstGeom>
          <a:noFill/>
        </p:spPr>
        <p:txBody>
          <a:bodyPr wrap="none" rtlCol="0">
            <a:spAutoFit/>
          </a:bodyPr>
          <a:lstStyle/>
          <a:p>
            <a:r>
              <a:rPr lang="en-GB" dirty="0" smtClean="0"/>
              <a:t>Labelling on foodstuffs</a:t>
            </a:r>
            <a:endParaRPr lang="en-GB" dirty="0"/>
          </a:p>
        </p:txBody>
      </p:sp>
      <p:sp>
        <p:nvSpPr>
          <p:cNvPr id="14" name="textruta 13"/>
          <p:cNvSpPr txBox="1"/>
          <p:nvPr/>
        </p:nvSpPr>
        <p:spPr>
          <a:xfrm>
            <a:off x="9901163" y="3937620"/>
            <a:ext cx="1413207" cy="369332"/>
          </a:xfrm>
          <a:prstGeom prst="rect">
            <a:avLst/>
          </a:prstGeom>
          <a:noFill/>
        </p:spPr>
        <p:txBody>
          <a:bodyPr wrap="none" rtlCol="0">
            <a:spAutoFit/>
          </a:bodyPr>
          <a:lstStyle/>
          <a:p>
            <a:r>
              <a:rPr lang="en-GB" dirty="0" smtClean="0"/>
              <a:t>Auditing fees</a:t>
            </a:r>
            <a:endParaRPr lang="en-GB" dirty="0"/>
          </a:p>
        </p:txBody>
      </p:sp>
      <p:sp>
        <p:nvSpPr>
          <p:cNvPr id="15" name="textruta 14"/>
          <p:cNvSpPr txBox="1"/>
          <p:nvPr/>
        </p:nvSpPr>
        <p:spPr>
          <a:xfrm>
            <a:off x="13717587" y="1489348"/>
            <a:ext cx="3312368" cy="646331"/>
          </a:xfrm>
          <a:prstGeom prst="rect">
            <a:avLst/>
          </a:prstGeom>
          <a:noFill/>
        </p:spPr>
        <p:txBody>
          <a:bodyPr wrap="square" rtlCol="0">
            <a:spAutoFit/>
          </a:bodyPr>
          <a:lstStyle/>
          <a:p>
            <a:pPr algn="ctr"/>
            <a:r>
              <a:rPr lang="en-GB" dirty="0" smtClean="0"/>
              <a:t>sustainable food production in general</a:t>
            </a:r>
            <a:endParaRPr lang="en-GB" dirty="0"/>
          </a:p>
        </p:txBody>
      </p:sp>
      <p:sp>
        <p:nvSpPr>
          <p:cNvPr id="16" name="textruta 15"/>
          <p:cNvSpPr txBox="1"/>
          <p:nvPr/>
        </p:nvSpPr>
        <p:spPr>
          <a:xfrm>
            <a:off x="9181083" y="1345332"/>
            <a:ext cx="3168352" cy="923330"/>
          </a:xfrm>
          <a:prstGeom prst="rect">
            <a:avLst/>
          </a:prstGeom>
          <a:noFill/>
        </p:spPr>
        <p:txBody>
          <a:bodyPr wrap="square" rtlCol="0">
            <a:spAutoFit/>
          </a:bodyPr>
          <a:lstStyle/>
          <a:p>
            <a:pPr algn="ctr"/>
            <a:r>
              <a:rPr lang="en-GB" dirty="0" smtClean="0"/>
              <a:t>businesses that support environmentally sustainable products</a:t>
            </a:r>
            <a:endParaRPr lang="en-GB" dirty="0"/>
          </a:p>
        </p:txBody>
      </p:sp>
      <p:sp>
        <p:nvSpPr>
          <p:cNvPr id="17" name="textruta 16"/>
          <p:cNvSpPr txBox="1"/>
          <p:nvPr/>
        </p:nvSpPr>
        <p:spPr>
          <a:xfrm>
            <a:off x="0" y="5438001"/>
            <a:ext cx="4608512" cy="276999"/>
          </a:xfrm>
          <a:prstGeom prst="rect">
            <a:avLst/>
          </a:prstGeom>
          <a:noFill/>
        </p:spPr>
        <p:txBody>
          <a:bodyPr wrap="square" rtlCol="0">
            <a:spAutoFit/>
          </a:bodyPr>
          <a:lstStyle/>
          <a:p>
            <a:r>
              <a:rPr lang="en-GB" sz="1200" dirty="0" smtClean="0">
                <a:solidFill>
                  <a:schemeClr val="bg1">
                    <a:lumMod val="75000"/>
                  </a:schemeClr>
                </a:solidFill>
              </a:rPr>
              <a:t>http://www.bobwilliams.co.nz/Systems_Resources_files/ssm.pdf</a:t>
            </a:r>
            <a:endParaRPr lang="en-GB" sz="1200" dirty="0">
              <a:solidFill>
                <a:schemeClr val="bg1">
                  <a:lumMod val="75000"/>
                </a:schemeClr>
              </a:solidFill>
            </a:endParaRPr>
          </a:p>
        </p:txBody>
      </p:sp>
      <p:sp>
        <p:nvSpPr>
          <p:cNvPr id="19" name="Rektangel med rundade hörn 18"/>
          <p:cNvSpPr/>
          <p:nvPr/>
        </p:nvSpPr>
        <p:spPr>
          <a:xfrm>
            <a:off x="13789595" y="1417340"/>
            <a:ext cx="3240360"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ktangel med rundade hörn 19"/>
          <p:cNvSpPr/>
          <p:nvPr/>
        </p:nvSpPr>
        <p:spPr>
          <a:xfrm>
            <a:off x="9757147" y="3793604"/>
            <a:ext cx="1728192"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med rundade hörn 20"/>
          <p:cNvSpPr/>
          <p:nvPr/>
        </p:nvSpPr>
        <p:spPr>
          <a:xfrm>
            <a:off x="13717587" y="4153644"/>
            <a:ext cx="2736304"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Rak 23"/>
          <p:cNvCxnSpPr/>
          <p:nvPr/>
        </p:nvCxnSpPr>
        <p:spPr>
          <a:xfrm flipH="1" flipV="1">
            <a:off x="11485339" y="2353444"/>
            <a:ext cx="14401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ak 25"/>
          <p:cNvCxnSpPr/>
          <p:nvPr/>
        </p:nvCxnSpPr>
        <p:spPr>
          <a:xfrm flipV="1">
            <a:off x="11125299" y="3505572"/>
            <a:ext cx="36004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ak 27"/>
          <p:cNvCxnSpPr/>
          <p:nvPr/>
        </p:nvCxnSpPr>
        <p:spPr>
          <a:xfrm flipV="1">
            <a:off x="14581683" y="2209428"/>
            <a:ext cx="21602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a:off x="13933611" y="3505572"/>
            <a:ext cx="432048" cy="64807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Caroline\Pictures\skola\vt16\system thinking\presentation\connectionsfina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254091" y="0"/>
            <a:ext cx="9181084" cy="5715000"/>
          </a:xfrm>
          <a:prstGeom prst="rect">
            <a:avLst/>
          </a:prstGeom>
          <a:noFill/>
        </p:spPr>
      </p:pic>
      <p:sp>
        <p:nvSpPr>
          <p:cNvPr id="4" name="Platshållare för bildnummer 3"/>
          <p:cNvSpPr>
            <a:spLocks noGrp="1"/>
          </p:cNvSpPr>
          <p:nvPr>
            <p:ph type="sldNum" sz="quarter" idx="15"/>
          </p:nvPr>
        </p:nvSpPr>
        <p:spPr/>
        <p:txBody>
          <a:bodyPr/>
          <a:lstStyle/>
          <a:p>
            <a:fld id="{A5F4B4F1-3FF9-4E29-822C-0C8F7C4DC046}" type="slidenum">
              <a:rPr lang="fi-FI" smtClean="0"/>
              <a:t>39</a:t>
            </a:fld>
            <a:endParaRPr lang="fi-FI"/>
          </a:p>
        </p:txBody>
      </p:sp>
      <p:sp>
        <p:nvSpPr>
          <p:cNvPr id="9" name="Platshållare för text 8"/>
          <p:cNvSpPr>
            <a:spLocks noGrp="1"/>
          </p:cNvSpPr>
          <p:nvPr>
            <p:ph type="body" idx="18"/>
          </p:nvPr>
        </p:nvSpPr>
        <p:spPr/>
        <p:txBody>
          <a:bodyPr/>
          <a:lstStyle/>
          <a:p>
            <a:r>
              <a:rPr lang="en-GB" b="0" dirty="0" smtClean="0">
                <a:solidFill>
                  <a:schemeClr val="bg1">
                    <a:lumMod val="75000"/>
                  </a:schemeClr>
                </a:solidFill>
              </a:rPr>
              <a:t>Soft system method</a:t>
            </a: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45179" y="769268"/>
            <a:ext cx="3677132" cy="4657700"/>
          </a:xfrm>
          <a:prstGeom prst="rect">
            <a:avLst/>
          </a:prstGeom>
          <a:noFill/>
          <a:ln w="9525">
            <a:noFill/>
            <a:miter lim="800000"/>
            <a:headEnd/>
            <a:tailEnd/>
          </a:ln>
        </p:spPr>
      </p:pic>
      <p:sp>
        <p:nvSpPr>
          <p:cNvPr id="12" name="textruta 11"/>
          <p:cNvSpPr txBox="1"/>
          <p:nvPr/>
        </p:nvSpPr>
        <p:spPr>
          <a:xfrm>
            <a:off x="0" y="5438001"/>
            <a:ext cx="4608512" cy="276999"/>
          </a:xfrm>
          <a:prstGeom prst="rect">
            <a:avLst/>
          </a:prstGeom>
          <a:noFill/>
        </p:spPr>
        <p:txBody>
          <a:bodyPr wrap="square" rtlCol="0">
            <a:spAutoFit/>
          </a:bodyPr>
          <a:lstStyle/>
          <a:p>
            <a:r>
              <a:rPr lang="en-GB" sz="1200" dirty="0" smtClean="0">
                <a:solidFill>
                  <a:schemeClr val="bg1">
                    <a:lumMod val="75000"/>
                  </a:schemeClr>
                </a:solidFill>
              </a:rPr>
              <a:t>http://www.bobwilliams.co.nz/Systems_Resources_files/ssm.pdf</a:t>
            </a:r>
            <a:endParaRPr lang="en-GB" sz="1200" dirty="0">
              <a:solidFill>
                <a:schemeClr val="bg1">
                  <a:lumMod val="75000"/>
                </a:schemeClr>
              </a:solidFill>
            </a:endParaRPr>
          </a:p>
        </p:txBody>
      </p:sp>
      <p:sp>
        <p:nvSpPr>
          <p:cNvPr id="13" name="textruta 12"/>
          <p:cNvSpPr txBox="1"/>
          <p:nvPr/>
        </p:nvSpPr>
        <p:spPr>
          <a:xfrm>
            <a:off x="1404219" y="1273324"/>
            <a:ext cx="4752528" cy="1077218"/>
          </a:xfrm>
          <a:prstGeom prst="rect">
            <a:avLst/>
          </a:prstGeom>
          <a:noFill/>
        </p:spPr>
        <p:txBody>
          <a:bodyPr wrap="square" rtlCol="0">
            <a:spAutoFit/>
          </a:bodyPr>
          <a:lstStyle/>
          <a:p>
            <a:r>
              <a:rPr lang="en-GB" sz="4000" dirty="0" smtClean="0">
                <a:solidFill>
                  <a:schemeClr val="accent5">
                    <a:lumMod val="75000"/>
                  </a:schemeClr>
                </a:solidFill>
              </a:rPr>
              <a:t>2. </a:t>
            </a:r>
          </a:p>
          <a:p>
            <a:r>
              <a:rPr lang="en-GB" sz="2400" dirty="0" smtClean="0"/>
              <a:t>Express the issue in a RICH picture</a:t>
            </a:r>
            <a:endParaRPr lang="en-GB" sz="2400" dirty="0"/>
          </a:p>
        </p:txBody>
      </p:sp>
      <p:sp>
        <p:nvSpPr>
          <p:cNvPr id="14" name="textruta 13"/>
          <p:cNvSpPr txBox="1"/>
          <p:nvPr/>
        </p:nvSpPr>
        <p:spPr>
          <a:xfrm>
            <a:off x="1404219" y="2569468"/>
            <a:ext cx="5040560" cy="2031325"/>
          </a:xfrm>
          <a:prstGeom prst="rect">
            <a:avLst/>
          </a:prstGeom>
          <a:noFill/>
        </p:spPr>
        <p:txBody>
          <a:bodyPr wrap="square" rtlCol="0">
            <a:spAutoFit/>
          </a:bodyPr>
          <a:lstStyle/>
          <a:p>
            <a:r>
              <a:rPr lang="en-GB" dirty="0" smtClean="0">
                <a:solidFill>
                  <a:schemeClr val="accent5">
                    <a:lumMod val="50000"/>
                  </a:schemeClr>
                </a:solidFill>
              </a:rPr>
              <a:t>Consider:</a:t>
            </a:r>
          </a:p>
          <a:p>
            <a:pPr>
              <a:buFontTx/>
              <a:buChar char="-"/>
            </a:pPr>
            <a:r>
              <a:rPr lang="en-GB" dirty="0" smtClean="0"/>
              <a:t>Structures</a:t>
            </a:r>
          </a:p>
          <a:p>
            <a:pPr>
              <a:buFontTx/>
              <a:buChar char="-"/>
            </a:pPr>
            <a:r>
              <a:rPr lang="en-GB" dirty="0" smtClean="0"/>
              <a:t> Processes</a:t>
            </a:r>
          </a:p>
          <a:p>
            <a:pPr>
              <a:buFontTx/>
              <a:buChar char="-"/>
            </a:pPr>
            <a:r>
              <a:rPr lang="en-GB" dirty="0" smtClean="0"/>
              <a:t> Climate</a:t>
            </a:r>
          </a:p>
          <a:p>
            <a:pPr>
              <a:buFontTx/>
              <a:buChar char="-"/>
            </a:pPr>
            <a:r>
              <a:rPr lang="en-GB" dirty="0" smtClean="0"/>
              <a:t> People</a:t>
            </a:r>
          </a:p>
          <a:p>
            <a:pPr>
              <a:buFontTx/>
              <a:buChar char="-"/>
            </a:pPr>
            <a:r>
              <a:rPr lang="en-GB" dirty="0" smtClean="0"/>
              <a:t> Issues expressed by people</a:t>
            </a:r>
          </a:p>
          <a:p>
            <a:pPr>
              <a:buFontTx/>
              <a:buChar char="-"/>
            </a:pPr>
            <a:r>
              <a:rPr lang="en-GB" dirty="0" smtClean="0"/>
              <a:t> Conflicts</a:t>
            </a:r>
            <a:endParaRPr lang="en-GB" dirty="0"/>
          </a:p>
        </p:txBody>
      </p:sp>
      <p:pic>
        <p:nvPicPr>
          <p:cNvPr id="17" name="Picture 3" descr="C:\Users\Caroline\Pictures\skola\vt16\system thinking\presentation\nikki-rosato_ConnectionsPaul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406219" y="0"/>
            <a:ext cx="6919704" cy="5715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3"/>
          </p:nvPr>
        </p:nvSpPr>
        <p:spPr/>
        <p:txBody>
          <a:bodyPr/>
          <a:lstStyle/>
          <a:p>
            <a:fld id="{A172B2BB-9AAE-4C98-A2A2-89351F06BB89}" type="datetime1">
              <a:rPr lang="fi-FI" smtClean="0"/>
              <a:t>10/02/16</a:t>
            </a:fld>
            <a:endParaRPr lang="fi-FI"/>
          </a:p>
        </p:txBody>
      </p:sp>
      <p:sp>
        <p:nvSpPr>
          <p:cNvPr id="4" name="Dian numeron paikkamerkki 3"/>
          <p:cNvSpPr>
            <a:spLocks noGrp="1"/>
          </p:cNvSpPr>
          <p:nvPr>
            <p:ph type="sldNum" sz="quarter" idx="15"/>
          </p:nvPr>
        </p:nvSpPr>
        <p:spPr/>
        <p:txBody>
          <a:bodyPr/>
          <a:lstStyle/>
          <a:p>
            <a:fld id="{A5F4B4F1-3FF9-4E29-822C-0C8F7C4DC046}" type="slidenum">
              <a:rPr lang="fi-FI" smtClean="0"/>
              <a:t>4</a:t>
            </a:fld>
            <a:endParaRPr lang="fi-FI"/>
          </a:p>
        </p:txBody>
      </p:sp>
      <p:pic>
        <p:nvPicPr>
          <p:cNvPr id="12" name="Sisällön paikkamerkki 11"/>
          <p:cNvPicPr>
            <a:picLocks noGrp="1" noChangeAspect="1"/>
          </p:cNvPicPr>
          <p:nvPr>
            <p:ph sz="half" idx="17"/>
          </p:nvPr>
        </p:nvPicPr>
        <p:blipFill>
          <a:blip r:embed="rId2" cstate="print">
            <a:extLst>
              <a:ext uri="{28A0092B-C50C-407E-A947-70E740481C1C}">
                <a14:useLocalDpi xmlns:a14="http://schemas.microsoft.com/office/drawing/2010/main"/>
              </a:ext>
            </a:extLst>
          </a:blip>
          <a:stretch>
            <a:fillRect/>
          </a:stretch>
        </p:blipFill>
        <p:spPr>
          <a:xfrm>
            <a:off x="20774371" y="0"/>
            <a:ext cx="4259627" cy="5715000"/>
          </a:xfrm>
        </p:spPr>
      </p:pic>
      <p:sp>
        <p:nvSpPr>
          <p:cNvPr id="9" name="Tekstin paikkamerkki 8"/>
          <p:cNvSpPr>
            <a:spLocks noGrp="1"/>
          </p:cNvSpPr>
          <p:nvPr>
            <p:ph type="body" idx="18"/>
          </p:nvPr>
        </p:nvSpPr>
        <p:spPr>
          <a:xfrm>
            <a:off x="9397107" y="0"/>
            <a:ext cx="9144000" cy="533400"/>
          </a:xfrm>
        </p:spPr>
        <p:txBody>
          <a:bodyPr/>
          <a:lstStyle/>
          <a:p>
            <a:r>
              <a:rPr lang="fi-FI" dirty="0" smtClean="0"/>
              <a:t>General Systems </a:t>
            </a:r>
            <a:r>
              <a:rPr lang="fi-FI" dirty="0" err="1" smtClean="0"/>
              <a:t>Theory</a:t>
            </a:r>
            <a:r>
              <a:rPr lang="fi-FI" dirty="0" smtClean="0"/>
              <a:t> (GST)</a:t>
            </a:r>
            <a:endParaRPr lang="en-US" dirty="0" smtClean="0"/>
          </a:p>
        </p:txBody>
      </p:sp>
      <p:sp>
        <p:nvSpPr>
          <p:cNvPr id="10" name="Sisällön paikkamerkki 9"/>
          <p:cNvSpPr>
            <a:spLocks noGrp="1"/>
          </p:cNvSpPr>
          <p:nvPr>
            <p:ph sz="half" idx="19"/>
          </p:nvPr>
        </p:nvSpPr>
        <p:spPr>
          <a:xfrm>
            <a:off x="9469115" y="553244"/>
            <a:ext cx="9144000" cy="4483140"/>
          </a:xfrm>
        </p:spPr>
        <p:txBody>
          <a:bodyPr/>
          <a:lstStyle/>
          <a:p>
            <a:pPr marL="0" indent="0">
              <a:buNone/>
            </a:pPr>
            <a:r>
              <a:rPr lang="en-US" sz="1800" dirty="0" smtClean="0"/>
              <a:t>Developed by biologists  and economists in the 50s and 60s</a:t>
            </a:r>
          </a:p>
          <a:p>
            <a:pPr marL="0" indent="0">
              <a:buNone/>
            </a:pPr>
            <a:endParaRPr lang="en-US" dirty="0" smtClean="0"/>
          </a:p>
          <a:p>
            <a:pPr>
              <a:buNone/>
            </a:pPr>
            <a:r>
              <a:rPr lang="en-US" dirty="0" smtClean="0">
                <a:solidFill>
                  <a:schemeClr val="tx2">
                    <a:lumMod val="75000"/>
                  </a:schemeClr>
                </a:solidFill>
              </a:rPr>
              <a:t>Main concepts:</a:t>
            </a:r>
          </a:p>
          <a:p>
            <a:pPr lvl="1">
              <a:buFontTx/>
              <a:buChar char="-"/>
            </a:pPr>
            <a:r>
              <a:rPr lang="en-US" dirty="0" smtClean="0"/>
              <a:t>Open and closed systems</a:t>
            </a:r>
          </a:p>
          <a:p>
            <a:pPr lvl="1">
              <a:buFontTx/>
              <a:buChar char="-"/>
            </a:pPr>
            <a:r>
              <a:rPr lang="en-US" dirty="0" smtClean="0"/>
              <a:t>Homeostasis</a:t>
            </a:r>
          </a:p>
          <a:p>
            <a:pPr lvl="1">
              <a:buFontTx/>
              <a:buChar char="-"/>
            </a:pPr>
            <a:endParaRPr lang="en-US" dirty="0" smtClean="0"/>
          </a:p>
          <a:p>
            <a:pPr>
              <a:buNone/>
            </a:pPr>
            <a:r>
              <a:rPr lang="en-US" dirty="0" smtClean="0">
                <a:solidFill>
                  <a:schemeClr val="tx2">
                    <a:lumMod val="75000"/>
                  </a:schemeClr>
                </a:solidFill>
              </a:rPr>
              <a:t>Important figures: </a:t>
            </a:r>
          </a:p>
          <a:p>
            <a:pPr lvl="1">
              <a:buFontTx/>
              <a:buChar char="-"/>
            </a:pPr>
            <a:r>
              <a:rPr lang="en-US" dirty="0" smtClean="0"/>
              <a:t>Ludwig von </a:t>
            </a:r>
            <a:r>
              <a:rPr lang="en-US" dirty="0" err="1" smtClean="0"/>
              <a:t>Bertalanffy</a:t>
            </a:r>
            <a:endParaRPr lang="en-US" dirty="0" smtClean="0"/>
          </a:p>
          <a:p>
            <a:pPr lvl="1">
              <a:buFontTx/>
              <a:buChar char="-"/>
            </a:pPr>
            <a:r>
              <a:rPr lang="en-US" dirty="0" smtClean="0"/>
              <a:t>Kenneth </a:t>
            </a:r>
            <a:r>
              <a:rPr lang="en-US" dirty="0" err="1" smtClean="0"/>
              <a:t>Boulding</a:t>
            </a:r>
            <a:endParaRPr lang="en-US" dirty="0" smtClean="0"/>
          </a:p>
        </p:txBody>
      </p:sp>
      <p:pic>
        <p:nvPicPr>
          <p:cNvPr id="13" name="Sisällön paikkamerkki 1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200338" cy="571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half" idx="17"/>
          </p:nvPr>
        </p:nvSpPr>
        <p:spPr>
          <a:xfrm>
            <a:off x="18686139" y="769268"/>
            <a:ext cx="9144000" cy="5180400"/>
          </a:xfrm>
        </p:spPr>
        <p:txBody>
          <a:bodyPr/>
          <a:lstStyle/>
          <a:p>
            <a:pPr>
              <a:buNone/>
            </a:pPr>
            <a:r>
              <a:rPr lang="en-GB" sz="1600" dirty="0" smtClean="0">
                <a:solidFill>
                  <a:schemeClr val="accent5">
                    <a:lumMod val="75000"/>
                  </a:schemeClr>
                </a:solidFill>
              </a:rPr>
              <a:t>(start with transformation)</a:t>
            </a:r>
          </a:p>
          <a:p>
            <a:pPr>
              <a:buNone/>
            </a:pPr>
            <a:r>
              <a:rPr lang="en-GB" sz="3200" dirty="0" smtClean="0">
                <a:solidFill>
                  <a:schemeClr val="accent5">
                    <a:lumMod val="75000"/>
                  </a:schemeClr>
                </a:solidFill>
              </a:rPr>
              <a:t>C</a:t>
            </a:r>
            <a:r>
              <a:rPr lang="en-GB" sz="1800" dirty="0" smtClean="0"/>
              <a:t>ustomers who (or what) benefits from this transformation</a:t>
            </a:r>
          </a:p>
          <a:p>
            <a:pPr>
              <a:buNone/>
            </a:pPr>
            <a:r>
              <a:rPr lang="en-GB" sz="2800" dirty="0" smtClean="0">
                <a:solidFill>
                  <a:schemeClr val="accent5">
                    <a:lumMod val="75000"/>
                  </a:schemeClr>
                </a:solidFill>
              </a:rPr>
              <a:t>A</a:t>
            </a:r>
            <a:r>
              <a:rPr lang="en-GB" sz="1800" dirty="0" smtClean="0"/>
              <a:t>ctors who facilitates the transformation to these customers</a:t>
            </a:r>
          </a:p>
          <a:p>
            <a:pPr>
              <a:buNone/>
            </a:pPr>
            <a:r>
              <a:rPr lang="en-GB" sz="3200" dirty="0" smtClean="0">
                <a:solidFill>
                  <a:schemeClr val="accent5">
                    <a:lumMod val="75000"/>
                  </a:schemeClr>
                </a:solidFill>
              </a:rPr>
              <a:t>T</a:t>
            </a:r>
            <a:r>
              <a:rPr lang="en-GB" sz="1800" dirty="0" smtClean="0"/>
              <a:t>ransformation from “start” to “finish”</a:t>
            </a:r>
          </a:p>
          <a:p>
            <a:pPr>
              <a:buNone/>
            </a:pPr>
            <a:r>
              <a:rPr lang="en-GB" sz="2800" dirty="0" err="1" smtClean="0">
                <a:solidFill>
                  <a:schemeClr val="accent5">
                    <a:lumMod val="75000"/>
                  </a:schemeClr>
                </a:solidFill>
              </a:rPr>
              <a:t>W</a:t>
            </a:r>
            <a:r>
              <a:rPr lang="en-GB" sz="1800" dirty="0" err="1" smtClean="0"/>
              <a:t>eltanschauung</a:t>
            </a:r>
            <a:r>
              <a:rPr lang="en-GB" sz="1800" dirty="0" smtClean="0">
                <a:solidFill>
                  <a:srgbClr val="FF0000"/>
                </a:solidFill>
              </a:rPr>
              <a:t> </a:t>
            </a:r>
            <a:r>
              <a:rPr lang="en-GB" sz="1800" dirty="0" smtClean="0"/>
              <a:t> view what gives the transformation some meaning</a:t>
            </a:r>
          </a:p>
          <a:p>
            <a:pPr>
              <a:buNone/>
            </a:pPr>
            <a:r>
              <a:rPr lang="en-GB" sz="2800" dirty="0" smtClean="0">
                <a:solidFill>
                  <a:schemeClr val="accent5">
                    <a:lumMod val="75000"/>
                  </a:schemeClr>
                </a:solidFill>
              </a:rPr>
              <a:t>O</a:t>
            </a:r>
            <a:r>
              <a:rPr lang="en-GB" sz="1800" dirty="0" smtClean="0"/>
              <a:t>wner to whom the “system” is answerable and/or could cause it not to exist</a:t>
            </a:r>
          </a:p>
          <a:p>
            <a:pPr>
              <a:buNone/>
            </a:pPr>
            <a:r>
              <a:rPr lang="en-GB" sz="2800" dirty="0" smtClean="0">
                <a:solidFill>
                  <a:schemeClr val="accent5">
                    <a:lumMod val="75000"/>
                  </a:schemeClr>
                </a:solidFill>
              </a:rPr>
              <a:t>E</a:t>
            </a:r>
            <a:r>
              <a:rPr lang="en-GB" sz="1800" dirty="0" smtClean="0"/>
              <a:t>nvironment that influences but does not control the system</a:t>
            </a:r>
            <a:endParaRPr lang="en-GB" sz="1800" dirty="0"/>
          </a:p>
        </p:txBody>
      </p:sp>
      <p:sp>
        <p:nvSpPr>
          <p:cNvPr id="9" name="Platshållare för text 8"/>
          <p:cNvSpPr>
            <a:spLocks noGrp="1"/>
          </p:cNvSpPr>
          <p:nvPr>
            <p:ph type="body" idx="18"/>
          </p:nvPr>
        </p:nvSpPr>
        <p:spPr/>
        <p:txBody>
          <a:bodyPr/>
          <a:lstStyle/>
          <a:p>
            <a:r>
              <a:rPr lang="en-GB" b="0" dirty="0" smtClean="0">
                <a:solidFill>
                  <a:schemeClr val="bg1">
                    <a:lumMod val="75000"/>
                  </a:schemeClr>
                </a:solidFill>
              </a:rPr>
              <a:t>Soft system method</a:t>
            </a:r>
          </a:p>
        </p:txBody>
      </p:sp>
      <p:sp>
        <p:nvSpPr>
          <p:cNvPr id="10" name="Platshållare för innehåll 9"/>
          <p:cNvSpPr>
            <a:spLocks noGrp="1"/>
          </p:cNvSpPr>
          <p:nvPr>
            <p:ph sz="half" idx="19"/>
          </p:nvPr>
        </p:nvSpPr>
        <p:spPr>
          <a:xfrm>
            <a:off x="468115" y="1129308"/>
            <a:ext cx="8712968" cy="5472608"/>
          </a:xfrm>
        </p:spPr>
        <p:txBody>
          <a:bodyPr/>
          <a:lstStyle/>
          <a:p>
            <a:pPr>
              <a:buNone/>
            </a:pPr>
            <a:r>
              <a:rPr lang="en-GB" sz="4000" dirty="0" smtClean="0">
                <a:solidFill>
                  <a:schemeClr val="accent5">
                    <a:lumMod val="75000"/>
                  </a:schemeClr>
                </a:solidFill>
              </a:rPr>
              <a:t>3. </a:t>
            </a:r>
          </a:p>
          <a:p>
            <a:pPr>
              <a:buNone/>
            </a:pPr>
            <a:r>
              <a:rPr lang="en-GB" dirty="0" smtClean="0"/>
              <a:t>Root definitions of relevant systems</a:t>
            </a:r>
          </a:p>
          <a:p>
            <a:pPr>
              <a:buNone/>
            </a:pPr>
            <a:endParaRPr lang="en-GB" dirty="0" smtClean="0"/>
          </a:p>
          <a:p>
            <a:pPr>
              <a:buNone/>
            </a:pPr>
            <a:r>
              <a:rPr lang="en-GB" sz="1800" dirty="0" smtClean="0"/>
              <a:t>Go from real world into system world ! </a:t>
            </a:r>
          </a:p>
          <a:p>
            <a:pPr>
              <a:buNone/>
            </a:pPr>
            <a:r>
              <a:rPr lang="en-GB" sz="1800" dirty="0" smtClean="0"/>
              <a:t>Divide the problem into </a:t>
            </a:r>
            <a:r>
              <a:rPr lang="en-GB" sz="1800" dirty="0" err="1" smtClean="0"/>
              <a:t>Holons</a:t>
            </a:r>
            <a:r>
              <a:rPr lang="en-GB" sz="1800" dirty="0" smtClean="0"/>
              <a:t> (separate value base by which to evaluate the situation)</a:t>
            </a:r>
          </a:p>
          <a:p>
            <a:pPr>
              <a:buNone/>
            </a:pPr>
            <a:r>
              <a:rPr lang="en-GB" sz="1800" dirty="0" smtClean="0"/>
              <a:t>Holon : separate value base by which to evaluate the situation</a:t>
            </a:r>
          </a:p>
          <a:p>
            <a:pPr>
              <a:buNone/>
            </a:pPr>
            <a:endParaRPr lang="en-GB" dirty="0" smtClean="0"/>
          </a:p>
          <a:p>
            <a:pPr>
              <a:buNone/>
            </a:pPr>
            <a:endParaRPr lang="en-GB" dirty="0" smtClean="0"/>
          </a:p>
          <a:p>
            <a:pPr>
              <a:buNone/>
            </a:pP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40723" y="985292"/>
            <a:ext cx="1800200" cy="1515958"/>
          </a:xfrm>
          <a:prstGeom prst="rect">
            <a:avLst/>
          </a:prstGeom>
          <a:noFill/>
          <a:ln w="9525">
            <a:noFill/>
            <a:miter lim="800000"/>
            <a:headEnd/>
            <a:tailEnd/>
          </a:ln>
        </p:spPr>
      </p:pic>
      <p:sp>
        <p:nvSpPr>
          <p:cNvPr id="13" name="textruta 12"/>
          <p:cNvSpPr txBox="1"/>
          <p:nvPr/>
        </p:nvSpPr>
        <p:spPr>
          <a:xfrm>
            <a:off x="9469115" y="1561356"/>
            <a:ext cx="8208912" cy="3046988"/>
          </a:xfrm>
          <a:prstGeom prst="rect">
            <a:avLst/>
          </a:prstGeom>
          <a:noFill/>
        </p:spPr>
        <p:txBody>
          <a:bodyPr wrap="square" rtlCol="0">
            <a:spAutoFit/>
          </a:bodyPr>
          <a:lstStyle/>
          <a:p>
            <a:r>
              <a:rPr lang="en-GB" dirty="0" smtClean="0"/>
              <a:t>Holon: Providing inspiring stories about agriculture rather than depressing stories about agriculture. </a:t>
            </a:r>
          </a:p>
          <a:p>
            <a:endParaRPr lang="en-GB" dirty="0" smtClean="0"/>
          </a:p>
          <a:p>
            <a:r>
              <a:rPr lang="en-GB" sz="2000" dirty="0" smtClean="0">
                <a:solidFill>
                  <a:schemeClr val="accent5">
                    <a:lumMod val="75000"/>
                  </a:schemeClr>
                </a:solidFill>
              </a:rPr>
              <a:t>C</a:t>
            </a:r>
            <a:r>
              <a:rPr lang="en-GB" dirty="0" smtClean="0"/>
              <a:t>ustomers = sustainable agriculture lobbyists </a:t>
            </a:r>
          </a:p>
          <a:p>
            <a:r>
              <a:rPr lang="en-GB" sz="2000" dirty="0" smtClean="0">
                <a:solidFill>
                  <a:schemeClr val="accent5">
                    <a:lumMod val="75000"/>
                  </a:schemeClr>
                </a:solidFill>
              </a:rPr>
              <a:t>A</a:t>
            </a:r>
            <a:r>
              <a:rPr lang="en-GB" dirty="0" smtClean="0"/>
              <a:t>ctors = project evaluators, farmers, retailers, Sustainable Food Collaboration staff </a:t>
            </a:r>
          </a:p>
          <a:p>
            <a:r>
              <a:rPr lang="en-GB" sz="2000" dirty="0" smtClean="0">
                <a:solidFill>
                  <a:schemeClr val="accent5">
                    <a:lumMod val="75000"/>
                  </a:schemeClr>
                </a:solidFill>
              </a:rPr>
              <a:t>T</a:t>
            </a:r>
            <a:r>
              <a:rPr lang="en-GB" dirty="0" smtClean="0"/>
              <a:t>ransformation = dominance of bad stories replaced by dominance of good stories </a:t>
            </a:r>
          </a:p>
          <a:p>
            <a:r>
              <a:rPr lang="en-GB" sz="2000" dirty="0" err="1" smtClean="0">
                <a:solidFill>
                  <a:schemeClr val="accent5">
                    <a:lumMod val="75000"/>
                  </a:schemeClr>
                </a:solidFill>
              </a:rPr>
              <a:t>W</a:t>
            </a:r>
            <a:r>
              <a:rPr lang="en-GB" dirty="0" err="1" smtClean="0"/>
              <a:t>eltanschauung</a:t>
            </a:r>
            <a:r>
              <a:rPr lang="en-GB" dirty="0" smtClean="0"/>
              <a:t> = stories bring about pressure for social change </a:t>
            </a:r>
          </a:p>
          <a:p>
            <a:r>
              <a:rPr lang="en-GB" sz="2000" dirty="0" smtClean="0">
                <a:solidFill>
                  <a:schemeClr val="accent5">
                    <a:lumMod val="75000"/>
                  </a:schemeClr>
                </a:solidFill>
              </a:rPr>
              <a:t>O</a:t>
            </a:r>
            <a:r>
              <a:rPr lang="en-GB" dirty="0" smtClean="0"/>
              <a:t>wner = The Foundation </a:t>
            </a:r>
          </a:p>
          <a:p>
            <a:r>
              <a:rPr lang="en-GB" sz="2000" dirty="0" smtClean="0">
                <a:solidFill>
                  <a:schemeClr val="accent5">
                    <a:lumMod val="75000"/>
                  </a:schemeClr>
                </a:solidFill>
              </a:rPr>
              <a:t>E</a:t>
            </a:r>
            <a:r>
              <a:rPr lang="en-GB" dirty="0" smtClean="0"/>
              <a:t>nvironment = established practice, isolated area, poverty and lack of investment capital</a:t>
            </a:r>
            <a:endParaRPr lang="en-GB" dirty="0"/>
          </a:p>
        </p:txBody>
      </p:sp>
      <p:sp>
        <p:nvSpPr>
          <p:cNvPr id="14" name="textruta 13"/>
          <p:cNvSpPr txBox="1"/>
          <p:nvPr/>
        </p:nvSpPr>
        <p:spPr>
          <a:xfrm>
            <a:off x="9469115" y="1273324"/>
            <a:ext cx="1092607" cy="369332"/>
          </a:xfrm>
          <a:prstGeom prst="rect">
            <a:avLst/>
          </a:prstGeom>
          <a:noFill/>
        </p:spPr>
        <p:txBody>
          <a:bodyPr wrap="none" rtlCol="0">
            <a:spAutoFit/>
          </a:bodyPr>
          <a:lstStyle/>
          <a:p>
            <a:r>
              <a:rPr lang="en-GB" dirty="0" smtClean="0">
                <a:solidFill>
                  <a:schemeClr val="accent5">
                    <a:lumMod val="50000"/>
                  </a:schemeClr>
                </a:solidFill>
              </a:rPr>
              <a:t>Example: </a:t>
            </a:r>
            <a:endParaRPr lang="en-GB" dirty="0">
              <a:solidFill>
                <a:schemeClr val="accent5">
                  <a:lumMod val="50000"/>
                </a:schemeClr>
              </a:solidFill>
            </a:endParaRPr>
          </a:p>
        </p:txBody>
      </p:sp>
      <p:sp>
        <p:nvSpPr>
          <p:cNvPr id="15" name="textruta 14"/>
          <p:cNvSpPr txBox="1"/>
          <p:nvPr/>
        </p:nvSpPr>
        <p:spPr>
          <a:xfrm>
            <a:off x="0" y="5438001"/>
            <a:ext cx="4608512" cy="276999"/>
          </a:xfrm>
          <a:prstGeom prst="rect">
            <a:avLst/>
          </a:prstGeom>
          <a:noFill/>
        </p:spPr>
        <p:txBody>
          <a:bodyPr wrap="square" rtlCol="0">
            <a:spAutoFit/>
          </a:bodyPr>
          <a:lstStyle/>
          <a:p>
            <a:r>
              <a:rPr lang="en-GB" sz="1200" dirty="0" smtClean="0">
                <a:solidFill>
                  <a:schemeClr val="bg1">
                    <a:lumMod val="75000"/>
                  </a:schemeClr>
                </a:solidFill>
              </a:rPr>
              <a:t>http://www.bobwilliams.co.nz/Systems_Resources_files/ssm.pdf</a:t>
            </a:r>
            <a:endParaRPr lang="en-GB" sz="1200" dirty="0">
              <a:solidFill>
                <a:schemeClr val="bg1">
                  <a:lumMod val="7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half" idx="17"/>
          </p:nvPr>
        </p:nvSpPr>
        <p:spPr>
          <a:xfrm>
            <a:off x="18902163" y="841276"/>
            <a:ext cx="8172972" cy="4032448"/>
          </a:xfrm>
        </p:spPr>
        <p:txBody>
          <a:bodyPr>
            <a:normAutofit/>
          </a:bodyPr>
          <a:lstStyle/>
          <a:p>
            <a:pPr>
              <a:buNone/>
            </a:pPr>
            <a:r>
              <a:rPr lang="en-GB" sz="1800" dirty="0" smtClean="0">
                <a:solidFill>
                  <a:schemeClr val="accent5">
                    <a:lumMod val="75000"/>
                  </a:schemeClr>
                </a:solidFill>
              </a:rPr>
              <a:t>System properties: </a:t>
            </a:r>
          </a:p>
          <a:p>
            <a:pPr>
              <a:buNone/>
            </a:pPr>
            <a:r>
              <a:rPr lang="en-GB" sz="1800" dirty="0" smtClean="0">
                <a:solidFill>
                  <a:schemeClr val="accent5">
                    <a:lumMod val="75000"/>
                  </a:schemeClr>
                </a:solidFill>
              </a:rPr>
              <a:t>o</a:t>
            </a:r>
            <a:r>
              <a:rPr lang="en-GB" sz="1800" dirty="0" smtClean="0"/>
              <a:t> An ongoing purpose (that may be determined in advance – purposeful, </a:t>
            </a:r>
          </a:p>
          <a:p>
            <a:pPr>
              <a:buNone/>
            </a:pPr>
            <a:r>
              <a:rPr lang="en-GB" sz="1800" dirty="0" smtClean="0"/>
              <a:t>or assigned through observation - purposive)</a:t>
            </a:r>
          </a:p>
          <a:p>
            <a:pPr>
              <a:buNone/>
            </a:pPr>
            <a:r>
              <a:rPr lang="en-GB" sz="1800" dirty="0" smtClean="0">
                <a:solidFill>
                  <a:schemeClr val="accent5">
                    <a:lumMod val="75000"/>
                  </a:schemeClr>
                </a:solidFill>
              </a:rPr>
              <a:t>o</a:t>
            </a:r>
            <a:r>
              <a:rPr lang="en-GB" sz="1800" dirty="0" smtClean="0"/>
              <a:t> A means of assessing performance</a:t>
            </a:r>
          </a:p>
          <a:p>
            <a:pPr>
              <a:buNone/>
            </a:pPr>
            <a:r>
              <a:rPr lang="en-GB" sz="1800" dirty="0" smtClean="0">
                <a:solidFill>
                  <a:schemeClr val="accent5">
                    <a:lumMod val="75000"/>
                  </a:schemeClr>
                </a:solidFill>
              </a:rPr>
              <a:t>o</a:t>
            </a:r>
            <a:r>
              <a:rPr lang="en-GB" sz="1800" dirty="0" smtClean="0"/>
              <a:t> A decision taking process</a:t>
            </a:r>
          </a:p>
          <a:p>
            <a:pPr>
              <a:buNone/>
            </a:pPr>
            <a:r>
              <a:rPr lang="en-GB" sz="1800" dirty="0" smtClean="0">
                <a:solidFill>
                  <a:schemeClr val="accent5">
                    <a:lumMod val="75000"/>
                  </a:schemeClr>
                </a:solidFill>
              </a:rPr>
              <a:t>o</a:t>
            </a:r>
            <a:r>
              <a:rPr lang="en-GB" sz="1800" dirty="0" smtClean="0"/>
              <a:t> Components that are also systems (i.e., the notion of sub-systems)</a:t>
            </a:r>
          </a:p>
          <a:p>
            <a:pPr>
              <a:buNone/>
            </a:pPr>
            <a:r>
              <a:rPr lang="en-GB" sz="1800" dirty="0" smtClean="0">
                <a:solidFill>
                  <a:schemeClr val="accent5">
                    <a:lumMod val="75000"/>
                  </a:schemeClr>
                </a:solidFill>
              </a:rPr>
              <a:t>o</a:t>
            </a:r>
            <a:r>
              <a:rPr lang="en-GB" sz="1800" dirty="0" smtClean="0"/>
              <a:t> Components that interact</a:t>
            </a:r>
          </a:p>
          <a:p>
            <a:pPr>
              <a:buNone/>
            </a:pPr>
            <a:r>
              <a:rPr lang="en-GB" sz="1800" dirty="0" smtClean="0">
                <a:solidFill>
                  <a:schemeClr val="accent5">
                    <a:lumMod val="75000"/>
                  </a:schemeClr>
                </a:solidFill>
              </a:rPr>
              <a:t>o</a:t>
            </a:r>
            <a:r>
              <a:rPr lang="en-GB" sz="1800" dirty="0" smtClean="0"/>
              <a:t> An environment (with which the system may or may not interact)</a:t>
            </a:r>
          </a:p>
          <a:p>
            <a:pPr>
              <a:buNone/>
            </a:pPr>
            <a:r>
              <a:rPr lang="en-GB" sz="1800" dirty="0" smtClean="0">
                <a:solidFill>
                  <a:schemeClr val="accent5">
                    <a:lumMod val="75000"/>
                  </a:schemeClr>
                </a:solidFill>
              </a:rPr>
              <a:t>o</a:t>
            </a:r>
            <a:r>
              <a:rPr lang="en-GB" sz="1800" dirty="0" smtClean="0"/>
              <a:t> A boundary between the system and the environment (that may be closed or open)</a:t>
            </a:r>
          </a:p>
          <a:p>
            <a:pPr>
              <a:buNone/>
            </a:pPr>
            <a:r>
              <a:rPr lang="en-GB" sz="1800" dirty="0" smtClean="0">
                <a:solidFill>
                  <a:schemeClr val="accent5">
                    <a:lumMod val="75000"/>
                  </a:schemeClr>
                </a:solidFill>
              </a:rPr>
              <a:t>o</a:t>
            </a:r>
            <a:r>
              <a:rPr lang="en-GB" sz="1800" dirty="0" smtClean="0"/>
              <a:t> Resources</a:t>
            </a:r>
          </a:p>
          <a:p>
            <a:pPr>
              <a:buNone/>
            </a:pPr>
            <a:r>
              <a:rPr lang="en-GB" sz="1800" dirty="0" smtClean="0">
                <a:solidFill>
                  <a:schemeClr val="accent5">
                    <a:lumMod val="75000"/>
                  </a:schemeClr>
                </a:solidFill>
              </a:rPr>
              <a:t>o</a:t>
            </a:r>
            <a:r>
              <a:rPr lang="en-GB" sz="1800" dirty="0" smtClean="0"/>
              <a:t> Continuity</a:t>
            </a:r>
            <a:endParaRPr lang="en-GB" sz="1800" dirty="0"/>
          </a:p>
        </p:txBody>
      </p:sp>
      <p:sp>
        <p:nvSpPr>
          <p:cNvPr id="9" name="Platshållare för text 8"/>
          <p:cNvSpPr>
            <a:spLocks noGrp="1"/>
          </p:cNvSpPr>
          <p:nvPr>
            <p:ph type="body" idx="18"/>
          </p:nvPr>
        </p:nvSpPr>
        <p:spPr/>
        <p:txBody>
          <a:bodyPr/>
          <a:lstStyle/>
          <a:p>
            <a:r>
              <a:rPr lang="en-GB" b="0" dirty="0" smtClean="0">
                <a:solidFill>
                  <a:schemeClr val="bg1">
                    <a:lumMod val="75000"/>
                  </a:schemeClr>
                </a:solidFill>
              </a:rPr>
              <a:t>Soft system method</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005619" y="1561356"/>
            <a:ext cx="1656184" cy="288032"/>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933611" y="3001516"/>
            <a:ext cx="3600400" cy="1584176"/>
          </a:xfrm>
          <a:prstGeom prst="rect">
            <a:avLst/>
          </a:prstGeom>
          <a:noFill/>
          <a:ln w="9525">
            <a:noFill/>
            <a:miter lim="800000"/>
            <a:headEnd/>
            <a:tailEnd/>
          </a:ln>
        </p:spPr>
      </p:pic>
      <p:sp>
        <p:nvSpPr>
          <p:cNvPr id="14" name="textruta 13"/>
          <p:cNvSpPr txBox="1"/>
          <p:nvPr/>
        </p:nvSpPr>
        <p:spPr>
          <a:xfrm>
            <a:off x="9325099" y="985292"/>
            <a:ext cx="7776864" cy="369332"/>
          </a:xfrm>
          <a:prstGeom prst="rect">
            <a:avLst/>
          </a:prstGeom>
          <a:noFill/>
        </p:spPr>
        <p:txBody>
          <a:bodyPr wrap="square" rtlCol="0">
            <a:spAutoFit/>
          </a:bodyPr>
          <a:lstStyle/>
          <a:p>
            <a:r>
              <a:rPr lang="en-GB" dirty="0" smtClean="0">
                <a:solidFill>
                  <a:schemeClr val="accent5">
                    <a:lumMod val="75000"/>
                  </a:schemeClr>
                </a:solidFill>
              </a:rPr>
              <a:t>core relevant activities:</a:t>
            </a:r>
            <a:endParaRPr lang="en-GB" dirty="0">
              <a:solidFill>
                <a:schemeClr val="accent5">
                  <a:lumMod val="75000"/>
                </a:schemeClr>
              </a:solidFill>
            </a:endParaRPr>
          </a:p>
        </p:txBody>
      </p:sp>
      <p:pic>
        <p:nvPicPr>
          <p:cNvPr id="614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89195" y="1273324"/>
            <a:ext cx="2016224" cy="1167288"/>
          </a:xfrm>
          <a:prstGeom prst="rect">
            <a:avLst/>
          </a:prstGeom>
          <a:noFill/>
          <a:ln w="9525">
            <a:noFill/>
            <a:miter lim="800000"/>
            <a:headEnd/>
            <a:tailEnd/>
          </a:ln>
        </p:spPr>
      </p:pic>
      <p:pic>
        <p:nvPicPr>
          <p:cNvPr id="614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57147" y="2569468"/>
            <a:ext cx="3168352" cy="2731338"/>
          </a:xfrm>
          <a:prstGeom prst="rect">
            <a:avLst/>
          </a:prstGeom>
          <a:noFill/>
          <a:ln w="9525">
            <a:noFill/>
            <a:miter lim="800000"/>
            <a:headEnd/>
            <a:tailEnd/>
          </a:ln>
        </p:spPr>
      </p:pic>
      <p:sp>
        <p:nvSpPr>
          <p:cNvPr id="17" name="textruta 16"/>
          <p:cNvSpPr txBox="1"/>
          <p:nvPr/>
        </p:nvSpPr>
        <p:spPr>
          <a:xfrm>
            <a:off x="0" y="5438001"/>
            <a:ext cx="4608512" cy="276999"/>
          </a:xfrm>
          <a:prstGeom prst="rect">
            <a:avLst/>
          </a:prstGeom>
          <a:noFill/>
        </p:spPr>
        <p:txBody>
          <a:bodyPr wrap="square" rtlCol="0">
            <a:spAutoFit/>
          </a:bodyPr>
          <a:lstStyle/>
          <a:p>
            <a:r>
              <a:rPr lang="en-GB" sz="1200" dirty="0" smtClean="0">
                <a:solidFill>
                  <a:schemeClr val="bg1">
                    <a:lumMod val="75000"/>
                  </a:schemeClr>
                </a:solidFill>
              </a:rPr>
              <a:t>http://www.bobwilliams.co.nz/Systems_Resources_files/ssm.pdf</a:t>
            </a:r>
            <a:endParaRPr lang="en-GB" sz="1200" dirty="0">
              <a:solidFill>
                <a:schemeClr val="bg1">
                  <a:lumMod val="75000"/>
                </a:schemeClr>
              </a:solidFill>
            </a:endParaRPr>
          </a:p>
        </p:txBody>
      </p:sp>
      <p:sp>
        <p:nvSpPr>
          <p:cNvPr id="18" name="textruta 17"/>
          <p:cNvSpPr txBox="1"/>
          <p:nvPr/>
        </p:nvSpPr>
        <p:spPr>
          <a:xfrm>
            <a:off x="900163" y="2497460"/>
            <a:ext cx="6552728" cy="1754326"/>
          </a:xfrm>
          <a:prstGeom prst="rect">
            <a:avLst/>
          </a:prstGeom>
          <a:noFill/>
        </p:spPr>
        <p:txBody>
          <a:bodyPr wrap="square" rtlCol="0">
            <a:spAutoFit/>
          </a:bodyPr>
          <a:lstStyle/>
          <a:p>
            <a:pPr marL="342900" indent="-342900">
              <a:buAutoNum type="arabicPeriod"/>
            </a:pPr>
            <a:r>
              <a:rPr lang="en-GB" dirty="0" smtClean="0"/>
              <a:t>Write down activities</a:t>
            </a:r>
          </a:p>
          <a:p>
            <a:pPr marL="342900" indent="-342900">
              <a:buAutoNum type="arabicPeriod"/>
            </a:pPr>
            <a:r>
              <a:rPr lang="en-GB" dirty="0" smtClean="0"/>
              <a:t>Select the ones that should be done first</a:t>
            </a:r>
          </a:p>
          <a:p>
            <a:pPr marL="342900" indent="-342900">
              <a:buAutoNum type="arabicPeriod"/>
            </a:pPr>
            <a:r>
              <a:rPr lang="en-GB" dirty="0" smtClean="0"/>
              <a:t>Place them in line where the independent once goes first</a:t>
            </a:r>
          </a:p>
          <a:p>
            <a:pPr marL="342900" indent="-342900">
              <a:buAutoNum type="arabicPeriod"/>
            </a:pPr>
            <a:r>
              <a:rPr lang="en-GB" dirty="0" smtClean="0"/>
              <a:t>Indicate the dependencies</a:t>
            </a:r>
          </a:p>
          <a:p>
            <a:pPr marL="342900" indent="-342900">
              <a:buAutoNum type="arabicPeriod"/>
            </a:pPr>
            <a:r>
              <a:rPr lang="en-GB" dirty="0" smtClean="0"/>
              <a:t>Rearrange to avoid overlapping </a:t>
            </a:r>
          </a:p>
          <a:p>
            <a:pPr marL="342900" indent="-342900">
              <a:buAutoNum type="arabicPeriod"/>
            </a:pPr>
            <a:r>
              <a:rPr lang="en-GB" dirty="0" smtClean="0"/>
              <a:t>Check if your model demonstrated all system properties</a:t>
            </a:r>
          </a:p>
        </p:txBody>
      </p:sp>
      <p:sp>
        <p:nvSpPr>
          <p:cNvPr id="20" name="textruta 19"/>
          <p:cNvSpPr txBox="1"/>
          <p:nvPr/>
        </p:nvSpPr>
        <p:spPr>
          <a:xfrm>
            <a:off x="828155" y="1345332"/>
            <a:ext cx="4608512" cy="1077218"/>
          </a:xfrm>
          <a:prstGeom prst="rect">
            <a:avLst/>
          </a:prstGeom>
          <a:noFill/>
        </p:spPr>
        <p:txBody>
          <a:bodyPr wrap="square" rtlCol="0">
            <a:spAutoFit/>
          </a:bodyPr>
          <a:lstStyle/>
          <a:p>
            <a:r>
              <a:rPr lang="en-GB" sz="4000" dirty="0" smtClean="0">
                <a:solidFill>
                  <a:schemeClr val="accent5">
                    <a:lumMod val="75000"/>
                  </a:schemeClr>
                </a:solidFill>
              </a:rPr>
              <a:t>4. </a:t>
            </a:r>
          </a:p>
          <a:p>
            <a:r>
              <a:rPr lang="en-GB" sz="2400" dirty="0" smtClean="0"/>
              <a:t>Developing the model</a:t>
            </a:r>
            <a:endParaRPr lang="en-GB"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sz="half" idx="2"/>
          </p:nvPr>
        </p:nvSpPr>
        <p:spPr>
          <a:xfrm>
            <a:off x="900163" y="1633364"/>
            <a:ext cx="6588795" cy="3353832"/>
          </a:xfrm>
        </p:spPr>
        <p:txBody>
          <a:bodyPr>
            <a:normAutofit/>
          </a:bodyPr>
          <a:lstStyle/>
          <a:p>
            <a:pPr algn="ctr">
              <a:buNone/>
            </a:pPr>
            <a:endParaRPr lang="en-GB" sz="1800" i="1" dirty="0" smtClean="0">
              <a:solidFill>
                <a:schemeClr val="accent5">
                  <a:lumMod val="75000"/>
                </a:schemeClr>
              </a:solidFill>
            </a:endParaRPr>
          </a:p>
          <a:p>
            <a:pPr algn="ctr">
              <a:buNone/>
            </a:pPr>
            <a:r>
              <a:rPr lang="en-GB" sz="1800" i="1" dirty="0" smtClean="0">
                <a:solidFill>
                  <a:schemeClr val="accent5">
                    <a:lumMod val="75000"/>
                  </a:schemeClr>
                </a:solidFill>
              </a:rPr>
              <a:t>So in the Sustainable Food Collaboration example we would look at the above model and the basis of that model (</a:t>
            </a:r>
            <a:r>
              <a:rPr lang="en-GB" sz="1800" i="1" dirty="0" err="1" smtClean="0">
                <a:solidFill>
                  <a:schemeClr val="accent5">
                    <a:lumMod val="75000"/>
                  </a:schemeClr>
                </a:solidFill>
              </a:rPr>
              <a:t>ie</a:t>
            </a:r>
            <a:r>
              <a:rPr lang="en-GB" sz="1800" i="1" dirty="0" smtClean="0">
                <a:solidFill>
                  <a:schemeClr val="accent5">
                    <a:lumMod val="75000"/>
                  </a:schemeClr>
                </a:solidFill>
              </a:rPr>
              <a:t> CATWOE and the root definition) and consider what actually does happen in the real world. What is present, and what is missing. What behaves similarly and what does not.</a:t>
            </a:r>
            <a:endParaRPr lang="en-GB" sz="1800" i="1" dirty="0">
              <a:solidFill>
                <a:schemeClr val="accent5">
                  <a:lumMod val="75000"/>
                </a:schemeClr>
              </a:solidFill>
            </a:endParaRPr>
          </a:p>
        </p:txBody>
      </p:sp>
      <p:sp>
        <p:nvSpPr>
          <p:cNvPr id="9" name="Platshållare för text 8"/>
          <p:cNvSpPr>
            <a:spLocks noGrp="1"/>
          </p:cNvSpPr>
          <p:nvPr>
            <p:ph type="body" idx="18"/>
          </p:nvPr>
        </p:nvSpPr>
        <p:spPr/>
        <p:txBody>
          <a:bodyPr/>
          <a:lstStyle/>
          <a:p>
            <a:r>
              <a:rPr lang="en-GB" b="0" dirty="0" smtClean="0">
                <a:solidFill>
                  <a:schemeClr val="bg1">
                    <a:lumMod val="75000"/>
                  </a:schemeClr>
                </a:solidFill>
              </a:rPr>
              <a:t>Soft system method</a:t>
            </a:r>
          </a:p>
        </p:txBody>
      </p:sp>
      <p:sp>
        <p:nvSpPr>
          <p:cNvPr id="10" name="Platshållare för innehåll 9"/>
          <p:cNvSpPr>
            <a:spLocks noGrp="1"/>
          </p:cNvSpPr>
          <p:nvPr>
            <p:ph sz="half" idx="19"/>
          </p:nvPr>
        </p:nvSpPr>
        <p:spPr>
          <a:xfrm>
            <a:off x="9253091" y="1273324"/>
            <a:ext cx="8280920" cy="3888432"/>
          </a:xfrm>
        </p:spPr>
        <p:txBody>
          <a:bodyPr>
            <a:normAutofit/>
          </a:bodyPr>
          <a:lstStyle/>
          <a:p>
            <a:pPr>
              <a:buNone/>
            </a:pPr>
            <a:r>
              <a:rPr lang="en-GB" sz="4000" dirty="0" smtClean="0">
                <a:solidFill>
                  <a:schemeClr val="accent5">
                    <a:lumMod val="75000"/>
                  </a:schemeClr>
                </a:solidFill>
              </a:rPr>
              <a:t>5. </a:t>
            </a:r>
          </a:p>
          <a:p>
            <a:pPr>
              <a:buNone/>
            </a:pPr>
            <a:r>
              <a:rPr lang="en-GB" dirty="0" smtClean="0"/>
              <a:t>Compare model and real world</a:t>
            </a:r>
          </a:p>
          <a:p>
            <a:pPr>
              <a:buNone/>
            </a:pPr>
            <a:endParaRPr lang="en-GB" sz="2000" dirty="0" smtClean="0"/>
          </a:p>
          <a:p>
            <a:pPr>
              <a:buNone/>
            </a:pPr>
            <a:r>
              <a:rPr lang="en-GB" sz="1800" dirty="0" smtClean="0">
                <a:solidFill>
                  <a:schemeClr val="accent5">
                    <a:lumMod val="75000"/>
                  </a:schemeClr>
                </a:solidFill>
              </a:rPr>
              <a:t>1. </a:t>
            </a:r>
            <a:r>
              <a:rPr lang="en-GB" sz="1800" dirty="0" smtClean="0"/>
              <a:t>Unstructured discussions</a:t>
            </a:r>
          </a:p>
          <a:p>
            <a:pPr>
              <a:buNone/>
            </a:pPr>
            <a:r>
              <a:rPr lang="en-GB" sz="1800" dirty="0" smtClean="0">
                <a:solidFill>
                  <a:schemeClr val="accent5">
                    <a:lumMod val="75000"/>
                  </a:schemeClr>
                </a:solidFill>
              </a:rPr>
              <a:t>2. </a:t>
            </a:r>
            <a:r>
              <a:rPr lang="en-GB" sz="1800" dirty="0" smtClean="0"/>
              <a:t>Structured questioning of the model using a matrix approach</a:t>
            </a:r>
          </a:p>
          <a:p>
            <a:pPr>
              <a:buNone/>
            </a:pPr>
            <a:r>
              <a:rPr lang="en-GB" sz="1800" dirty="0" smtClean="0">
                <a:solidFill>
                  <a:schemeClr val="accent5">
                    <a:lumMod val="75000"/>
                  </a:schemeClr>
                </a:solidFill>
              </a:rPr>
              <a:t>3. </a:t>
            </a:r>
            <a:r>
              <a:rPr lang="en-GB" sz="1800" dirty="0" smtClean="0"/>
              <a:t>Scenario or dynamic modelling</a:t>
            </a:r>
          </a:p>
          <a:p>
            <a:pPr>
              <a:buNone/>
            </a:pPr>
            <a:r>
              <a:rPr lang="en-GB" sz="1800" dirty="0" smtClean="0">
                <a:solidFill>
                  <a:schemeClr val="accent5">
                    <a:lumMod val="75000"/>
                  </a:schemeClr>
                </a:solidFill>
              </a:rPr>
              <a:t>4. </a:t>
            </a:r>
            <a:r>
              <a:rPr lang="en-GB" sz="1800" dirty="0" smtClean="0"/>
              <a:t>Trying to model the real world using the same structure as the conceptual model</a:t>
            </a:r>
            <a:endParaRPr lang="en-GB" sz="18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910275" y="841276"/>
            <a:ext cx="5832648" cy="3194069"/>
          </a:xfrm>
          <a:prstGeom prst="rect">
            <a:avLst/>
          </a:prstGeom>
          <a:noFill/>
          <a:ln w="9525">
            <a:noFill/>
            <a:miter lim="800000"/>
            <a:headEnd/>
            <a:tailEnd/>
          </a:ln>
        </p:spPr>
      </p:pic>
      <p:sp>
        <p:nvSpPr>
          <p:cNvPr id="12" name="textruta 11"/>
          <p:cNvSpPr txBox="1"/>
          <p:nvPr/>
        </p:nvSpPr>
        <p:spPr>
          <a:xfrm>
            <a:off x="0" y="5438001"/>
            <a:ext cx="4608512" cy="276999"/>
          </a:xfrm>
          <a:prstGeom prst="rect">
            <a:avLst/>
          </a:prstGeom>
          <a:noFill/>
        </p:spPr>
        <p:txBody>
          <a:bodyPr wrap="square" rtlCol="0">
            <a:spAutoFit/>
          </a:bodyPr>
          <a:lstStyle/>
          <a:p>
            <a:r>
              <a:rPr lang="en-GB" sz="1200" dirty="0" smtClean="0">
                <a:solidFill>
                  <a:schemeClr val="bg1">
                    <a:lumMod val="75000"/>
                  </a:schemeClr>
                </a:solidFill>
              </a:rPr>
              <a:t>http://www.bobwilliams.co.nz/Systems_Resources_files/ssm.pdf</a:t>
            </a:r>
            <a:endParaRPr lang="en-GB" sz="1200" dirty="0">
              <a:solidFill>
                <a:schemeClr val="bg1">
                  <a:lumMod val="7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Caroline\Pictures\skola\vt16\system thinking\presentation\analyz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4219" y="1"/>
            <a:ext cx="6584029" cy="5715000"/>
          </a:xfrm>
          <a:prstGeom prst="rect">
            <a:avLst/>
          </a:prstGeom>
          <a:noFill/>
        </p:spPr>
      </p:pic>
      <p:sp>
        <p:nvSpPr>
          <p:cNvPr id="7" name="Platshållare för text 6"/>
          <p:cNvSpPr>
            <a:spLocks noGrp="1"/>
          </p:cNvSpPr>
          <p:nvPr>
            <p:ph type="body" idx="16"/>
          </p:nvPr>
        </p:nvSpPr>
        <p:spPr/>
        <p:txBody>
          <a:bodyPr/>
          <a:lstStyle/>
          <a:p>
            <a:endParaRPr lang="en-GB"/>
          </a:p>
        </p:txBody>
      </p:sp>
      <p:sp>
        <p:nvSpPr>
          <p:cNvPr id="9" name="Platshållare för text 8"/>
          <p:cNvSpPr>
            <a:spLocks noGrp="1"/>
          </p:cNvSpPr>
          <p:nvPr>
            <p:ph type="body" idx="18"/>
          </p:nvPr>
        </p:nvSpPr>
        <p:spPr/>
        <p:txBody>
          <a:bodyPr/>
          <a:lstStyle/>
          <a:p>
            <a:r>
              <a:rPr lang="en-GB" b="0" dirty="0" smtClean="0">
                <a:solidFill>
                  <a:schemeClr val="bg1">
                    <a:lumMod val="75000"/>
                  </a:schemeClr>
                </a:solidFill>
              </a:rPr>
              <a:t>Soft system method</a:t>
            </a:r>
          </a:p>
        </p:txBody>
      </p:sp>
      <p:sp>
        <p:nvSpPr>
          <p:cNvPr id="10" name="Platshållare för innehåll 9"/>
          <p:cNvSpPr>
            <a:spLocks noGrp="1"/>
          </p:cNvSpPr>
          <p:nvPr>
            <p:ph sz="half" idx="19"/>
          </p:nvPr>
        </p:nvSpPr>
        <p:spPr>
          <a:xfrm>
            <a:off x="9397107" y="985292"/>
            <a:ext cx="8784976" cy="3907076"/>
          </a:xfrm>
        </p:spPr>
        <p:txBody>
          <a:bodyPr/>
          <a:lstStyle/>
          <a:p>
            <a:pPr>
              <a:buNone/>
            </a:pPr>
            <a:r>
              <a:rPr lang="en-GB" sz="4000" dirty="0" smtClean="0">
                <a:solidFill>
                  <a:schemeClr val="accent5">
                    <a:lumMod val="75000"/>
                  </a:schemeClr>
                </a:solidFill>
              </a:rPr>
              <a:t>6. </a:t>
            </a:r>
          </a:p>
          <a:p>
            <a:pPr>
              <a:buNone/>
            </a:pPr>
            <a:r>
              <a:rPr lang="en-GB" dirty="0" smtClean="0"/>
              <a:t>Develop desirable and feasible interventions</a:t>
            </a:r>
          </a:p>
          <a:p>
            <a:pPr>
              <a:buNone/>
            </a:pPr>
            <a:endParaRPr lang="en-GB" dirty="0" smtClean="0"/>
          </a:p>
          <a:p>
            <a:pPr>
              <a:buNone/>
            </a:pPr>
            <a:r>
              <a:rPr lang="en-GB" sz="1800" dirty="0" smtClean="0">
                <a:solidFill>
                  <a:schemeClr val="accent5">
                    <a:lumMod val="75000"/>
                  </a:schemeClr>
                </a:solidFill>
              </a:rPr>
              <a:t>1. </a:t>
            </a:r>
            <a:r>
              <a:rPr lang="en-GB" sz="1800" dirty="0" smtClean="0"/>
              <a:t>Run through the model again using different perspectives and scales</a:t>
            </a:r>
          </a:p>
          <a:p>
            <a:pPr>
              <a:buNone/>
            </a:pPr>
            <a:r>
              <a:rPr lang="en-GB" sz="1800" dirty="0" smtClean="0">
                <a:solidFill>
                  <a:schemeClr val="accent5">
                    <a:lumMod val="75000"/>
                  </a:schemeClr>
                </a:solidFill>
              </a:rPr>
              <a:t>2. </a:t>
            </a:r>
            <a:r>
              <a:rPr lang="en-GB" sz="1800" dirty="0" smtClean="0"/>
              <a:t>Undertake different systems based analyses</a:t>
            </a:r>
          </a:p>
          <a:p>
            <a:pPr>
              <a:buNone/>
            </a:pPr>
            <a:r>
              <a:rPr lang="en-GB" sz="1800" dirty="0" smtClean="0">
                <a:solidFill>
                  <a:schemeClr val="accent5">
                    <a:lumMod val="75000"/>
                  </a:schemeClr>
                </a:solidFill>
              </a:rPr>
              <a:t>3. </a:t>
            </a:r>
            <a:r>
              <a:rPr lang="en-GB" sz="1800" dirty="0" smtClean="0"/>
              <a:t>“Owner” analysis. Who fundamentally has the authority to take action ?</a:t>
            </a:r>
          </a:p>
          <a:p>
            <a:pPr>
              <a:buNone/>
            </a:pPr>
            <a:r>
              <a:rPr lang="en-GB" sz="1800" dirty="0" smtClean="0">
                <a:solidFill>
                  <a:schemeClr val="accent5">
                    <a:lumMod val="75000"/>
                  </a:schemeClr>
                </a:solidFill>
              </a:rPr>
              <a:t>4. </a:t>
            </a:r>
            <a:r>
              <a:rPr lang="en-GB" sz="1800" dirty="0" smtClean="0"/>
              <a:t>“Social system analysis” How do the various roles, norms and values present in the real world relate to the conceptual model ?</a:t>
            </a:r>
          </a:p>
          <a:p>
            <a:pPr>
              <a:buNone/>
            </a:pPr>
            <a:r>
              <a:rPr lang="en-GB" sz="1800" dirty="0" smtClean="0">
                <a:solidFill>
                  <a:schemeClr val="accent5">
                    <a:lumMod val="75000"/>
                  </a:schemeClr>
                </a:solidFill>
              </a:rPr>
              <a:t>5. </a:t>
            </a:r>
            <a:r>
              <a:rPr lang="en-GB" sz="1800" dirty="0" smtClean="0"/>
              <a:t>“Political analysis”. How is power expressed in the situation being studied ?</a:t>
            </a:r>
          </a:p>
          <a:p>
            <a:pPr>
              <a:buNone/>
            </a:pPr>
            <a:endParaRPr lang="en-GB" dirty="0" smtClean="0"/>
          </a:p>
          <a:p>
            <a:pPr>
              <a:buNone/>
            </a:pPr>
            <a:endParaRPr lang="en-GB" dirty="0" smtClean="0"/>
          </a:p>
          <a:p>
            <a:pPr>
              <a:buNone/>
            </a:pPr>
            <a:endParaRPr lang="en-GB" dirty="0"/>
          </a:p>
        </p:txBody>
      </p:sp>
      <p:sp>
        <p:nvSpPr>
          <p:cNvPr id="11" name="textruta 10"/>
          <p:cNvSpPr txBox="1"/>
          <p:nvPr/>
        </p:nvSpPr>
        <p:spPr>
          <a:xfrm>
            <a:off x="0" y="5438001"/>
            <a:ext cx="4608512" cy="276999"/>
          </a:xfrm>
          <a:prstGeom prst="rect">
            <a:avLst/>
          </a:prstGeom>
          <a:noFill/>
        </p:spPr>
        <p:txBody>
          <a:bodyPr wrap="square" rtlCol="0">
            <a:spAutoFit/>
          </a:bodyPr>
          <a:lstStyle/>
          <a:p>
            <a:r>
              <a:rPr lang="en-GB" sz="1200" dirty="0" smtClean="0">
                <a:solidFill>
                  <a:schemeClr val="bg1">
                    <a:lumMod val="75000"/>
                  </a:schemeClr>
                </a:solidFill>
              </a:rPr>
              <a:t>http://www.bobwilliams.co.nz/Systems_Resources_files/ssm.pdf</a:t>
            </a:r>
            <a:endParaRPr lang="en-GB" sz="1200" dirty="0">
              <a:solidFill>
                <a:schemeClr val="bg1">
                  <a:lumMod val="75000"/>
                </a:schemeClr>
              </a:solidFill>
            </a:endParaRPr>
          </a:p>
        </p:txBody>
      </p:sp>
      <p:pic>
        <p:nvPicPr>
          <p:cNvPr id="13" name="Picture 2" descr="C:\Users\Caroline\Downloads\Analyzing-the-Internet-of-Things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54091" y="0"/>
            <a:ext cx="9181084" cy="5715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Caroline\Pictures\skola\vt16\system thinking\presentation\Take-Ac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54092" y="0"/>
            <a:ext cx="9181083" cy="5715000"/>
          </a:xfrm>
          <a:prstGeom prst="rect">
            <a:avLst/>
          </a:prstGeom>
          <a:noFill/>
        </p:spPr>
      </p:pic>
      <p:pic>
        <p:nvPicPr>
          <p:cNvPr id="18434" name="Picture 2" descr="C:\Users\Caroline\Pictures\skola\vt16\system thinking\presentation\eu-vat-action-take-action-now.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81083" cy="5715000"/>
          </a:xfrm>
          <a:prstGeom prst="rect">
            <a:avLst/>
          </a:prstGeom>
          <a:noFill/>
        </p:spPr>
      </p:pic>
      <p:sp>
        <p:nvSpPr>
          <p:cNvPr id="9" name="Platshållare för text 8"/>
          <p:cNvSpPr>
            <a:spLocks noGrp="1"/>
          </p:cNvSpPr>
          <p:nvPr>
            <p:ph type="body" idx="18"/>
          </p:nvPr>
        </p:nvSpPr>
        <p:spPr/>
        <p:txBody>
          <a:bodyPr/>
          <a:lstStyle/>
          <a:p>
            <a:r>
              <a:rPr lang="en-GB" b="0" dirty="0" smtClean="0">
                <a:solidFill>
                  <a:schemeClr val="bg1">
                    <a:lumMod val="75000"/>
                  </a:schemeClr>
                </a:solidFill>
              </a:rPr>
              <a:t>Soft system method</a:t>
            </a:r>
          </a:p>
        </p:txBody>
      </p:sp>
      <p:sp>
        <p:nvSpPr>
          <p:cNvPr id="10" name="Platshållare för innehåll 9"/>
          <p:cNvSpPr>
            <a:spLocks noGrp="1"/>
          </p:cNvSpPr>
          <p:nvPr>
            <p:ph sz="half" idx="19"/>
          </p:nvPr>
        </p:nvSpPr>
        <p:spPr>
          <a:xfrm>
            <a:off x="11341323" y="553244"/>
            <a:ext cx="4932040" cy="4009628"/>
          </a:xfrm>
        </p:spPr>
        <p:txBody>
          <a:bodyPr/>
          <a:lstStyle/>
          <a:p>
            <a:pPr>
              <a:buNone/>
            </a:pPr>
            <a:endParaRPr lang="en-GB" dirty="0" smtClean="0"/>
          </a:p>
          <a:p>
            <a:pPr>
              <a:buNone/>
            </a:pPr>
            <a:endParaRPr lang="en-GB" dirty="0" smtClean="0"/>
          </a:p>
          <a:p>
            <a:pPr>
              <a:buNone/>
            </a:pPr>
            <a:endParaRPr lang="en-GB" dirty="0" smtClean="0"/>
          </a:p>
          <a:p>
            <a:pPr>
              <a:buNone/>
            </a:pPr>
            <a:r>
              <a:rPr lang="en-GB" sz="4000" dirty="0" smtClean="0">
                <a:solidFill>
                  <a:schemeClr val="accent5">
                    <a:lumMod val="75000"/>
                  </a:schemeClr>
                </a:solidFill>
              </a:rPr>
              <a:t>7. </a:t>
            </a:r>
          </a:p>
          <a:p>
            <a:pPr>
              <a:buNone/>
            </a:pPr>
            <a:r>
              <a:rPr lang="en-GB" dirty="0" smtClean="0"/>
              <a:t>Take action to improve the situation</a:t>
            </a:r>
          </a:p>
          <a:p>
            <a:pPr>
              <a:buNone/>
            </a:pPr>
            <a:endParaRPr lang="en-GB" dirty="0"/>
          </a:p>
        </p:txBody>
      </p:sp>
      <p:sp>
        <p:nvSpPr>
          <p:cNvPr id="11" name="textruta 10"/>
          <p:cNvSpPr txBox="1"/>
          <p:nvPr/>
        </p:nvSpPr>
        <p:spPr>
          <a:xfrm>
            <a:off x="0" y="5438001"/>
            <a:ext cx="4608512" cy="276999"/>
          </a:xfrm>
          <a:prstGeom prst="rect">
            <a:avLst/>
          </a:prstGeom>
          <a:noFill/>
        </p:spPr>
        <p:txBody>
          <a:bodyPr wrap="square" rtlCol="0">
            <a:spAutoFit/>
          </a:bodyPr>
          <a:lstStyle/>
          <a:p>
            <a:r>
              <a:rPr lang="en-GB" sz="1200" dirty="0" smtClean="0"/>
              <a:t>http://www.bobwilliams.co.nz/Systems_Resources_files/ssm.pdf</a:t>
            </a:r>
            <a:endParaRPr lang="en-GB"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crowdofpeople.jpg"/>
          <p:cNvPicPr>
            <a:picLocks noGrp="1" noChangeAspect="1"/>
          </p:cNvPicPr>
          <p:nvPr>
            <p:ph sz="half" idx="19"/>
          </p:nvPr>
        </p:nvPicPr>
        <p:blipFill>
          <a:blip r:embed="rId2" cstate="print">
            <a:extLst>
              <a:ext uri="{28A0092B-C50C-407E-A947-70E740481C1C}">
                <a14:useLocalDpi xmlns:a14="http://schemas.microsoft.com/office/drawing/2010/main"/>
              </a:ext>
            </a:extLst>
          </a:blip>
          <a:srcRect/>
          <a:stretch>
            <a:fillRect/>
          </a:stretch>
        </p:blipFill>
        <p:spPr>
          <a:xfrm>
            <a:off x="-7023098" y="0"/>
            <a:ext cx="34458273" cy="19851388"/>
          </a:xfrm>
        </p:spPr>
      </p:pic>
      <p:sp>
        <p:nvSpPr>
          <p:cNvPr id="2" name="Date Placeholder 1"/>
          <p:cNvSpPr>
            <a:spLocks noGrp="1"/>
          </p:cNvSpPr>
          <p:nvPr>
            <p:ph type="dt" sz="half" idx="13"/>
          </p:nvPr>
        </p:nvSpPr>
        <p:spPr/>
        <p:txBody>
          <a:bodyPr/>
          <a:lstStyle/>
          <a:p>
            <a:fld id="{A172B2BB-9AAE-4C98-A2A2-89351F06BB89}" type="datetime1">
              <a:rPr lang="fi-FI" smtClean="0"/>
              <a:t>10/02/16</a:t>
            </a:fld>
            <a:endParaRPr lang="fi-FI"/>
          </a:p>
        </p:txBody>
      </p:sp>
      <p:sp>
        <p:nvSpPr>
          <p:cNvPr id="4" name="Slide Number Placeholder 3"/>
          <p:cNvSpPr>
            <a:spLocks noGrp="1"/>
          </p:cNvSpPr>
          <p:nvPr>
            <p:ph type="sldNum" sz="quarter" idx="15"/>
          </p:nvPr>
        </p:nvSpPr>
        <p:spPr/>
        <p:txBody>
          <a:bodyPr/>
          <a:lstStyle/>
          <a:p>
            <a:fld id="{A5F4B4F1-3FF9-4E29-822C-0C8F7C4DC046}" type="slidenum">
              <a:rPr lang="fi-FI" smtClean="0"/>
              <a:t>45</a:t>
            </a:fld>
            <a:endParaRPr lang="fi-FI"/>
          </a:p>
        </p:txBody>
      </p:sp>
      <p:sp>
        <p:nvSpPr>
          <p:cNvPr id="5" name="Text Placeholder 4"/>
          <p:cNvSpPr>
            <a:spLocks noGrp="1"/>
          </p:cNvSpPr>
          <p:nvPr>
            <p:ph type="body" idx="1"/>
          </p:nvPr>
        </p:nvSpPr>
        <p:spPr/>
        <p:txBody>
          <a:bodyPr/>
          <a:lstStyle/>
          <a:p>
            <a:r>
              <a:rPr lang="en-US" dirty="0" smtClean="0"/>
              <a:t> </a:t>
            </a:r>
            <a:endParaRPr lang="en-US" dirty="0"/>
          </a:p>
        </p:txBody>
      </p:sp>
      <p:sp>
        <p:nvSpPr>
          <p:cNvPr id="7" name="Text Placeholder 6"/>
          <p:cNvSpPr>
            <a:spLocks noGrp="1"/>
          </p:cNvSpPr>
          <p:nvPr>
            <p:ph type="body" idx="16"/>
          </p:nvPr>
        </p:nvSpPr>
        <p:spPr/>
        <p:txBody>
          <a:bodyPr/>
          <a:lstStyle/>
          <a:p>
            <a:r>
              <a:rPr lang="en-US" dirty="0" smtClean="0"/>
              <a:t> </a:t>
            </a:r>
            <a:endParaRPr lang="en-US" dirty="0"/>
          </a:p>
        </p:txBody>
      </p:sp>
      <p:sp>
        <p:nvSpPr>
          <p:cNvPr id="8" name="Content Placeholder 7"/>
          <p:cNvSpPr>
            <a:spLocks noGrp="1"/>
          </p:cNvSpPr>
          <p:nvPr>
            <p:ph sz="half" idx="17"/>
          </p:nvPr>
        </p:nvSpPr>
        <p:spPr/>
        <p:txBody>
          <a:bodyPr/>
          <a:lstStyle/>
          <a:p>
            <a:pPr marL="0" indent="0">
              <a:buNone/>
            </a:pPr>
            <a:r>
              <a:rPr lang="en-US" dirty="0" smtClean="0"/>
              <a:t> </a:t>
            </a:r>
            <a:endParaRPr lang="en-US" dirty="0"/>
          </a:p>
        </p:txBody>
      </p:sp>
      <p:sp>
        <p:nvSpPr>
          <p:cNvPr id="9" name="Text Placeholder 8"/>
          <p:cNvSpPr>
            <a:spLocks noGrp="1"/>
          </p:cNvSpPr>
          <p:nvPr>
            <p:ph type="body" idx="18"/>
          </p:nvPr>
        </p:nvSpPr>
        <p:spPr/>
        <p:txBody>
          <a:bodyPr/>
          <a:lstStyle/>
          <a:p>
            <a:r>
              <a:rPr lang="en-US" dirty="0" smtClean="0"/>
              <a:t> </a:t>
            </a:r>
            <a:endParaRPr lang="en-US" dirty="0"/>
          </a:p>
        </p:txBody>
      </p:sp>
      <p:sp>
        <p:nvSpPr>
          <p:cNvPr id="12" name="TextBox 11"/>
          <p:cNvSpPr txBox="1"/>
          <p:nvPr/>
        </p:nvSpPr>
        <p:spPr>
          <a:xfrm>
            <a:off x="11310732" y="3073524"/>
            <a:ext cx="4813713" cy="1015663"/>
          </a:xfrm>
          <a:prstGeom prst="rect">
            <a:avLst/>
          </a:prstGeom>
          <a:noFill/>
        </p:spPr>
        <p:txBody>
          <a:bodyPr wrap="none" rtlCol="0">
            <a:spAutoFit/>
          </a:bodyPr>
          <a:lstStyle/>
          <a:p>
            <a:pPr algn="ctr"/>
            <a:r>
              <a:rPr lang="en-US" sz="6000" b="1" dirty="0" smtClean="0">
                <a:solidFill>
                  <a:srgbClr val="FFFFFF"/>
                </a:solidFill>
              </a:rPr>
              <a:t>CONCLUSIONS</a:t>
            </a:r>
            <a:endParaRPr lang="en-US" sz="6000" b="1" dirty="0">
              <a:solidFill>
                <a:srgbClr val="FFFFFF"/>
              </a:solidFill>
            </a:endParaRPr>
          </a:p>
        </p:txBody>
      </p:sp>
    </p:spTree>
    <p:extLst>
      <p:ext uri="{BB962C8B-B14F-4D97-AF65-F5344CB8AC3E}">
        <p14:creationId xmlns:p14="http://schemas.microsoft.com/office/powerpoint/2010/main" val="2552009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3"/>
          </p:nvPr>
        </p:nvSpPr>
        <p:spPr/>
        <p:txBody>
          <a:bodyPr/>
          <a:lstStyle/>
          <a:p>
            <a:fld id="{A172B2BB-9AAE-4C98-A2A2-89351F06BB89}" type="datetime1">
              <a:rPr lang="fi-FI" smtClean="0"/>
              <a:t>10/02/16</a:t>
            </a:fld>
            <a:endParaRPr lang="fi-FI"/>
          </a:p>
        </p:txBody>
      </p:sp>
      <p:sp>
        <p:nvSpPr>
          <p:cNvPr id="5" name="Tekstin paikkamerkki 4"/>
          <p:cNvSpPr>
            <a:spLocks noGrp="1"/>
          </p:cNvSpPr>
          <p:nvPr>
            <p:ph type="body" idx="1"/>
          </p:nvPr>
        </p:nvSpPr>
        <p:spPr/>
        <p:txBody>
          <a:bodyPr/>
          <a:lstStyle/>
          <a:p>
            <a:endParaRPr lang="en-US"/>
          </a:p>
        </p:txBody>
      </p:sp>
      <p:pic>
        <p:nvPicPr>
          <p:cNvPr id="11" name="Sisällön paikkamerkki 10"/>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0" y="0"/>
            <a:ext cx="9181083" cy="5715000"/>
          </a:xfrm>
        </p:spPr>
      </p:pic>
      <p:pic>
        <p:nvPicPr>
          <p:cNvPr id="12" name="Sisällön paikkamerkki 11"/>
          <p:cNvPicPr>
            <a:picLocks noGrp="1" noChangeAspect="1"/>
          </p:cNvPicPr>
          <p:nvPr>
            <p:ph sz="half" idx="17"/>
          </p:nvPr>
        </p:nvPicPr>
        <p:blipFill>
          <a:blip r:embed="rId3" cstate="print">
            <a:extLst>
              <a:ext uri="{28A0092B-C50C-407E-A947-70E740481C1C}">
                <a14:useLocalDpi xmlns:a14="http://schemas.microsoft.com/office/drawing/2010/main"/>
              </a:ext>
            </a:extLst>
          </a:blip>
          <a:stretch>
            <a:fillRect/>
          </a:stretch>
        </p:blipFill>
        <p:spPr>
          <a:xfrm>
            <a:off x="20846380" y="0"/>
            <a:ext cx="4397472" cy="5772338"/>
          </a:xfrm>
        </p:spPr>
      </p:pic>
      <p:sp>
        <p:nvSpPr>
          <p:cNvPr id="9" name="Tekstin paikkamerkki 8"/>
          <p:cNvSpPr>
            <a:spLocks noGrp="1"/>
          </p:cNvSpPr>
          <p:nvPr>
            <p:ph type="body" idx="18"/>
          </p:nvPr>
        </p:nvSpPr>
        <p:spPr/>
        <p:txBody>
          <a:bodyPr/>
          <a:lstStyle/>
          <a:p>
            <a:r>
              <a:rPr lang="en-US" dirty="0" smtClean="0"/>
              <a:t>Cybernetics</a:t>
            </a:r>
          </a:p>
        </p:txBody>
      </p:sp>
      <p:sp>
        <p:nvSpPr>
          <p:cNvPr id="10" name="Sisällön paikkamerkki 9"/>
          <p:cNvSpPr>
            <a:spLocks noGrp="1"/>
          </p:cNvSpPr>
          <p:nvPr>
            <p:ph sz="half" idx="19"/>
          </p:nvPr>
        </p:nvSpPr>
        <p:spPr>
          <a:xfrm>
            <a:off x="9613131" y="1489348"/>
            <a:ext cx="9144000" cy="2592288"/>
          </a:xfrm>
          <a:noFill/>
          <a:ln>
            <a:noFill/>
          </a:ln>
        </p:spPr>
        <p:txBody>
          <a:bodyPr/>
          <a:lstStyle/>
          <a:p>
            <a:pPr marL="0" indent="0">
              <a:buNone/>
            </a:pPr>
            <a:r>
              <a:rPr lang="en-US" dirty="0" smtClean="0"/>
              <a:t>Developed by engineers</a:t>
            </a:r>
          </a:p>
          <a:p>
            <a:r>
              <a:rPr lang="en-US" dirty="0" smtClean="0">
                <a:solidFill>
                  <a:schemeClr val="tx2">
                    <a:lumMod val="75000"/>
                  </a:schemeClr>
                </a:solidFill>
              </a:rPr>
              <a:t>Main concepts: </a:t>
            </a:r>
            <a:r>
              <a:rPr lang="en-US" dirty="0" smtClean="0"/>
              <a:t>goal-directed systems, control-mechanisms</a:t>
            </a:r>
          </a:p>
          <a:p>
            <a:r>
              <a:rPr lang="en-US" dirty="0" smtClean="0">
                <a:solidFill>
                  <a:schemeClr val="tx2">
                    <a:lumMod val="75000"/>
                  </a:schemeClr>
                </a:solidFill>
              </a:rPr>
              <a:t>Important figures: </a:t>
            </a:r>
            <a:r>
              <a:rPr lang="en-US" dirty="0" smtClean="0"/>
              <a:t>Ross Ashby, Norbert Wiener, Stafford Beer</a:t>
            </a:r>
            <a:r>
              <a:rPr lang="fi-FI" dirty="0"/>
              <a:t>	</a:t>
            </a:r>
            <a:r>
              <a:rPr lang="fi-FI"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isällön paikkamerkki 10"/>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0" y="0"/>
            <a:ext cx="9151097" cy="5715000"/>
          </a:xfrm>
        </p:spPr>
      </p:pic>
      <p:sp>
        <p:nvSpPr>
          <p:cNvPr id="4" name="Dian numeron paikkamerkki 3"/>
          <p:cNvSpPr>
            <a:spLocks noGrp="1"/>
          </p:cNvSpPr>
          <p:nvPr>
            <p:ph type="sldNum" sz="quarter" idx="15"/>
          </p:nvPr>
        </p:nvSpPr>
        <p:spPr/>
        <p:txBody>
          <a:bodyPr/>
          <a:lstStyle/>
          <a:p>
            <a:fld id="{A5F4B4F1-3FF9-4E29-822C-0C8F7C4DC046}" type="slidenum">
              <a:rPr lang="fi-FI" smtClean="0"/>
              <a:t>6</a:t>
            </a:fld>
            <a:endParaRPr lang="fi-FI"/>
          </a:p>
        </p:txBody>
      </p:sp>
      <p:pic>
        <p:nvPicPr>
          <p:cNvPr id="12" name="Sisällön paikkamerkki 11"/>
          <p:cNvPicPr>
            <a:picLocks noGrp="1" noChangeAspect="1"/>
          </p:cNvPicPr>
          <p:nvPr>
            <p:ph sz="half" idx="17"/>
          </p:nvPr>
        </p:nvPicPr>
        <p:blipFill>
          <a:blip r:embed="rId3" cstate="email">
            <a:extLst>
              <a:ext uri="{28A0092B-C50C-407E-A947-70E740481C1C}">
                <a14:useLocalDpi xmlns:a14="http://schemas.microsoft.com/office/drawing/2010/main"/>
              </a:ext>
            </a:extLst>
          </a:blip>
          <a:stretch>
            <a:fillRect/>
          </a:stretch>
        </p:blipFill>
        <p:spPr>
          <a:xfrm>
            <a:off x="20555840" y="193204"/>
            <a:ext cx="4614669" cy="5180012"/>
          </a:xfrm>
        </p:spPr>
      </p:pic>
      <p:sp>
        <p:nvSpPr>
          <p:cNvPr id="9" name="Tekstin paikkamerkki 8"/>
          <p:cNvSpPr>
            <a:spLocks noGrp="1"/>
          </p:cNvSpPr>
          <p:nvPr>
            <p:ph type="body" idx="18"/>
          </p:nvPr>
        </p:nvSpPr>
        <p:spPr/>
        <p:txBody>
          <a:bodyPr/>
          <a:lstStyle/>
          <a:p>
            <a:r>
              <a:rPr lang="fi-FI" dirty="0" smtClean="0"/>
              <a:t>System Dynamics</a:t>
            </a:r>
          </a:p>
        </p:txBody>
      </p:sp>
      <p:sp>
        <p:nvSpPr>
          <p:cNvPr id="10" name="Sisällön paikkamerkki 9"/>
          <p:cNvSpPr>
            <a:spLocks noGrp="1"/>
          </p:cNvSpPr>
          <p:nvPr>
            <p:ph sz="half" idx="19"/>
          </p:nvPr>
        </p:nvSpPr>
        <p:spPr>
          <a:xfrm>
            <a:off x="9469115" y="1561356"/>
            <a:ext cx="9144000" cy="2826956"/>
          </a:xfrm>
        </p:spPr>
        <p:txBody>
          <a:bodyPr>
            <a:normAutofit/>
          </a:bodyPr>
          <a:lstStyle/>
          <a:p>
            <a:pPr lvl="0" fontAlgn="base"/>
            <a:r>
              <a:rPr lang="en-US" dirty="0" smtClean="0"/>
              <a:t>Mathematical </a:t>
            </a:r>
            <a:r>
              <a:rPr lang="en-US" dirty="0"/>
              <a:t>models about how systems change over time</a:t>
            </a:r>
          </a:p>
          <a:p>
            <a:pPr lvl="0" fontAlgn="base"/>
            <a:r>
              <a:rPr lang="en-US" dirty="0"/>
              <a:t>Stock-and-flow models, positive and negative </a:t>
            </a:r>
            <a:r>
              <a:rPr lang="en-US" dirty="0" smtClean="0"/>
              <a:t>feedback models</a:t>
            </a:r>
          </a:p>
          <a:p>
            <a:pPr lvl="0" fontAlgn="base"/>
            <a:r>
              <a:rPr lang="en-US" dirty="0" smtClean="0"/>
              <a:t>Important figures: Jay Forrester, </a:t>
            </a:r>
            <a:r>
              <a:rPr lang="en-US" dirty="0" err="1" smtClean="0"/>
              <a:t>Donella</a:t>
            </a:r>
            <a:r>
              <a:rPr lang="en-US" dirty="0" smtClean="0"/>
              <a:t> Meadows </a:t>
            </a:r>
            <a:endParaRPr lang="en-US" dirty="0"/>
          </a:p>
          <a:p>
            <a:pPr marL="0" indent="0">
              <a:buNone/>
            </a:pPr>
            <a:endParaRPr lang="fi-FI" dirty="0" smtClean="0"/>
          </a:p>
          <a:p>
            <a:pPr marL="0" indent="0">
              <a:buNone/>
            </a:pPr>
            <a:endParaRPr lang="fi-FI" dirty="0"/>
          </a:p>
          <a:p>
            <a:pPr marL="0" indent="0">
              <a:buNone/>
            </a:pPr>
            <a:endParaRPr lang="en-US" dirty="0"/>
          </a:p>
        </p:txBody>
      </p:sp>
      <p:sp>
        <p:nvSpPr>
          <p:cNvPr id="13" name="textruta 12"/>
          <p:cNvSpPr txBox="1"/>
          <p:nvPr/>
        </p:nvSpPr>
        <p:spPr>
          <a:xfrm>
            <a:off x="9181083" y="5438001"/>
            <a:ext cx="4608512" cy="276999"/>
          </a:xfrm>
          <a:prstGeom prst="rect">
            <a:avLst/>
          </a:prstGeom>
          <a:noFill/>
        </p:spPr>
        <p:txBody>
          <a:bodyPr wrap="square" rtlCol="0">
            <a:spAutoFit/>
          </a:bodyPr>
          <a:lstStyle/>
          <a:p>
            <a:r>
              <a:rPr lang="en-US" sz="1200" dirty="0" smtClean="0"/>
              <a:t>Source: Stacey (2010).</a:t>
            </a:r>
            <a:endParaRPr lang="en-GB" sz="1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0" y="0"/>
            <a:ext cx="9109075" cy="5715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 name="Dian numeron paikkamerkki 3"/>
          <p:cNvSpPr>
            <a:spLocks noGrp="1"/>
          </p:cNvSpPr>
          <p:nvPr>
            <p:ph type="sldNum" sz="quarter" idx="15"/>
          </p:nvPr>
        </p:nvSpPr>
        <p:spPr/>
        <p:txBody>
          <a:bodyPr/>
          <a:lstStyle/>
          <a:p>
            <a:fld id="{A5F4B4F1-3FF9-4E29-822C-0C8F7C4DC046}" type="slidenum">
              <a:rPr lang="fi-FI" smtClean="0"/>
              <a:t>7</a:t>
            </a:fld>
            <a:endParaRPr lang="fi-FI"/>
          </a:p>
        </p:txBody>
      </p:sp>
      <p:sp>
        <p:nvSpPr>
          <p:cNvPr id="10" name="Sisällön paikkamerkki 9"/>
          <p:cNvSpPr>
            <a:spLocks noGrp="1"/>
          </p:cNvSpPr>
          <p:nvPr>
            <p:ph sz="half" idx="19"/>
          </p:nvPr>
        </p:nvSpPr>
        <p:spPr>
          <a:xfrm>
            <a:off x="9325099" y="481236"/>
            <a:ext cx="8784976" cy="4771172"/>
          </a:xfrm>
        </p:spPr>
        <p:txBody>
          <a:bodyPr>
            <a:normAutofit/>
          </a:bodyPr>
          <a:lstStyle/>
          <a:p>
            <a:pPr marL="0" indent="0">
              <a:buNone/>
            </a:pPr>
            <a:r>
              <a:rPr lang="en-US" sz="3500" dirty="0" smtClean="0">
                <a:solidFill>
                  <a:schemeClr val="tx2">
                    <a:lumMod val="75000"/>
                  </a:schemeClr>
                </a:solidFill>
              </a:rPr>
              <a:t>Main assumption: </a:t>
            </a:r>
          </a:p>
          <a:p>
            <a:pPr marL="0" indent="0">
              <a:buNone/>
            </a:pPr>
            <a:r>
              <a:rPr lang="en-US" sz="3000" dirty="0" smtClean="0"/>
              <a:t>The </a:t>
            </a:r>
            <a:r>
              <a:rPr lang="en-US" sz="3000" dirty="0"/>
              <a:t>world is systemic. We can control and understand systems by using mathematical models</a:t>
            </a:r>
            <a:endParaRPr lang="fi-FI" sz="3000" dirty="0" smtClean="0"/>
          </a:p>
          <a:p>
            <a:endParaRPr lang="fi-FI" dirty="0"/>
          </a:p>
          <a:p>
            <a:r>
              <a:rPr lang="en-US" sz="2600" dirty="0"/>
              <a:t>Other assumptions:</a:t>
            </a:r>
          </a:p>
          <a:p>
            <a:pPr lvl="1" fontAlgn="base"/>
            <a:r>
              <a:rPr lang="en-US" dirty="0"/>
              <a:t>System objectively exist in our world and it has a good structure and an identifiable goal</a:t>
            </a:r>
          </a:p>
          <a:p>
            <a:pPr lvl="1" fontAlgn="base"/>
            <a:r>
              <a:rPr lang="en-US" dirty="0"/>
              <a:t>The parts of the system have the same worldviews, values and interests</a:t>
            </a:r>
          </a:p>
          <a:p>
            <a:pPr lvl="1" fontAlgn="base"/>
            <a:r>
              <a:rPr lang="en-US" dirty="0"/>
              <a:t>The system intervener is an outsider of system and is not influenced by the system</a:t>
            </a:r>
          </a:p>
          <a:p>
            <a:pPr lvl="1"/>
            <a:r>
              <a:rPr lang="en-US" dirty="0"/>
              <a:t>Achieving the optimal results is the ultimate goal of problem-solving </a:t>
            </a:r>
            <a:endParaRPr lang="fi-FI" dirty="0"/>
          </a:p>
          <a:p>
            <a:endParaRPr lang="fi-FI" dirty="0" smtClean="0"/>
          </a:p>
          <a:p>
            <a:endParaRPr lang="fi-FI" dirty="0"/>
          </a:p>
          <a:p>
            <a:pPr>
              <a:buNone/>
            </a:pPr>
            <a:endParaRPr lang="fi-FI" dirty="0"/>
          </a:p>
        </p:txBody>
      </p:sp>
      <p:sp>
        <p:nvSpPr>
          <p:cNvPr id="11" name="textruta 10"/>
          <p:cNvSpPr txBox="1"/>
          <p:nvPr/>
        </p:nvSpPr>
        <p:spPr>
          <a:xfrm>
            <a:off x="9181083" y="5438001"/>
            <a:ext cx="4608512" cy="461665"/>
          </a:xfrm>
          <a:prstGeom prst="rect">
            <a:avLst/>
          </a:prstGeom>
          <a:noFill/>
        </p:spPr>
        <p:txBody>
          <a:bodyPr wrap="square" rtlCol="0">
            <a:spAutoFit/>
          </a:bodyPr>
          <a:lstStyle/>
          <a:p>
            <a:r>
              <a:rPr lang="en-US" sz="1200" dirty="0" smtClean="0"/>
              <a:t>Source: </a:t>
            </a:r>
            <a:r>
              <a:rPr lang="en-US" sz="1200" dirty="0" err="1" smtClean="0"/>
              <a:t>Zexian</a:t>
            </a:r>
            <a:r>
              <a:rPr lang="en-US" sz="1200" dirty="0" smtClean="0"/>
              <a:t> &amp; </a:t>
            </a:r>
            <a:r>
              <a:rPr lang="en-US" sz="1200" dirty="0" err="1" smtClean="0"/>
              <a:t>Xuhui</a:t>
            </a:r>
            <a:r>
              <a:rPr lang="en-US" sz="1200" dirty="0" smtClean="0"/>
              <a:t> (2010)</a:t>
            </a:r>
          </a:p>
          <a:p>
            <a:endParaRPr lang="en-GB" sz="1200" dirty="0"/>
          </a:p>
        </p:txBody>
      </p:sp>
      <p:sp>
        <p:nvSpPr>
          <p:cNvPr id="13" name="Rektangel 12"/>
          <p:cNvSpPr/>
          <p:nvPr/>
        </p:nvSpPr>
        <p:spPr>
          <a:xfrm>
            <a:off x="18326100" y="0"/>
            <a:ext cx="9109075" cy="5715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3"/>
          </p:nvPr>
        </p:nvSpPr>
        <p:spPr/>
        <p:txBody>
          <a:bodyPr/>
          <a:lstStyle/>
          <a:p>
            <a:fld id="{A172B2BB-9AAE-4C98-A2A2-89351F06BB89}" type="datetime1">
              <a:rPr lang="fi-FI" smtClean="0"/>
              <a:t>10/02/16</a:t>
            </a:fld>
            <a:endParaRPr lang="fi-FI"/>
          </a:p>
        </p:txBody>
      </p:sp>
      <p:sp>
        <p:nvSpPr>
          <p:cNvPr id="3" name="Platshållare för sidfot 2"/>
          <p:cNvSpPr>
            <a:spLocks noGrp="1"/>
          </p:cNvSpPr>
          <p:nvPr>
            <p:ph type="ftr" sz="quarter" idx="14"/>
          </p:nvPr>
        </p:nvSpPr>
        <p:spPr/>
        <p:txBody>
          <a:bodyPr/>
          <a:lstStyle/>
          <a:p>
            <a:endParaRPr lang="fi-FI"/>
          </a:p>
        </p:txBody>
      </p:sp>
      <p:sp>
        <p:nvSpPr>
          <p:cNvPr id="4" name="Platshållare för bildnummer 3"/>
          <p:cNvSpPr>
            <a:spLocks noGrp="1"/>
          </p:cNvSpPr>
          <p:nvPr>
            <p:ph type="sldNum" sz="quarter" idx="15"/>
          </p:nvPr>
        </p:nvSpPr>
        <p:spPr/>
        <p:txBody>
          <a:bodyPr/>
          <a:lstStyle/>
          <a:p>
            <a:fld id="{A5F4B4F1-3FF9-4E29-822C-0C8F7C4DC046}" type="slidenum">
              <a:rPr lang="fi-FI" smtClean="0"/>
              <a:t>8</a:t>
            </a:fld>
            <a:endParaRPr lang="fi-FI"/>
          </a:p>
        </p:txBody>
      </p:sp>
      <p:sp>
        <p:nvSpPr>
          <p:cNvPr id="5" name="Platshållare för text 4"/>
          <p:cNvSpPr>
            <a:spLocks noGrp="1"/>
          </p:cNvSpPr>
          <p:nvPr>
            <p:ph type="body" idx="1"/>
          </p:nvPr>
        </p:nvSpPr>
        <p:spPr/>
        <p:txBody>
          <a:bodyPr/>
          <a:lstStyle/>
          <a:p>
            <a:endParaRPr lang="en-GB"/>
          </a:p>
        </p:txBody>
      </p:sp>
      <p:sp>
        <p:nvSpPr>
          <p:cNvPr id="7" name="Platshållare för text 6"/>
          <p:cNvSpPr>
            <a:spLocks noGrp="1"/>
          </p:cNvSpPr>
          <p:nvPr>
            <p:ph type="body" idx="16"/>
          </p:nvPr>
        </p:nvSpPr>
        <p:spPr/>
        <p:txBody>
          <a:bodyPr/>
          <a:lstStyle/>
          <a:p>
            <a:endParaRPr lang="en-GB"/>
          </a:p>
        </p:txBody>
      </p:sp>
      <p:sp>
        <p:nvSpPr>
          <p:cNvPr id="9" name="Platshållare för text 8"/>
          <p:cNvSpPr>
            <a:spLocks noGrp="1"/>
          </p:cNvSpPr>
          <p:nvPr>
            <p:ph type="body" idx="18"/>
          </p:nvPr>
        </p:nvSpPr>
        <p:spPr/>
        <p:txBody>
          <a:bodyPr/>
          <a:lstStyle/>
          <a:p>
            <a:r>
              <a:rPr lang="en-GB"/>
              <a:t>Soft systems methodolody</a:t>
            </a:r>
          </a:p>
        </p:txBody>
      </p:sp>
      <p:sp>
        <p:nvSpPr>
          <p:cNvPr id="10" name="Platshållare för innehåll 9"/>
          <p:cNvSpPr>
            <a:spLocks noGrp="1"/>
          </p:cNvSpPr>
          <p:nvPr>
            <p:ph sz="half" idx="19"/>
          </p:nvPr>
        </p:nvSpPr>
        <p:spPr/>
        <p:txBody>
          <a:bodyPr/>
          <a:lstStyle/>
          <a:p>
            <a:r>
              <a:rPr lang="sv-SE" dirty="0" smtClean="0"/>
              <a:t>soft=people</a:t>
            </a:r>
          </a:p>
          <a:p>
            <a:r>
              <a:rPr lang="sv-SE" dirty="0" smtClean="0"/>
              <a:t>systems=can apply the theory of systems</a:t>
            </a:r>
          </a:p>
          <a:p>
            <a:r>
              <a:rPr lang="sv-SE" dirty="0" smtClean="0"/>
              <a:t>methodology=organized way of thinking</a:t>
            </a:r>
          </a:p>
          <a:p>
            <a:endParaRPr lang="sv-SE" dirty="0" smtClean="0"/>
          </a:p>
          <a:p>
            <a:r>
              <a:rPr lang="sv-SE" dirty="0" smtClean="0"/>
              <a:t>SSM is all about people and the way wen think and relate to one another</a:t>
            </a:r>
          </a:p>
        </p:txBody>
      </p:sp>
      <p:pic>
        <p:nvPicPr>
          <p:cNvPr id="11" name="内容占位符 10"/>
          <p:cNvPicPr>
            <a:picLocks noGrp="1" noChangeAspect="1"/>
          </p:cNvPicPr>
          <p:nvPr>
            <p:ph sz="half" idx="17"/>
          </p:nvPr>
        </p:nvPicPr>
        <p:blipFill>
          <a:blip r:embed="rId2"/>
          <a:stretch>
            <a:fillRect/>
          </a:stretch>
        </p:blipFill>
        <p:spPr>
          <a:xfrm rot="5400000">
            <a:off x="20483195" y="-105410"/>
            <a:ext cx="4918710" cy="6098540"/>
          </a:xfrm>
          <a:prstGeom prst="rect">
            <a:avLst/>
          </a:prstGeom>
        </p:spPr>
      </p:pic>
      <p:pic>
        <p:nvPicPr>
          <p:cNvPr id="14" name="内容占位符 13"/>
          <p:cNvPicPr>
            <a:picLocks noGrp="1" noChangeAspect="1"/>
          </p:cNvPicPr>
          <p:nvPr>
            <p:ph sz="half" idx="2"/>
          </p:nvPr>
        </p:nvPicPr>
        <p:blipFill>
          <a:blip r:embed="rId3"/>
          <a:stretch>
            <a:fillRect/>
          </a:stretch>
        </p:blipFill>
        <p:spPr>
          <a:xfrm>
            <a:off x="1829435" y="-38100"/>
            <a:ext cx="5716270" cy="58032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3"/>
          </p:nvPr>
        </p:nvSpPr>
        <p:spPr/>
        <p:txBody>
          <a:bodyPr/>
          <a:lstStyle/>
          <a:p>
            <a:fld id="{A172B2BB-9AAE-4C98-A2A2-89351F06BB89}" type="datetime1">
              <a:rPr lang="fi-FI" smtClean="0"/>
              <a:t>10/02/16</a:t>
            </a:fld>
            <a:endParaRPr lang="fi-FI"/>
          </a:p>
        </p:txBody>
      </p:sp>
      <p:sp>
        <p:nvSpPr>
          <p:cNvPr id="3" name="Platshållare för sidfot 2"/>
          <p:cNvSpPr>
            <a:spLocks noGrp="1"/>
          </p:cNvSpPr>
          <p:nvPr>
            <p:ph type="ftr" sz="quarter" idx="14"/>
          </p:nvPr>
        </p:nvSpPr>
        <p:spPr/>
        <p:txBody>
          <a:bodyPr/>
          <a:lstStyle/>
          <a:p>
            <a:endParaRPr lang="fi-FI"/>
          </a:p>
        </p:txBody>
      </p:sp>
      <p:sp>
        <p:nvSpPr>
          <p:cNvPr id="4" name="Platshållare för bildnummer 3"/>
          <p:cNvSpPr>
            <a:spLocks noGrp="1"/>
          </p:cNvSpPr>
          <p:nvPr>
            <p:ph type="sldNum" sz="quarter" idx="15"/>
          </p:nvPr>
        </p:nvSpPr>
        <p:spPr/>
        <p:txBody>
          <a:bodyPr/>
          <a:lstStyle/>
          <a:p>
            <a:fld id="{A5F4B4F1-3FF9-4E29-822C-0C8F7C4DC046}" type="slidenum">
              <a:rPr lang="fi-FI" smtClean="0"/>
              <a:t>9</a:t>
            </a:fld>
            <a:endParaRPr lang="fi-FI"/>
          </a:p>
        </p:txBody>
      </p:sp>
      <p:sp>
        <p:nvSpPr>
          <p:cNvPr id="5" name="Platshållare för text 4"/>
          <p:cNvSpPr>
            <a:spLocks noGrp="1"/>
          </p:cNvSpPr>
          <p:nvPr>
            <p:ph type="body" idx="1"/>
          </p:nvPr>
        </p:nvSpPr>
        <p:spPr/>
        <p:txBody>
          <a:bodyPr/>
          <a:lstStyle/>
          <a:p>
            <a:endParaRPr lang="en-GB"/>
          </a:p>
        </p:txBody>
      </p:sp>
      <p:sp>
        <p:nvSpPr>
          <p:cNvPr id="6" name="Platshållare för innehåll 5"/>
          <p:cNvSpPr>
            <a:spLocks noGrp="1"/>
          </p:cNvSpPr>
          <p:nvPr>
            <p:ph sz="half" idx="2"/>
          </p:nvPr>
        </p:nvSpPr>
        <p:spPr/>
        <p:txBody>
          <a:bodyPr/>
          <a:lstStyle/>
          <a:p>
            <a:endParaRPr lang="en-GB"/>
          </a:p>
        </p:txBody>
      </p:sp>
      <p:sp>
        <p:nvSpPr>
          <p:cNvPr id="7" name="Platshållare för text 6"/>
          <p:cNvSpPr>
            <a:spLocks noGrp="1"/>
          </p:cNvSpPr>
          <p:nvPr>
            <p:ph type="body" idx="16"/>
          </p:nvPr>
        </p:nvSpPr>
        <p:spPr/>
        <p:txBody>
          <a:bodyPr/>
          <a:lstStyle/>
          <a:p>
            <a:endParaRPr lang="en-GB"/>
          </a:p>
        </p:txBody>
      </p:sp>
      <p:sp>
        <p:nvSpPr>
          <p:cNvPr id="8" name="Platshållare för innehåll 7"/>
          <p:cNvSpPr>
            <a:spLocks noGrp="1"/>
          </p:cNvSpPr>
          <p:nvPr>
            <p:ph sz="half" idx="17"/>
          </p:nvPr>
        </p:nvSpPr>
        <p:spPr/>
        <p:txBody>
          <a:bodyPr/>
          <a:lstStyle/>
          <a:p>
            <a:endParaRPr lang="en-GB"/>
          </a:p>
        </p:txBody>
      </p:sp>
      <p:sp>
        <p:nvSpPr>
          <p:cNvPr id="9" name="Platshållare för text 8"/>
          <p:cNvSpPr>
            <a:spLocks noGrp="1"/>
          </p:cNvSpPr>
          <p:nvPr>
            <p:ph type="body" idx="18"/>
          </p:nvPr>
        </p:nvSpPr>
        <p:spPr/>
        <p:txBody>
          <a:bodyPr/>
          <a:lstStyle/>
          <a:p>
            <a:r>
              <a:rPr lang="en-GB"/>
              <a:t>In SSM</a:t>
            </a:r>
          </a:p>
        </p:txBody>
      </p:sp>
      <p:sp>
        <p:nvSpPr>
          <p:cNvPr id="10" name="Platshållare för innehåll 9"/>
          <p:cNvSpPr>
            <a:spLocks noGrp="1"/>
          </p:cNvSpPr>
          <p:nvPr>
            <p:ph sz="half" idx="19"/>
          </p:nvPr>
        </p:nvSpPr>
        <p:spPr>
          <a:xfrm>
            <a:off x="9146540" y="2065020"/>
            <a:ext cx="8424545" cy="3650615"/>
          </a:xfrm>
        </p:spPr>
        <p:txBody>
          <a:bodyPr/>
          <a:lstStyle/>
          <a:p>
            <a:r>
              <a:rPr lang="sv-SE" dirty="0" smtClean="0"/>
              <a:t>a loose framework of tools to be used at the discretion of the analyst, focusing on improvements to organisational problems.</a:t>
            </a:r>
          </a:p>
        </p:txBody>
      </p:sp>
      <p:sp>
        <p:nvSpPr>
          <p:cNvPr id="12" name="Rektangel 11"/>
          <p:cNvSpPr/>
          <p:nvPr/>
        </p:nvSpPr>
        <p:spPr>
          <a:xfrm>
            <a:off x="0" y="0"/>
            <a:ext cx="9109075" cy="5715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 name="Rektangel 12"/>
          <p:cNvSpPr/>
          <p:nvPr/>
        </p:nvSpPr>
        <p:spPr>
          <a:xfrm>
            <a:off x="18326100" y="0"/>
            <a:ext cx="9109075" cy="5715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Tree>
  </p:cSld>
  <p:clrMapOvr>
    <a:masterClrMapping/>
  </p:clrMapOvr>
</p:sld>
</file>

<file path=ppt/theme/theme1.xml><?xml version="1.0" encoding="utf-8"?>
<a:theme xmlns:a="http://schemas.openxmlformats.org/drawingml/2006/main" name="AB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ABE_pohja</Template>
  <TotalTime>965</TotalTime>
  <Words>3760</Words>
  <Application>Microsoft Macintosh PowerPoint</Application>
  <PresentationFormat>Custom</PresentationFormat>
  <Paragraphs>634</Paragraphs>
  <Slides>45</Slides>
  <Notes>31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ABE Theme</vt:lpstr>
      <vt:lpstr>DIALOGUE, ENGAGEMENT &amp;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DIALOGUE WORKSHOPS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Aalto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Viitanen Maria</dc:creator>
  <cp:lastModifiedBy>Ida-Maria Mannonen</cp:lastModifiedBy>
  <cp:revision>99</cp:revision>
  <dcterms:created xsi:type="dcterms:W3CDTF">2015-05-25T11:52:00Z</dcterms:created>
  <dcterms:modified xsi:type="dcterms:W3CDTF">2016-02-10T21:08:10Z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2052-10.1.0.5457</vt:lpwstr>
  </property>
</Properties>
</file>